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0"/>
  </p:notesMasterIdLst>
  <p:handoutMasterIdLst>
    <p:handoutMasterId r:id="rId41"/>
  </p:handoutMasterIdLst>
  <p:sldIdLst>
    <p:sldId id="258" r:id="rId2"/>
    <p:sldId id="259" r:id="rId3"/>
    <p:sldId id="314" r:id="rId4"/>
    <p:sldId id="260" r:id="rId5"/>
    <p:sldId id="316" r:id="rId6"/>
    <p:sldId id="311" r:id="rId7"/>
    <p:sldId id="347" r:id="rId8"/>
    <p:sldId id="348" r:id="rId9"/>
    <p:sldId id="317" r:id="rId10"/>
    <p:sldId id="334" r:id="rId11"/>
    <p:sldId id="339" r:id="rId12"/>
    <p:sldId id="342" r:id="rId13"/>
    <p:sldId id="352" r:id="rId14"/>
    <p:sldId id="353" r:id="rId15"/>
    <p:sldId id="354" r:id="rId16"/>
    <p:sldId id="343" r:id="rId17"/>
    <p:sldId id="351" r:id="rId18"/>
    <p:sldId id="349" r:id="rId19"/>
    <p:sldId id="335" r:id="rId20"/>
    <p:sldId id="319" r:id="rId21"/>
    <p:sldId id="320" r:id="rId22"/>
    <p:sldId id="321" r:id="rId23"/>
    <p:sldId id="322" r:id="rId24"/>
    <p:sldId id="323" r:id="rId25"/>
    <p:sldId id="324" r:id="rId26"/>
    <p:sldId id="336" r:id="rId27"/>
    <p:sldId id="325" r:id="rId28"/>
    <p:sldId id="326" r:id="rId29"/>
    <p:sldId id="327" r:id="rId30"/>
    <p:sldId id="328" r:id="rId31"/>
    <p:sldId id="329" r:id="rId32"/>
    <p:sldId id="330" r:id="rId33"/>
    <p:sldId id="331" r:id="rId34"/>
    <p:sldId id="332" r:id="rId35"/>
    <p:sldId id="337" r:id="rId36"/>
    <p:sldId id="333" r:id="rId37"/>
    <p:sldId id="338" r:id="rId38"/>
    <p:sldId id="350" r:id="rId3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FF"/>
    <a:srgbClr val="800080"/>
    <a:srgbClr val="6600CC"/>
    <a:srgbClr val="FF6600"/>
    <a:srgbClr val="0000CC"/>
    <a:srgbClr val="FF0000"/>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72102" autoAdjust="0"/>
  </p:normalViewPr>
  <p:slideViewPr>
    <p:cSldViewPr>
      <p:cViewPr>
        <p:scale>
          <a:sx n="42" d="100"/>
          <a:sy n="42" d="100"/>
        </p:scale>
        <p:origin x="-139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B902-D3EC-41DC-94B4-3734A642CE28}" type="datetimeFigureOut">
              <a:rPr lang="zh-TW" altLang="en-US" smtClean="0"/>
              <a:pPr/>
              <a:t>2010/12/5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341C60-620B-42FD-A896-91DB0D06FFE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Arial" charset="0"/>
              </a:defRPr>
            </a:lvl1pPr>
          </a:lstStyle>
          <a:p>
            <a:pPr>
              <a:defRPr/>
            </a:pPr>
            <a:endParaRPr lang="en-US" altLang="zh-TW"/>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Arial" charset="0"/>
              </a:defRPr>
            </a:lvl1pPr>
          </a:lstStyle>
          <a:p>
            <a:pPr>
              <a:defRPr/>
            </a:pPr>
            <a:endParaRPr lang="en-US" altLang="zh-TW"/>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Arial" charset="0"/>
              </a:defRPr>
            </a:lvl1pPr>
          </a:lstStyle>
          <a:p>
            <a:pPr>
              <a:defRPr/>
            </a:pPr>
            <a:endParaRPr lang="en-US" altLang="zh-TW"/>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Arial" charset="0"/>
              </a:defRPr>
            </a:lvl1pPr>
          </a:lstStyle>
          <a:p>
            <a:pPr>
              <a:defRPr/>
            </a:pPr>
            <a:fld id="{9FCFC1EA-C57D-427D-AB96-5466F501DD8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zh-TW" dirty="0" smtClean="0">
                <a:latin typeface="Arial" pitchFamily="34" charset="0"/>
              </a:rPr>
              <a:t>    Online Social Networks (OSNs), such as ICQ, MSN Messenger, </a:t>
            </a:r>
            <a:r>
              <a:rPr lang="en-US" altLang="zh-TW" dirty="0" err="1" smtClean="0">
                <a:latin typeface="Arial" pitchFamily="34" charset="0"/>
              </a:rPr>
              <a:t>EtherPad</a:t>
            </a:r>
            <a:r>
              <a:rPr lang="en-US" altLang="zh-TW" dirty="0" smtClean="0">
                <a:latin typeface="Arial" pitchFamily="34" charset="0"/>
              </a:rPr>
              <a:t>, Facebook, MySpace, Twitter, and </a:t>
            </a:r>
            <a:r>
              <a:rPr lang="en-US" altLang="zh-TW" dirty="0" err="1" smtClean="0">
                <a:latin typeface="Arial" pitchFamily="34" charset="0"/>
              </a:rPr>
              <a:t>Plurk</a:t>
            </a:r>
            <a:r>
              <a:rPr lang="en-US" altLang="zh-TW" dirty="0" smtClean="0">
                <a:latin typeface="Arial" pitchFamily="34" charset="0"/>
              </a:rPr>
              <a:t>, are an important class of Web 2.0 applications, in which users can share content with others, especially </a:t>
            </a:r>
            <a:r>
              <a:rPr lang="en-US" altLang="zh-TW" i="1" dirty="0" smtClean="0">
                <a:latin typeface="Arial" pitchFamily="34" charset="0"/>
              </a:rPr>
              <a:t>friends</a:t>
            </a:r>
            <a:r>
              <a:rPr lang="en-US" altLang="zh-TW" dirty="0" smtClean="0">
                <a:latin typeface="Arial" pitchFamily="34" charset="0"/>
              </a:rPr>
              <a:t>. </a:t>
            </a:r>
          </a:p>
          <a:p>
            <a:r>
              <a:rPr lang="en-US" altLang="zh-TW" dirty="0" smtClean="0">
                <a:latin typeface="Arial" pitchFamily="34" charset="0"/>
              </a:rPr>
              <a:t>    OSNs have become extremely popular nowadays. For example, Facebook has more than 500 million active users, which spend over 700 billion minutes per month on it to share more than 30 billion pieces of content (e.g., web links, news stories, blog posts, notes, and photo albums)</a:t>
            </a:r>
            <a:endParaRPr lang="zh-TW"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Paul and </a:t>
            </a:r>
            <a:r>
              <a:rPr lang="en-US" altLang="zh-TW" dirty="0" err="1" smtClean="0"/>
              <a:t>Raphavan</a:t>
            </a:r>
            <a:r>
              <a:rPr lang="en-US" altLang="zh-TW" dirty="0" smtClean="0"/>
              <a:t> (2002) indicate that “multicast” is an efficient scheme suitable to one-to-many or many-to-many communications paradigm. In practice, most multicast algorithms rely on constructing multicast trees to improve transmission efficiency, since the trees minimize duplication of forwarding messages.</a:t>
            </a:r>
          </a:p>
          <a:p>
            <a:pPr>
              <a:defRPr/>
            </a:pPr>
            <a:r>
              <a:rPr lang="en-US" altLang="zh-TW" dirty="0" smtClean="0"/>
              <a:t>    The MST (Minimum Spanning Tree) algorithm is based on classical Prim’s algorithm to construct the minimum spanning tree by greedily selecting the shortest links measured by NCS coordinates.</a:t>
            </a:r>
          </a:p>
          <a:p>
            <a:pPr>
              <a:defRPr/>
            </a:pPr>
            <a:r>
              <a:rPr lang="en-US" altLang="zh-TW" dirty="0" smtClean="0"/>
              <a:t>    The modified ESM (End System Multicast) algorithm is a variant of the broadcast ESM protocol. A new peer first obtains a randomly sampled partial list of on-tree nodes, and then selects the one with the smallest latency as its parent. In the simplified version of modified ESM, the link capacity or node degrees are ignored.</a:t>
            </a:r>
          </a:p>
          <a:p>
            <a:pPr>
              <a:defRPr/>
            </a:pPr>
            <a:r>
              <a:rPr lang="en-US" altLang="zh-TW" dirty="0" smtClean="0"/>
              <a:t>    The LGK (Location-Guided k-</a:t>
            </a:r>
            <a:r>
              <a:rPr lang="en-US" altLang="zh-TW" dirty="0" err="1" smtClean="0"/>
              <a:t>ary</a:t>
            </a:r>
            <a:r>
              <a:rPr lang="en-US" altLang="zh-TW" dirty="0" smtClean="0"/>
              <a:t>) algorithm constructs a k-</a:t>
            </a:r>
            <a:r>
              <a:rPr lang="en-US" altLang="zh-TW" dirty="0" err="1" smtClean="0"/>
              <a:t>ary</a:t>
            </a:r>
            <a:r>
              <a:rPr lang="en-US" altLang="zh-TW" dirty="0" smtClean="0"/>
              <a:t> tree by exploring node location information on a plane. </a:t>
            </a:r>
          </a:p>
          <a:p>
            <a:pPr>
              <a:defRPr/>
            </a:pPr>
            <a:r>
              <a:rPr lang="en-US" altLang="zh-TW" dirty="0" smtClean="0"/>
              <a:t>    An LGK tree is constructed as follows: (1) the root node selects the closest k nodes as its child nodes; (2) the remaining nodes are clustered to the k child node according to geometric proximity. As a result, each of the k child nodes is the root of a </a:t>
            </a:r>
            <a:r>
              <a:rPr lang="en-US" altLang="zh-TW" dirty="0" err="1" smtClean="0"/>
              <a:t>subtree</a:t>
            </a:r>
            <a:r>
              <a:rPr lang="en-US" altLang="zh-TW" dirty="0" smtClean="0"/>
              <a:t> consisting of the nodes closer to it than to other child nodes. The multicast tree is formed as each </a:t>
            </a:r>
            <a:r>
              <a:rPr lang="en-US" altLang="zh-TW" dirty="0" err="1" smtClean="0"/>
              <a:t>subtree</a:t>
            </a:r>
            <a:r>
              <a:rPr lang="en-US" altLang="zh-TW" dirty="0" smtClean="0"/>
              <a:t> repeats the two steps of child selection and clustering. </a:t>
            </a:r>
          </a:p>
          <a:p>
            <a:pPr>
              <a:defRPr/>
            </a:pPr>
            <a:r>
              <a:rPr lang="en-US" altLang="zh-TW" dirty="0" smtClean="0"/>
              <a:t>    It has been shown that k =2 gives the best tradeoff between the delivery delay and overhead of the node.</a:t>
            </a:r>
            <a:endParaRPr lang="zh-TW" altLang="zh-TW" dirty="0" smtClean="0"/>
          </a:p>
          <a:p>
            <a:pPr>
              <a:defRPr/>
            </a:pPr>
            <a:endParaRPr lang="zh-TW" altLang="en-US" dirty="0"/>
          </a:p>
        </p:txBody>
      </p:sp>
      <p:sp>
        <p:nvSpPr>
          <p:cNvPr id="50180" name="投影片編號版面配置區 3"/>
          <p:cNvSpPr>
            <a:spLocks noGrp="1"/>
          </p:cNvSpPr>
          <p:nvPr>
            <p:ph type="sldNum" sz="quarter" idx="5"/>
          </p:nvPr>
        </p:nvSpPr>
        <p:spPr>
          <a:noFill/>
        </p:spPr>
        <p:txBody>
          <a:bodyPr/>
          <a:lstStyle/>
          <a:p>
            <a:fld id="{3A7D16F3-B8D6-4182-9A23-0F7702095908}" type="slidenum">
              <a:rPr lang="en-US" altLang="zh-TW" smtClean="0">
                <a:latin typeface="Arial" pitchFamily="34" charset="0"/>
              </a:rPr>
              <a:pPr/>
              <a:t>14</a:t>
            </a:fld>
            <a:endParaRPr lang="en-US" altLang="zh-TW"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Paul and </a:t>
            </a:r>
            <a:r>
              <a:rPr lang="en-US" altLang="zh-TW" dirty="0" err="1" smtClean="0"/>
              <a:t>Raphavan</a:t>
            </a:r>
            <a:r>
              <a:rPr lang="en-US" altLang="zh-TW" dirty="0" smtClean="0"/>
              <a:t> (2002) indicate that “multicast” is an efficient scheme suitable to one-to-many or many-to-many communications paradigm. In practice, most multicast algorithms rely on constructing multicast trees to improve transmission efficiency, since the trees minimize duplication of forwarding messages.</a:t>
            </a:r>
          </a:p>
          <a:p>
            <a:pPr>
              <a:defRPr/>
            </a:pPr>
            <a:r>
              <a:rPr lang="en-US" altLang="zh-TW" dirty="0" smtClean="0"/>
              <a:t>    The MST (Minimum Spanning Tree) algorithm is based on classical Prim’s algorithm to construct the minimum spanning tree by greedily selecting the shortest links measured by NCS coordinates.</a:t>
            </a:r>
          </a:p>
          <a:p>
            <a:pPr>
              <a:defRPr/>
            </a:pPr>
            <a:r>
              <a:rPr lang="en-US" altLang="zh-TW" dirty="0" smtClean="0"/>
              <a:t>    The modified ESM (End System Multicast) algorithm is a variant of the broadcast ESM protocol. A new peer first obtains a randomly sampled partial list of on-tree nodes, and then selects the one with the smallest latency as its parent. In the simplified version of modified ESM, the link capacity or node degrees are ignored.</a:t>
            </a:r>
          </a:p>
          <a:p>
            <a:pPr>
              <a:defRPr/>
            </a:pPr>
            <a:r>
              <a:rPr lang="en-US" altLang="zh-TW" dirty="0" smtClean="0"/>
              <a:t>    The LGK (Location-Guided k-</a:t>
            </a:r>
            <a:r>
              <a:rPr lang="en-US" altLang="zh-TW" dirty="0" err="1" smtClean="0"/>
              <a:t>ary</a:t>
            </a:r>
            <a:r>
              <a:rPr lang="en-US" altLang="zh-TW" dirty="0" smtClean="0"/>
              <a:t>) algorithm constructs a k-</a:t>
            </a:r>
            <a:r>
              <a:rPr lang="en-US" altLang="zh-TW" dirty="0" err="1" smtClean="0"/>
              <a:t>ary</a:t>
            </a:r>
            <a:r>
              <a:rPr lang="en-US" altLang="zh-TW" dirty="0" smtClean="0"/>
              <a:t> tree by exploring node location information on a plane. </a:t>
            </a:r>
          </a:p>
          <a:p>
            <a:pPr>
              <a:defRPr/>
            </a:pPr>
            <a:r>
              <a:rPr lang="en-US" altLang="zh-TW" dirty="0" smtClean="0"/>
              <a:t>    An LGK tree is constructed as follows: (1) the root node selects the closest k nodes as its child nodes; (2) the remaining nodes are clustered to the k child node according to geometric proximity. As a result, each of the k child nodes is the root of a </a:t>
            </a:r>
            <a:r>
              <a:rPr lang="en-US" altLang="zh-TW" dirty="0" err="1" smtClean="0"/>
              <a:t>subtree</a:t>
            </a:r>
            <a:r>
              <a:rPr lang="en-US" altLang="zh-TW" dirty="0" smtClean="0"/>
              <a:t> consisting of the nodes closer to it than to other child nodes. The multicast tree is formed as each </a:t>
            </a:r>
            <a:r>
              <a:rPr lang="en-US" altLang="zh-TW" dirty="0" err="1" smtClean="0"/>
              <a:t>subtree</a:t>
            </a:r>
            <a:r>
              <a:rPr lang="en-US" altLang="zh-TW" dirty="0" smtClean="0"/>
              <a:t> repeats the two steps of child selection and clustering. </a:t>
            </a:r>
          </a:p>
          <a:p>
            <a:pPr>
              <a:defRPr/>
            </a:pPr>
            <a:r>
              <a:rPr lang="en-US" altLang="zh-TW" dirty="0" smtClean="0"/>
              <a:t>    It has been shown that k =2 gives the best tradeoff between the delivery delay and overhead of the node.</a:t>
            </a:r>
            <a:endParaRPr lang="zh-TW" altLang="zh-TW" dirty="0" smtClean="0"/>
          </a:p>
          <a:p>
            <a:pPr>
              <a:defRPr/>
            </a:pPr>
            <a:endParaRPr lang="zh-TW" altLang="en-US" dirty="0"/>
          </a:p>
        </p:txBody>
      </p:sp>
      <p:sp>
        <p:nvSpPr>
          <p:cNvPr id="50180" name="投影片編號版面配置區 3"/>
          <p:cNvSpPr>
            <a:spLocks noGrp="1"/>
          </p:cNvSpPr>
          <p:nvPr>
            <p:ph type="sldNum" sz="quarter" idx="5"/>
          </p:nvPr>
        </p:nvSpPr>
        <p:spPr>
          <a:noFill/>
        </p:spPr>
        <p:txBody>
          <a:bodyPr/>
          <a:lstStyle/>
          <a:p>
            <a:fld id="{3A7D16F3-B8D6-4182-9A23-0F7702095908}" type="slidenum">
              <a:rPr lang="en-US" altLang="zh-TW" smtClean="0">
                <a:latin typeface="Arial" pitchFamily="34" charset="0"/>
              </a:rPr>
              <a:pPr/>
              <a:t>15</a:t>
            </a:fld>
            <a:endParaRPr lang="en-US" altLang="zh-TW"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Paul and </a:t>
            </a:r>
            <a:r>
              <a:rPr lang="en-US" altLang="zh-TW" dirty="0" err="1" smtClean="0"/>
              <a:t>Raphavan</a:t>
            </a:r>
            <a:r>
              <a:rPr lang="en-US" altLang="zh-TW" dirty="0" smtClean="0"/>
              <a:t> (2002) indicate that “multicast” is an efficient scheme suitable to one-to-many or many-to-many communications paradigm. In practice, most multicast algorithms rely on constructing multicast trees to improve transmission efficiency, since the trees minimize duplication of forwarding messages.</a:t>
            </a:r>
          </a:p>
          <a:p>
            <a:pPr>
              <a:defRPr/>
            </a:pPr>
            <a:r>
              <a:rPr lang="en-US" altLang="zh-TW" dirty="0" smtClean="0"/>
              <a:t>    The MST (Minimum Spanning Tree) algorithm is based on classical Prim’s algorithm to construct the minimum spanning tree by greedily selecting the shortest links measured by NCS coordinates.</a:t>
            </a:r>
          </a:p>
          <a:p>
            <a:pPr>
              <a:defRPr/>
            </a:pPr>
            <a:r>
              <a:rPr lang="en-US" altLang="zh-TW" dirty="0" smtClean="0"/>
              <a:t>    The modified ESM (End System Multicast) algorithm is a variant of the broadcast ESM protocol. A new peer first obtains a randomly sampled partial list of on-tree nodes, and then selects the one with the smallest latency as its parent. In the simplified version of modified ESM, the link capacity or node degrees are ignored.</a:t>
            </a:r>
          </a:p>
          <a:p>
            <a:pPr>
              <a:defRPr/>
            </a:pPr>
            <a:r>
              <a:rPr lang="en-US" altLang="zh-TW" dirty="0" smtClean="0"/>
              <a:t>    The LGK (Location-Guided k-</a:t>
            </a:r>
            <a:r>
              <a:rPr lang="en-US" altLang="zh-TW" dirty="0" err="1" smtClean="0"/>
              <a:t>ary</a:t>
            </a:r>
            <a:r>
              <a:rPr lang="en-US" altLang="zh-TW" dirty="0" smtClean="0"/>
              <a:t>) algorithm constructs a k-</a:t>
            </a:r>
            <a:r>
              <a:rPr lang="en-US" altLang="zh-TW" dirty="0" err="1" smtClean="0"/>
              <a:t>ary</a:t>
            </a:r>
            <a:r>
              <a:rPr lang="en-US" altLang="zh-TW" dirty="0" smtClean="0"/>
              <a:t> tree by exploring node location information on a plane. </a:t>
            </a:r>
          </a:p>
          <a:p>
            <a:pPr>
              <a:defRPr/>
            </a:pPr>
            <a:r>
              <a:rPr lang="en-US" altLang="zh-TW" dirty="0" smtClean="0"/>
              <a:t>    An LGK tree is constructed as follows: (1) the root node selects the closest k nodes as its child nodes; (2) the remaining nodes are clustered to the k child node according to geometric proximity. As a result, each of the k child nodes is the root of a </a:t>
            </a:r>
            <a:r>
              <a:rPr lang="en-US" altLang="zh-TW" dirty="0" err="1" smtClean="0"/>
              <a:t>subtree</a:t>
            </a:r>
            <a:r>
              <a:rPr lang="en-US" altLang="zh-TW" dirty="0" smtClean="0"/>
              <a:t> consisting of the nodes closer to it than to other child nodes. The multicast tree is formed as each </a:t>
            </a:r>
            <a:r>
              <a:rPr lang="en-US" altLang="zh-TW" dirty="0" err="1" smtClean="0"/>
              <a:t>subtree</a:t>
            </a:r>
            <a:r>
              <a:rPr lang="en-US" altLang="zh-TW" dirty="0" smtClean="0"/>
              <a:t> repeats the two steps of child selection and clustering. </a:t>
            </a:r>
          </a:p>
          <a:p>
            <a:pPr>
              <a:defRPr/>
            </a:pPr>
            <a:r>
              <a:rPr lang="en-US" altLang="zh-TW" dirty="0" smtClean="0"/>
              <a:t>    It has been shown that k =2 gives the best tradeoff between the delivery delay and overhead of the node.</a:t>
            </a:r>
            <a:endParaRPr lang="zh-TW" altLang="zh-TW" dirty="0" smtClean="0"/>
          </a:p>
          <a:p>
            <a:pPr>
              <a:defRPr/>
            </a:pPr>
            <a:endParaRPr lang="zh-TW" altLang="en-US" dirty="0"/>
          </a:p>
        </p:txBody>
      </p:sp>
      <p:sp>
        <p:nvSpPr>
          <p:cNvPr id="50180" name="投影片編號版面配置區 3"/>
          <p:cNvSpPr>
            <a:spLocks noGrp="1"/>
          </p:cNvSpPr>
          <p:nvPr>
            <p:ph type="sldNum" sz="quarter" idx="5"/>
          </p:nvPr>
        </p:nvSpPr>
        <p:spPr>
          <a:noFill/>
        </p:spPr>
        <p:txBody>
          <a:bodyPr/>
          <a:lstStyle/>
          <a:p>
            <a:fld id="{3A7D16F3-B8D6-4182-9A23-0F7702095908}" type="slidenum">
              <a:rPr lang="en-US" altLang="zh-TW" smtClean="0">
                <a:latin typeface="Arial" pitchFamily="34" charset="0"/>
              </a:rPr>
              <a:pPr/>
              <a:t>16</a:t>
            </a:fld>
            <a:endParaRPr lang="en-US" altLang="zh-TW"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Paul and </a:t>
            </a:r>
            <a:r>
              <a:rPr lang="en-US" altLang="zh-TW" dirty="0" err="1" smtClean="0"/>
              <a:t>Raphavan</a:t>
            </a:r>
            <a:r>
              <a:rPr lang="en-US" altLang="zh-TW" dirty="0" smtClean="0"/>
              <a:t> (2002) indicate that “multicast” is an efficient scheme suitable to one-to-many or many-to-many communications paradigm. In practice, most multicast algorithms rely on constructing multicast trees to improve transmission efficiency, since the trees minimize duplication of forwarding messages.</a:t>
            </a:r>
          </a:p>
          <a:p>
            <a:pPr>
              <a:defRPr/>
            </a:pPr>
            <a:r>
              <a:rPr lang="en-US" altLang="zh-TW" dirty="0" smtClean="0"/>
              <a:t>    The MST (Minimum Spanning Tree) algorithm is based on classical Prim’s algorithm to construct the minimum spanning tree by greedily selecting the shortest links measured by NCS coordinates.</a:t>
            </a:r>
          </a:p>
          <a:p>
            <a:pPr>
              <a:defRPr/>
            </a:pPr>
            <a:r>
              <a:rPr lang="en-US" altLang="zh-TW" dirty="0" smtClean="0"/>
              <a:t>    The modified ESM (End System Multicast) algorithm is a variant of the broadcast ESM protocol. A new peer first obtains a randomly sampled partial list of on-tree nodes, and then selects the one with the smallest latency as its parent. In the simplified version of modified ESM, the link capacity or node degrees are ignored.</a:t>
            </a:r>
          </a:p>
          <a:p>
            <a:pPr>
              <a:defRPr/>
            </a:pPr>
            <a:r>
              <a:rPr lang="en-US" altLang="zh-TW" dirty="0" smtClean="0"/>
              <a:t>    The LGK (Location-Guided k-</a:t>
            </a:r>
            <a:r>
              <a:rPr lang="en-US" altLang="zh-TW" dirty="0" err="1" smtClean="0"/>
              <a:t>ary</a:t>
            </a:r>
            <a:r>
              <a:rPr lang="en-US" altLang="zh-TW" dirty="0" smtClean="0"/>
              <a:t>) algorithm constructs a k-</a:t>
            </a:r>
            <a:r>
              <a:rPr lang="en-US" altLang="zh-TW" dirty="0" err="1" smtClean="0"/>
              <a:t>ary</a:t>
            </a:r>
            <a:r>
              <a:rPr lang="en-US" altLang="zh-TW" dirty="0" smtClean="0"/>
              <a:t> tree by exploring node location information on a plane. </a:t>
            </a:r>
          </a:p>
          <a:p>
            <a:pPr>
              <a:defRPr/>
            </a:pPr>
            <a:r>
              <a:rPr lang="en-US" altLang="zh-TW" dirty="0" smtClean="0"/>
              <a:t>    An LGK tree is constructed as follows: (1) the root node selects the closest k nodes as its child nodes; (2) the remaining nodes are clustered to the k child node according to geometric proximity. As a result, each of the k child nodes is the root of a </a:t>
            </a:r>
            <a:r>
              <a:rPr lang="en-US" altLang="zh-TW" dirty="0" err="1" smtClean="0"/>
              <a:t>subtree</a:t>
            </a:r>
            <a:r>
              <a:rPr lang="en-US" altLang="zh-TW" dirty="0" smtClean="0"/>
              <a:t> consisting of the nodes closer to it than to other child nodes. The multicast tree is formed as each </a:t>
            </a:r>
            <a:r>
              <a:rPr lang="en-US" altLang="zh-TW" dirty="0" err="1" smtClean="0"/>
              <a:t>subtree</a:t>
            </a:r>
            <a:r>
              <a:rPr lang="en-US" altLang="zh-TW" dirty="0" smtClean="0"/>
              <a:t> repeats the two steps of child selection and clustering. </a:t>
            </a:r>
          </a:p>
          <a:p>
            <a:pPr>
              <a:defRPr/>
            </a:pPr>
            <a:r>
              <a:rPr lang="en-US" altLang="zh-TW" dirty="0" smtClean="0"/>
              <a:t>    It has been shown that k =2 gives the best tradeoff between the delivery delay and overhead of the node.</a:t>
            </a:r>
            <a:endParaRPr lang="zh-TW" altLang="zh-TW" dirty="0" smtClean="0"/>
          </a:p>
          <a:p>
            <a:pPr>
              <a:defRPr/>
            </a:pPr>
            <a:endParaRPr lang="zh-TW" altLang="en-US" dirty="0"/>
          </a:p>
        </p:txBody>
      </p:sp>
      <p:sp>
        <p:nvSpPr>
          <p:cNvPr id="50180" name="投影片編號版面配置區 3"/>
          <p:cNvSpPr>
            <a:spLocks noGrp="1"/>
          </p:cNvSpPr>
          <p:nvPr>
            <p:ph type="sldNum" sz="quarter" idx="5"/>
          </p:nvPr>
        </p:nvSpPr>
        <p:spPr>
          <a:noFill/>
        </p:spPr>
        <p:txBody>
          <a:bodyPr/>
          <a:lstStyle/>
          <a:p>
            <a:fld id="{3A7D16F3-B8D6-4182-9A23-0F7702095908}" type="slidenum">
              <a:rPr lang="en-US" altLang="zh-TW" smtClean="0">
                <a:latin typeface="Arial" pitchFamily="34" charset="0"/>
              </a:rPr>
              <a:pPr/>
              <a:t>17</a:t>
            </a:fld>
            <a:endParaRPr lang="en-US" altLang="zh-TW"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AA34C01-9983-4797-8F69-92B007F51248}" type="slidenum">
              <a:rPr lang="en-US" altLang="zh-TW" smtClean="0">
                <a:ea typeface="新細明體" charset="-120"/>
              </a:rPr>
              <a:pPr/>
              <a:t>18</a:t>
            </a:fld>
            <a:endParaRPr lang="en-US" altLang="zh-TW" smtClean="0">
              <a:ea typeface="新細明體" charset="-120"/>
            </a:endParaRPr>
          </a:p>
        </p:txBody>
      </p:sp>
      <p:sp>
        <p:nvSpPr>
          <p:cNvPr id="62467" name="Rectangle 2"/>
          <p:cNvSpPr>
            <a:spLocks noRo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noFill/>
          <a:ln/>
        </p:spPr>
        <p:txBody>
          <a:bodyPr/>
          <a:lstStyle/>
          <a:p>
            <a:r>
              <a:rPr lang="en-US" altLang="zh-TW" dirty="0" err="1" smtClean="0">
                <a:latin typeface="Arial" pitchFamily="34" charset="0"/>
              </a:rPr>
              <a:t>VoroCast</a:t>
            </a:r>
            <a:r>
              <a:rPr lang="en-US" altLang="zh-TW" dirty="0" smtClean="0">
                <a:latin typeface="Arial" pitchFamily="34" charset="0"/>
              </a:rPr>
              <a:t> is a special multicast scheme derived from the VON project [9] for P2P </a:t>
            </a:r>
            <a:r>
              <a:rPr lang="en-US" altLang="zh-TW" i="1" dirty="0" smtClean="0">
                <a:latin typeface="Arial" pitchFamily="34" charset="0"/>
              </a:rPr>
              <a:t>networked virtual environments</a:t>
            </a:r>
            <a:r>
              <a:rPr lang="en-US" altLang="zh-TW" dirty="0" smtClean="0">
                <a:latin typeface="Arial" pitchFamily="34" charset="0"/>
              </a:rPr>
              <a:t> (</a:t>
            </a:r>
            <a:r>
              <a:rPr lang="en-US" altLang="zh-TW" i="1" dirty="0" smtClean="0">
                <a:latin typeface="Arial" pitchFamily="34" charset="0"/>
              </a:rPr>
              <a:t>NVEs</a:t>
            </a:r>
            <a:r>
              <a:rPr lang="en-US" altLang="zh-TW" dirty="0" smtClean="0">
                <a:latin typeface="Arial" pitchFamily="34" charset="0"/>
              </a:rPr>
              <a:t>).</a:t>
            </a:r>
          </a:p>
          <a:p>
            <a:r>
              <a:rPr lang="en-US" altLang="zh-TW" dirty="0" smtClean="0">
                <a:latin typeface="Arial" pitchFamily="34" charset="0"/>
              </a:rPr>
              <a:t>    The basic idea of </a:t>
            </a:r>
            <a:r>
              <a:rPr lang="en-US" altLang="zh-TW" dirty="0" err="1" smtClean="0">
                <a:latin typeface="Arial" pitchFamily="34" charset="0"/>
              </a:rPr>
              <a:t>VoroCast</a:t>
            </a:r>
            <a:r>
              <a:rPr lang="en-US" altLang="zh-TW" dirty="0" smtClean="0">
                <a:latin typeface="Arial" pitchFamily="34" charset="0"/>
              </a:rPr>
              <a:t> is to construct a multicast tree spanning all AOI neighbors for each node. Messages can then be sent along the tree edges without redundancy. </a:t>
            </a:r>
          </a:p>
          <a:p>
            <a:r>
              <a:rPr lang="en-US" altLang="zh-TW" dirty="0" smtClean="0">
                <a:latin typeface="Arial" pitchFamily="34" charset="0"/>
              </a:rPr>
              <a:t>    Each node organizes its neighbors with a </a:t>
            </a:r>
            <a:r>
              <a:rPr lang="en-US" altLang="zh-TW" dirty="0" err="1" smtClean="0">
                <a:latin typeface="Arial" pitchFamily="34" charset="0"/>
              </a:rPr>
              <a:t>Voronoi</a:t>
            </a:r>
            <a:r>
              <a:rPr lang="en-US" altLang="zh-TW" dirty="0" smtClean="0">
                <a:latin typeface="Arial" pitchFamily="34" charset="0"/>
              </a:rPr>
              <a:t> diagram and separates them and itself into various </a:t>
            </a:r>
            <a:r>
              <a:rPr lang="en-US" altLang="zh-TW" dirty="0" err="1" smtClean="0">
                <a:latin typeface="Arial" pitchFamily="34" charset="0"/>
              </a:rPr>
              <a:t>Voronoi</a:t>
            </a:r>
            <a:r>
              <a:rPr lang="en-US" altLang="zh-TW" dirty="0" smtClean="0">
                <a:latin typeface="Arial" pitchFamily="34" charset="0"/>
              </a:rPr>
              <a:t> regions. </a:t>
            </a:r>
          </a:p>
          <a:p>
            <a:r>
              <a:rPr lang="en-US" altLang="zh-TW" dirty="0" smtClean="0">
                <a:latin typeface="Arial" pitchFamily="34" charset="0"/>
              </a:rPr>
              <a:t>    In the child selecting procedure, the message sender assumes itself as the root node. And the </a:t>
            </a:r>
            <a:r>
              <a:rPr lang="en-US" altLang="zh-TW" i="1" dirty="0" smtClean="0">
                <a:latin typeface="Arial" pitchFamily="34" charset="0"/>
              </a:rPr>
              <a:t>enclosing neighbors</a:t>
            </a:r>
            <a:r>
              <a:rPr lang="en-US" altLang="zh-TW" dirty="0" smtClean="0">
                <a:latin typeface="Arial" pitchFamily="34" charset="0"/>
              </a:rPr>
              <a:t> of the root, whose regions are adjacent to the root’s, select the root as their parent. The other nodes just select their enclosing neighbors that are nearest to the root as their parents. In this way, the multicast tree is constructed.</a:t>
            </a:r>
            <a:endParaRPr lang="zh-TW" altLang="en-US" dirty="0" smtClean="0">
              <a:latin typeface="Arial" pitchFamily="34" charset="0"/>
            </a:endParaRPr>
          </a:p>
          <a:p>
            <a:pPr eaLnBrk="1" hangingPunct="1"/>
            <a:endParaRPr lang="zh-TW" altLang="zh-TW" dirty="0" smtClean="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p:spPr>
        <p:txBody>
          <a:bodyPr/>
          <a:lstStyle/>
          <a:p>
            <a:r>
              <a:rPr lang="en-US" altLang="zh-TW" smtClean="0">
                <a:latin typeface="Arial" pitchFamily="34" charset="0"/>
              </a:rPr>
              <a:t>     For the sake of simplicity, we assume there is a lightweight server to take the housekeeping tasks. It is noted that the server is actually of light load since it is only responsible of logining, providing friend peer information and managing peer statuses. </a:t>
            </a:r>
          </a:p>
          <a:p>
            <a:r>
              <a:rPr lang="en-US" altLang="zh-TW" smtClean="0">
                <a:latin typeface="Arial" pitchFamily="34" charset="0"/>
              </a:rPr>
              <a:t>    </a:t>
            </a:r>
            <a:endParaRPr lang="zh-TW" altLang="en-US" smtClean="0">
              <a:latin typeface="Arial" pitchFamily="34" charset="0"/>
            </a:endParaRPr>
          </a:p>
        </p:txBody>
      </p:sp>
      <p:sp>
        <p:nvSpPr>
          <p:cNvPr id="52228" name="投影片編號版面配置區 3"/>
          <p:cNvSpPr>
            <a:spLocks noGrp="1"/>
          </p:cNvSpPr>
          <p:nvPr>
            <p:ph type="sldNum" sz="quarter" idx="5"/>
          </p:nvPr>
        </p:nvSpPr>
        <p:spPr>
          <a:noFill/>
        </p:spPr>
        <p:txBody>
          <a:bodyPr/>
          <a:lstStyle/>
          <a:p>
            <a:fld id="{53CD7AEA-7D59-4F6A-98CC-820B2A56427B}" type="slidenum">
              <a:rPr lang="en-US" altLang="zh-TW" smtClean="0">
                <a:latin typeface="Arial" pitchFamily="34" charset="0"/>
              </a:rPr>
              <a:pPr/>
              <a:t>20</a:t>
            </a:fld>
            <a:endParaRPr lang="en-US" altLang="zh-TW"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a:ln/>
        </p:spPr>
        <p:txBody>
          <a:bodyPr/>
          <a:lstStyle/>
          <a:p>
            <a:r>
              <a:rPr lang="en-US" altLang="zh-TW" smtClean="0">
                <a:latin typeface="Arial" pitchFamily="34" charset="0"/>
              </a:rPr>
              <a:t>    When a peer joins the system, it first logins to the server to get its ID and the list of online friend peers along with their IDs, IP addresses and NCS coordinates. </a:t>
            </a:r>
          </a:p>
          <a:p>
            <a:r>
              <a:rPr lang="en-US" altLang="zh-TW" smtClean="0">
                <a:latin typeface="Arial" pitchFamily="34" charset="0"/>
              </a:rPr>
              <a:t>    If the peer has not got a NCS coordinate yet, it computes its own Vivaldi NCS coordinate and sends it back to the server. </a:t>
            </a:r>
            <a:endParaRPr lang="zh-TW" altLang="en-US" smtClean="0">
              <a:latin typeface="Arial" pitchFamily="34" charset="0"/>
            </a:endParaRPr>
          </a:p>
          <a:p>
            <a:r>
              <a:rPr lang="en-US" altLang="zh-TW" smtClean="0">
                <a:latin typeface="Arial" pitchFamily="34" charset="0"/>
              </a:rPr>
              <a:t>    Available Out-Degree Estimation (AODE) is used to evaluate the proper out-degree of each node in the FCT.</a:t>
            </a:r>
            <a:endParaRPr lang="zh-TW" altLang="en-US" smtClean="0">
              <a:latin typeface="Arial" pitchFamily="34" charset="0"/>
            </a:endParaRPr>
          </a:p>
        </p:txBody>
      </p:sp>
      <p:sp>
        <p:nvSpPr>
          <p:cNvPr id="53252" name="投影片編號版面配置區 3"/>
          <p:cNvSpPr>
            <a:spLocks noGrp="1"/>
          </p:cNvSpPr>
          <p:nvPr>
            <p:ph type="sldNum" sz="quarter" idx="5"/>
          </p:nvPr>
        </p:nvSpPr>
        <p:spPr>
          <a:noFill/>
        </p:spPr>
        <p:txBody>
          <a:bodyPr/>
          <a:lstStyle/>
          <a:p>
            <a:fld id="{DB2995AC-1594-45BE-AA45-A11DDD2926F2}" type="slidenum">
              <a:rPr lang="en-US" altLang="zh-TW" smtClean="0">
                <a:latin typeface="Arial" pitchFamily="34" charset="0"/>
              </a:rPr>
              <a:pPr/>
              <a:t>21</a:t>
            </a:fld>
            <a:endParaRPr lang="en-US" altLang="zh-TW"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a:ln/>
        </p:spPr>
      </p:sp>
      <p:sp>
        <p:nvSpPr>
          <p:cNvPr id="54275" name="備忘稿版面配置區 2"/>
          <p:cNvSpPr>
            <a:spLocks noGrp="1"/>
          </p:cNvSpPr>
          <p:nvPr>
            <p:ph type="body" idx="1"/>
          </p:nvPr>
        </p:nvSpPr>
        <p:spPr>
          <a:noFill/>
          <a:ln/>
        </p:spPr>
        <p:txBody>
          <a:bodyPr/>
          <a:lstStyle/>
          <a:p>
            <a:r>
              <a:rPr lang="en-US" altLang="zh-TW" i="1" dirty="0" smtClean="0">
                <a:latin typeface="Arial" pitchFamily="34" charset="0"/>
              </a:rPr>
              <a:t>For AODE</a:t>
            </a:r>
          </a:p>
          <a:p>
            <a:r>
              <a:rPr lang="en-US" altLang="zh-TW" i="1" dirty="0" smtClean="0">
                <a:latin typeface="Arial" pitchFamily="34" charset="0"/>
              </a:rPr>
              <a:t>p</a:t>
            </a:r>
            <a:r>
              <a:rPr lang="en-US" altLang="zh-TW" i="1" baseline="-25000" dirty="0" smtClean="0">
                <a:latin typeface="Arial" pitchFamily="34" charset="0"/>
              </a:rPr>
              <a:t>i</a:t>
            </a:r>
            <a:r>
              <a:rPr lang="zh-TW" altLang="zh-TW" dirty="0" smtClean="0">
                <a:latin typeface="Arial" pitchFamily="34" charset="0"/>
              </a:rPr>
              <a:t>×</a:t>
            </a:r>
            <a:r>
              <a:rPr lang="en-US" altLang="zh-TW" i="1" dirty="0" err="1" smtClean="0">
                <a:latin typeface="Arial" pitchFamily="34" charset="0"/>
              </a:rPr>
              <a:t>f</a:t>
            </a:r>
            <a:r>
              <a:rPr lang="en-US" altLang="zh-TW" i="1" baseline="-25000" dirty="0" err="1" smtClean="0">
                <a:latin typeface="Arial" pitchFamily="34" charset="0"/>
              </a:rPr>
              <a:t>i</a:t>
            </a:r>
            <a:r>
              <a:rPr lang="en-US" altLang="zh-TW" dirty="0" smtClean="0">
                <a:latin typeface="Arial" pitchFamily="34" charset="0"/>
              </a:rPr>
              <a:t> denotes the estimated number of forwarding requests that </a:t>
            </a:r>
            <a:r>
              <a:rPr lang="en-US" altLang="zh-TW" i="1" dirty="0" err="1" smtClean="0">
                <a:latin typeface="Arial" pitchFamily="34" charset="0"/>
              </a:rPr>
              <a:t>n</a:t>
            </a:r>
            <a:r>
              <a:rPr lang="en-US" altLang="zh-TW" i="1" baseline="-25000" dirty="0" err="1" smtClean="0">
                <a:latin typeface="Arial" pitchFamily="34" charset="0"/>
              </a:rPr>
              <a:t>i</a:t>
            </a:r>
            <a:r>
              <a:rPr lang="en-US" altLang="zh-TW" dirty="0" smtClean="0">
                <a:latin typeface="Arial" pitchFamily="34" charset="0"/>
              </a:rPr>
              <a:t> will receive from its friend peers in the meanwhile. </a:t>
            </a:r>
          </a:p>
          <a:p>
            <a:r>
              <a:rPr lang="en-US" altLang="zh-TW" i="1" dirty="0" smtClean="0">
                <a:latin typeface="Arial" pitchFamily="34" charset="0"/>
              </a:rPr>
              <a:t>p</a:t>
            </a:r>
            <a:r>
              <a:rPr lang="en-US" altLang="zh-TW" i="1" baseline="-25000" dirty="0" smtClean="0">
                <a:latin typeface="Arial" pitchFamily="34" charset="0"/>
              </a:rPr>
              <a:t>i</a:t>
            </a:r>
            <a:r>
              <a:rPr lang="zh-TW" altLang="zh-TW" dirty="0" smtClean="0">
                <a:latin typeface="Arial" pitchFamily="34" charset="0"/>
              </a:rPr>
              <a:t>×</a:t>
            </a:r>
            <a:r>
              <a:rPr lang="en-US" altLang="zh-TW" i="1" dirty="0" err="1" smtClean="0">
                <a:latin typeface="Arial" pitchFamily="34" charset="0"/>
              </a:rPr>
              <a:t>f</a:t>
            </a:r>
            <a:r>
              <a:rPr lang="en-US" altLang="zh-TW" i="1" baseline="-25000" dirty="0" err="1" smtClean="0">
                <a:latin typeface="Arial" pitchFamily="34" charset="0"/>
              </a:rPr>
              <a:t>i</a:t>
            </a:r>
            <a:r>
              <a:rPr lang="zh-TW" altLang="zh-TW" dirty="0" smtClean="0">
                <a:latin typeface="Arial" pitchFamily="34" charset="0"/>
              </a:rPr>
              <a:t>×</a:t>
            </a:r>
            <a:r>
              <a:rPr lang="en-US" altLang="zh-TW" i="1" dirty="0" smtClean="0">
                <a:latin typeface="Arial" pitchFamily="34" charset="0"/>
              </a:rPr>
              <a:t>S</a:t>
            </a:r>
            <a:r>
              <a:rPr lang="en-US" altLang="zh-TW" dirty="0" smtClean="0">
                <a:latin typeface="Arial" pitchFamily="34" charset="0"/>
              </a:rPr>
              <a:t> means the current estimated traffic load shared by </a:t>
            </a:r>
            <a:r>
              <a:rPr lang="en-US" altLang="zh-TW" i="1" dirty="0" err="1" smtClean="0">
                <a:latin typeface="Arial" pitchFamily="34" charset="0"/>
              </a:rPr>
              <a:t>n</a:t>
            </a:r>
            <a:r>
              <a:rPr lang="en-US" altLang="zh-TW" i="1" baseline="-25000" dirty="0" err="1" smtClean="0">
                <a:latin typeface="Arial" pitchFamily="34" charset="0"/>
              </a:rPr>
              <a:t>i</a:t>
            </a:r>
            <a:r>
              <a:rPr lang="en-US" altLang="zh-TW" dirty="0" smtClean="0">
                <a:latin typeface="Arial" pitchFamily="34" charset="0"/>
              </a:rPr>
              <a:t>. The out-degree of </a:t>
            </a:r>
            <a:r>
              <a:rPr lang="en-US" altLang="zh-TW" i="1" dirty="0" err="1" smtClean="0">
                <a:latin typeface="Arial" pitchFamily="34" charset="0"/>
              </a:rPr>
              <a:t>n</a:t>
            </a:r>
            <a:r>
              <a:rPr lang="en-US" altLang="zh-TW" i="1" baseline="-25000" dirty="0" err="1" smtClean="0">
                <a:latin typeface="Arial" pitchFamily="34" charset="0"/>
              </a:rPr>
              <a:t>i</a:t>
            </a:r>
            <a:r>
              <a:rPr lang="en-US" altLang="zh-TW" dirty="0" smtClean="0">
                <a:latin typeface="Arial" pitchFamily="34" charset="0"/>
              </a:rPr>
              <a:t> is set to 1 if </a:t>
            </a:r>
            <a:r>
              <a:rPr lang="en-US" altLang="zh-TW" i="1" dirty="0" err="1" smtClean="0">
                <a:latin typeface="Arial" pitchFamily="34" charset="0"/>
              </a:rPr>
              <a:t>C</a:t>
            </a:r>
            <a:r>
              <a:rPr lang="en-US" altLang="zh-TW" i="1" baseline="-25000" dirty="0" err="1" smtClean="0">
                <a:latin typeface="Arial" pitchFamily="34" charset="0"/>
              </a:rPr>
              <a:t>i</a:t>
            </a:r>
            <a:r>
              <a:rPr lang="en-US" altLang="zh-TW" dirty="0" smtClean="0">
                <a:latin typeface="Arial" pitchFamily="34" charset="0"/>
              </a:rPr>
              <a:t> is less than</a:t>
            </a:r>
            <a:r>
              <a:rPr lang="en-US" altLang="zh-TW" i="1" dirty="0" smtClean="0">
                <a:latin typeface="Arial" pitchFamily="34" charset="0"/>
              </a:rPr>
              <a:t> p</a:t>
            </a:r>
            <a:r>
              <a:rPr lang="en-US" altLang="zh-TW" i="1" baseline="-25000" dirty="0" smtClean="0">
                <a:latin typeface="Arial" pitchFamily="34" charset="0"/>
              </a:rPr>
              <a:t>i</a:t>
            </a:r>
            <a:r>
              <a:rPr lang="zh-TW" altLang="zh-TW" dirty="0" smtClean="0">
                <a:latin typeface="Arial" pitchFamily="34" charset="0"/>
              </a:rPr>
              <a:t>×</a:t>
            </a:r>
            <a:r>
              <a:rPr lang="en-US" altLang="zh-TW" i="1" dirty="0" err="1" smtClean="0">
                <a:latin typeface="Arial" pitchFamily="34" charset="0"/>
              </a:rPr>
              <a:t>f</a:t>
            </a:r>
            <a:r>
              <a:rPr lang="en-US" altLang="zh-TW" i="1" baseline="-25000" dirty="0" err="1" smtClean="0">
                <a:latin typeface="Arial" pitchFamily="34" charset="0"/>
              </a:rPr>
              <a:t>i</a:t>
            </a:r>
            <a:r>
              <a:rPr lang="zh-TW" altLang="zh-TW" dirty="0" smtClean="0">
                <a:latin typeface="Arial" pitchFamily="34" charset="0"/>
              </a:rPr>
              <a:t>×</a:t>
            </a:r>
            <a:r>
              <a:rPr lang="en-US" altLang="zh-TW" i="1" dirty="0" smtClean="0">
                <a:latin typeface="Arial" pitchFamily="34" charset="0"/>
              </a:rPr>
              <a:t>S</a:t>
            </a:r>
            <a:r>
              <a:rPr lang="en-US" altLang="zh-TW" dirty="0" smtClean="0">
                <a:latin typeface="Arial" pitchFamily="34" charset="0"/>
              </a:rPr>
              <a:t>; otherwise, it is set to .</a:t>
            </a:r>
          </a:p>
          <a:p>
            <a:r>
              <a:rPr lang="en-US" altLang="zh-TW" dirty="0" smtClean="0">
                <a:latin typeface="Arial" pitchFamily="34" charset="0"/>
              </a:rPr>
              <a:t>The</a:t>
            </a:r>
            <a:r>
              <a:rPr lang="en-US" altLang="zh-TW" baseline="0" dirty="0" smtClean="0">
                <a:latin typeface="Arial" pitchFamily="34" charset="0"/>
              </a:rPr>
              <a:t> numerator of AODE means the capacity of network of a peer.</a:t>
            </a:r>
          </a:p>
          <a:p>
            <a:r>
              <a:rPr lang="en-US" altLang="zh-TW" baseline="0" dirty="0" smtClean="0">
                <a:latin typeface="Arial" pitchFamily="34" charset="0"/>
              </a:rPr>
              <a:t>The denominator of AODE means the demand of communication  in </a:t>
            </a:r>
            <a:r>
              <a:rPr lang="en-US" altLang="zh-TW" baseline="0" smtClean="0">
                <a:latin typeface="Arial" pitchFamily="34" charset="0"/>
              </a:rPr>
              <a:t>a peer.</a:t>
            </a:r>
            <a:endParaRPr lang="en-US" altLang="zh-TW" dirty="0" smtClean="0">
              <a:latin typeface="Arial" pitchFamily="34" charset="0"/>
            </a:endParaRPr>
          </a:p>
          <a:p>
            <a:endParaRPr lang="en-US" altLang="zh-TW" dirty="0" smtClean="0">
              <a:latin typeface="Arial" pitchFamily="34" charset="0"/>
            </a:endParaRPr>
          </a:p>
          <a:p>
            <a:r>
              <a:rPr lang="en-US" altLang="zh-TW" dirty="0" smtClean="0">
                <a:latin typeface="Arial" pitchFamily="34" charset="0"/>
              </a:rPr>
              <a:t>For </a:t>
            </a:r>
            <a:r>
              <a:rPr lang="en-US" altLang="zh-TW" i="1" dirty="0" smtClean="0">
                <a:latin typeface="Arial" pitchFamily="34" charset="0"/>
              </a:rPr>
              <a:t>p</a:t>
            </a:r>
            <a:r>
              <a:rPr lang="en-US" altLang="zh-TW" i="1" baseline="-25000" dirty="0" smtClean="0">
                <a:latin typeface="Arial" pitchFamily="34" charset="0"/>
              </a:rPr>
              <a:t>i</a:t>
            </a:r>
            <a:endParaRPr lang="en-US" altLang="zh-TW" dirty="0" smtClean="0">
              <a:latin typeface="Arial" pitchFamily="34" charset="0"/>
            </a:endParaRPr>
          </a:p>
          <a:p>
            <a:r>
              <a:rPr lang="en-US" altLang="zh-TW" dirty="0" smtClean="0">
                <a:latin typeface="Arial" pitchFamily="34" charset="0"/>
              </a:rPr>
              <a:t>It is noted that </a:t>
            </a:r>
            <a:r>
              <a:rPr lang="en-US" altLang="zh-TW" i="1" dirty="0" err="1" smtClean="0">
                <a:latin typeface="Arial" pitchFamily="34" charset="0"/>
              </a:rPr>
              <a:t>R</a:t>
            </a:r>
            <a:r>
              <a:rPr lang="en-US" altLang="zh-TW" i="1" baseline="-25000" dirty="0" err="1" smtClean="0">
                <a:latin typeface="Arial" pitchFamily="34" charset="0"/>
              </a:rPr>
              <a:t>i</a:t>
            </a:r>
            <a:r>
              <a:rPr lang="en-US" altLang="zh-TW" dirty="0" smtClean="0">
                <a:latin typeface="Arial" pitchFamily="34" charset="0"/>
              </a:rPr>
              <a:t> is increased by 1 and </a:t>
            </a:r>
            <a:r>
              <a:rPr lang="en-US" altLang="zh-TW" i="1" dirty="0" err="1" smtClean="0">
                <a:latin typeface="Arial" pitchFamily="34" charset="0"/>
              </a:rPr>
              <a:t>F</a:t>
            </a:r>
            <a:r>
              <a:rPr lang="en-US" altLang="zh-TW" i="1" baseline="-25000" dirty="0" err="1" smtClean="0">
                <a:latin typeface="Arial" pitchFamily="34" charset="0"/>
              </a:rPr>
              <a:t>i</a:t>
            </a:r>
            <a:r>
              <a:rPr lang="en-US" altLang="zh-TW" dirty="0" smtClean="0">
                <a:latin typeface="Arial" pitchFamily="34" charset="0"/>
              </a:rPr>
              <a:t> is increased by the number of friend peers of </a:t>
            </a:r>
            <a:r>
              <a:rPr lang="en-US" altLang="zh-TW" i="1" dirty="0" err="1" smtClean="0">
                <a:latin typeface="Arial" pitchFamily="34" charset="0"/>
              </a:rPr>
              <a:t>n</a:t>
            </a:r>
            <a:r>
              <a:rPr lang="en-US" altLang="zh-TW" i="1" baseline="-25000" dirty="0" err="1" smtClean="0">
                <a:latin typeface="Arial" pitchFamily="34" charset="0"/>
              </a:rPr>
              <a:t>i</a:t>
            </a:r>
            <a:r>
              <a:rPr lang="en-US" altLang="zh-TW" i="1" dirty="0" smtClean="0">
                <a:latin typeface="Arial" pitchFamily="34" charset="0"/>
              </a:rPr>
              <a:t> </a:t>
            </a:r>
            <a:r>
              <a:rPr lang="en-US" altLang="zh-TW" dirty="0" smtClean="0">
                <a:latin typeface="Arial" pitchFamily="34" charset="0"/>
              </a:rPr>
              <a:t>every time when peer </a:t>
            </a:r>
            <a:r>
              <a:rPr lang="en-US" altLang="zh-TW" i="1" dirty="0" err="1" smtClean="0">
                <a:latin typeface="Arial" pitchFamily="34" charset="0"/>
              </a:rPr>
              <a:t>n</a:t>
            </a:r>
            <a:r>
              <a:rPr lang="en-US" altLang="zh-TW" i="1" baseline="-25000" dirty="0" err="1" smtClean="0">
                <a:latin typeface="Arial" pitchFamily="34" charset="0"/>
              </a:rPr>
              <a:t>i</a:t>
            </a:r>
            <a:r>
              <a:rPr lang="en-US" altLang="zh-TW" i="1" dirty="0" smtClean="0">
                <a:latin typeface="Arial" pitchFamily="34" charset="0"/>
              </a:rPr>
              <a:t> </a:t>
            </a:r>
            <a:r>
              <a:rPr lang="en-US" altLang="zh-TW" dirty="0" smtClean="0">
                <a:latin typeface="Arial" pitchFamily="34" charset="0"/>
              </a:rPr>
              <a:t>receives a request during the last specified estimation period. The value of </a:t>
            </a:r>
            <a:r>
              <a:rPr lang="en-US" altLang="zh-TW" i="1" dirty="0" smtClean="0">
                <a:latin typeface="Arial" pitchFamily="34" charset="0"/>
              </a:rPr>
              <a:t>p</a:t>
            </a:r>
            <a:r>
              <a:rPr lang="en-US" altLang="zh-TW" i="1" baseline="-25000" dirty="0" smtClean="0">
                <a:latin typeface="Arial" pitchFamily="34" charset="0"/>
              </a:rPr>
              <a:t>i</a:t>
            </a:r>
            <a:r>
              <a:rPr lang="en-US" altLang="zh-TW" dirty="0" smtClean="0">
                <a:latin typeface="Arial" pitchFamily="34" charset="0"/>
              </a:rPr>
              <a:t> is the ratio of </a:t>
            </a:r>
            <a:r>
              <a:rPr lang="en-US" altLang="zh-TW" i="1" dirty="0" err="1" smtClean="0">
                <a:latin typeface="Arial" pitchFamily="34" charset="0"/>
              </a:rPr>
              <a:t>R</a:t>
            </a:r>
            <a:r>
              <a:rPr lang="en-US" altLang="zh-TW" i="1" baseline="-25000" dirty="0" err="1" smtClean="0">
                <a:latin typeface="Arial" pitchFamily="34" charset="0"/>
              </a:rPr>
              <a:t>i</a:t>
            </a:r>
            <a:r>
              <a:rPr lang="en-US" altLang="zh-TW" dirty="0" smtClean="0">
                <a:latin typeface="Arial" pitchFamily="34" charset="0"/>
              </a:rPr>
              <a:t> to</a:t>
            </a:r>
            <a:r>
              <a:rPr lang="en-US" altLang="zh-TW" i="1" dirty="0" smtClean="0">
                <a:latin typeface="Arial" pitchFamily="34" charset="0"/>
              </a:rPr>
              <a:t> </a:t>
            </a:r>
            <a:r>
              <a:rPr lang="en-US" altLang="zh-TW" i="1" dirty="0" err="1" smtClean="0">
                <a:latin typeface="Arial" pitchFamily="34" charset="0"/>
              </a:rPr>
              <a:t>F</a:t>
            </a:r>
            <a:r>
              <a:rPr lang="en-US" altLang="zh-TW" i="1" baseline="-25000" dirty="0" err="1" smtClean="0">
                <a:latin typeface="Arial" pitchFamily="34" charset="0"/>
              </a:rPr>
              <a:t>i</a:t>
            </a:r>
            <a:r>
              <a:rPr lang="en-US" altLang="zh-TW" dirty="0" smtClean="0">
                <a:latin typeface="Arial" pitchFamily="34" charset="0"/>
              </a:rPr>
              <a:t>.</a:t>
            </a:r>
            <a:endParaRPr lang="zh-TW" altLang="en-US" dirty="0" smtClean="0">
              <a:latin typeface="Arial" pitchFamily="34" charset="0"/>
            </a:endParaRPr>
          </a:p>
        </p:txBody>
      </p:sp>
      <p:sp>
        <p:nvSpPr>
          <p:cNvPr id="54276" name="投影片編號版面配置區 3"/>
          <p:cNvSpPr>
            <a:spLocks noGrp="1"/>
          </p:cNvSpPr>
          <p:nvPr>
            <p:ph type="sldNum" sz="quarter" idx="5"/>
          </p:nvPr>
        </p:nvSpPr>
        <p:spPr>
          <a:noFill/>
        </p:spPr>
        <p:txBody>
          <a:bodyPr/>
          <a:lstStyle/>
          <a:p>
            <a:fld id="{3396E684-3173-4E42-81FB-E011979AE131}" type="slidenum">
              <a:rPr lang="en-US" altLang="zh-TW" smtClean="0">
                <a:latin typeface="Arial" pitchFamily="34" charset="0"/>
              </a:rPr>
              <a:pPr/>
              <a:t>22</a:t>
            </a:fld>
            <a:endParaRPr lang="en-US" altLang="zh-TW"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p:spPr>
        <p:txBody>
          <a:bodyPr/>
          <a:lstStyle/>
          <a:p>
            <a:r>
              <a:rPr lang="en-US" altLang="zh-TW" smtClean="0">
                <a:latin typeface="Arial" pitchFamily="34" charset="0"/>
              </a:rPr>
              <a:t>Algorithm is shown on next page.</a:t>
            </a:r>
          </a:p>
          <a:p>
            <a:endParaRPr lang="zh-TW" altLang="en-US" smtClean="0">
              <a:latin typeface="Arial" pitchFamily="34" charset="0"/>
            </a:endParaRPr>
          </a:p>
        </p:txBody>
      </p:sp>
      <p:sp>
        <p:nvSpPr>
          <p:cNvPr id="55300" name="投影片編號版面配置區 3"/>
          <p:cNvSpPr>
            <a:spLocks noGrp="1"/>
          </p:cNvSpPr>
          <p:nvPr>
            <p:ph type="sldNum" sz="quarter" idx="5"/>
          </p:nvPr>
        </p:nvSpPr>
        <p:spPr>
          <a:noFill/>
        </p:spPr>
        <p:txBody>
          <a:bodyPr/>
          <a:lstStyle/>
          <a:p>
            <a:fld id="{69434E62-8E51-41A9-843B-9742A66099D9}" type="slidenum">
              <a:rPr lang="en-US" altLang="zh-TW" smtClean="0">
                <a:latin typeface="Arial" pitchFamily="34" charset="0"/>
              </a:rPr>
              <a:pPr/>
              <a:t>23</a:t>
            </a:fld>
            <a:endParaRPr lang="en-US" altLang="zh-TW"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a:ln/>
        </p:spPr>
      </p:sp>
      <p:sp>
        <p:nvSpPr>
          <p:cNvPr id="56323" name="備忘稿版面配置區 2"/>
          <p:cNvSpPr>
            <a:spLocks noGrp="1"/>
          </p:cNvSpPr>
          <p:nvPr>
            <p:ph type="body" idx="1"/>
          </p:nvPr>
        </p:nvSpPr>
        <p:spPr>
          <a:noFill/>
          <a:ln/>
        </p:spPr>
        <p:txBody>
          <a:bodyPr/>
          <a:lstStyle/>
          <a:p>
            <a:r>
              <a:rPr lang="en-US" altLang="zh-TW" dirty="0" smtClean="0">
                <a:latin typeface="Arial" pitchFamily="34" charset="0"/>
              </a:rPr>
              <a:t>    A parent selection example of DAGTA is illustrated in the figure , where five nodes </a:t>
            </a:r>
            <a:r>
              <a:rPr lang="en-US" altLang="zh-TW" i="1" dirty="0" smtClean="0">
                <a:latin typeface="Arial" pitchFamily="34" charset="0"/>
              </a:rPr>
              <a:t>n</a:t>
            </a:r>
            <a:r>
              <a:rPr lang="en-US" altLang="zh-TW" baseline="-25000" dirty="0" smtClean="0">
                <a:latin typeface="Arial" pitchFamily="34" charset="0"/>
              </a:rPr>
              <a:t>0</a:t>
            </a:r>
            <a:r>
              <a:rPr lang="en-US" altLang="zh-TW" dirty="0" smtClean="0">
                <a:latin typeface="Arial" pitchFamily="34" charset="0"/>
              </a:rPr>
              <a:t>,...,</a:t>
            </a:r>
            <a:r>
              <a:rPr lang="en-US" altLang="zh-TW" i="1" dirty="0" smtClean="0">
                <a:latin typeface="Arial" pitchFamily="34" charset="0"/>
              </a:rPr>
              <a:t>n</a:t>
            </a:r>
            <a:r>
              <a:rPr lang="en-US" altLang="zh-TW" baseline="-25000" dirty="0" smtClean="0">
                <a:latin typeface="Arial" pitchFamily="34" charset="0"/>
              </a:rPr>
              <a:t>4</a:t>
            </a:r>
            <a:r>
              <a:rPr lang="en-US" altLang="zh-TW" dirty="0" smtClean="0">
                <a:latin typeface="Arial" pitchFamily="34" charset="0"/>
              </a:rPr>
              <a:t> are depicted and the parameters of a peer </a:t>
            </a:r>
            <a:r>
              <a:rPr lang="en-US" altLang="zh-TW" i="1" dirty="0" err="1" smtClean="0">
                <a:latin typeface="Arial" pitchFamily="34" charset="0"/>
              </a:rPr>
              <a:t>n</a:t>
            </a:r>
            <a:r>
              <a:rPr lang="en-US" altLang="zh-TW" i="1" baseline="-25000" dirty="0" err="1" smtClean="0">
                <a:latin typeface="Arial" pitchFamily="34" charset="0"/>
              </a:rPr>
              <a:t>i</a:t>
            </a:r>
            <a:r>
              <a:rPr lang="en-US" altLang="zh-TW" dirty="0" smtClean="0">
                <a:latin typeface="Arial" pitchFamily="34" charset="0"/>
              </a:rPr>
              <a:t>, 0</a:t>
            </a:r>
            <a:r>
              <a:rPr lang="en-US" altLang="zh-TW" dirty="0" smtClean="0">
                <a:latin typeface="Arial" pitchFamily="34" charset="0"/>
                <a:sym typeface="Symbol" pitchFamily="18" charset="2"/>
              </a:rPr>
              <a:t></a:t>
            </a:r>
            <a:r>
              <a:rPr lang="en-US" altLang="zh-TW" i="1" dirty="0" smtClean="0">
                <a:latin typeface="Arial" pitchFamily="34" charset="0"/>
              </a:rPr>
              <a:t>i</a:t>
            </a:r>
            <a:r>
              <a:rPr lang="en-US" altLang="zh-TW" dirty="0" smtClean="0">
                <a:latin typeface="Arial" pitchFamily="34" charset="0"/>
                <a:sym typeface="Symbol" pitchFamily="18" charset="2"/>
              </a:rPr>
              <a:t></a:t>
            </a:r>
            <a:r>
              <a:rPr lang="en-US" altLang="zh-TW" dirty="0" smtClean="0">
                <a:latin typeface="Arial" pitchFamily="34" charset="0"/>
              </a:rPr>
              <a:t>4, are represented as a 4-tuple: (</a:t>
            </a:r>
            <a:r>
              <a:rPr lang="en-US" altLang="zh-TW" i="1" dirty="0" err="1" smtClean="0">
                <a:latin typeface="Arial" pitchFamily="34" charset="0"/>
              </a:rPr>
              <a:t>AODE</a:t>
            </a:r>
            <a:r>
              <a:rPr lang="en-US" altLang="zh-TW" i="1" baseline="-25000" dirty="0" err="1" smtClean="0">
                <a:latin typeface="Arial" pitchFamily="34" charset="0"/>
              </a:rPr>
              <a:t>i</a:t>
            </a:r>
            <a:r>
              <a:rPr lang="en-US" altLang="zh-TW" dirty="0" smtClean="0">
                <a:latin typeface="Arial" pitchFamily="34" charset="0"/>
              </a:rPr>
              <a:t>,</a:t>
            </a:r>
            <a:r>
              <a:rPr lang="en-US" altLang="zh-TW" i="1" dirty="0" smtClean="0">
                <a:latin typeface="Arial" pitchFamily="34" charset="0"/>
              </a:rPr>
              <a:t> d</a:t>
            </a:r>
            <a:r>
              <a:rPr lang="en-US" altLang="zh-TW" i="1" baseline="-25000" dirty="0" smtClean="0">
                <a:latin typeface="Arial" pitchFamily="34" charset="0"/>
              </a:rPr>
              <a:t>0,i</a:t>
            </a:r>
            <a:r>
              <a:rPr lang="en-US" altLang="zh-TW" dirty="0" smtClean="0">
                <a:latin typeface="Arial" pitchFamily="34" charset="0"/>
              </a:rPr>
              <a:t>,</a:t>
            </a:r>
            <a:r>
              <a:rPr lang="en-US" altLang="zh-TW" i="1" dirty="0" smtClean="0">
                <a:latin typeface="Arial" pitchFamily="34" charset="0"/>
              </a:rPr>
              <a:t> </a:t>
            </a:r>
            <a:r>
              <a:rPr lang="en-US" altLang="zh-TW" i="1" dirty="0" err="1" smtClean="0">
                <a:latin typeface="Arial" pitchFamily="34" charset="0"/>
              </a:rPr>
              <a:t>OD</a:t>
            </a:r>
            <a:r>
              <a:rPr lang="en-US" altLang="zh-TW" i="1" baseline="-25000" dirty="0" err="1" smtClean="0">
                <a:latin typeface="Arial" pitchFamily="34" charset="0"/>
              </a:rPr>
              <a:t>i</a:t>
            </a:r>
            <a:r>
              <a:rPr lang="en-US" altLang="zh-TW" dirty="0" smtClean="0">
                <a:latin typeface="Arial" pitchFamily="34" charset="0"/>
              </a:rPr>
              <a:t>,</a:t>
            </a:r>
            <a:r>
              <a:rPr lang="en-US" altLang="zh-TW" i="1" dirty="0" smtClean="0">
                <a:latin typeface="Arial" pitchFamily="34" charset="0"/>
              </a:rPr>
              <a:t> </a:t>
            </a:r>
            <a:r>
              <a:rPr lang="en-US" altLang="zh-TW" i="1" dirty="0" err="1" smtClean="0">
                <a:latin typeface="Arial" pitchFamily="34" charset="0"/>
              </a:rPr>
              <a:t>l</a:t>
            </a:r>
            <a:r>
              <a:rPr lang="en-US" altLang="zh-TW" i="1" baseline="-25000" dirty="0" err="1" smtClean="0">
                <a:latin typeface="Arial" pitchFamily="34" charset="0"/>
              </a:rPr>
              <a:t>i</a:t>
            </a:r>
            <a:r>
              <a:rPr lang="en-US" altLang="zh-TW" dirty="0" smtClean="0">
                <a:latin typeface="Arial" pitchFamily="34" charset="0"/>
              </a:rPr>
              <a:t>) after </a:t>
            </a:r>
            <a:r>
              <a:rPr lang="en-US" altLang="zh-TW" i="1" dirty="0" smtClean="0">
                <a:latin typeface="Arial" pitchFamily="34" charset="0"/>
              </a:rPr>
              <a:t>n</a:t>
            </a:r>
            <a:r>
              <a:rPr lang="en-US" altLang="zh-TW" baseline="-25000" dirty="0" smtClean="0">
                <a:latin typeface="Arial" pitchFamily="34" charset="0"/>
              </a:rPr>
              <a:t>1</a:t>
            </a:r>
            <a:r>
              <a:rPr lang="en-US" altLang="zh-TW" dirty="0" smtClean="0">
                <a:latin typeface="Arial" pitchFamily="34" charset="0"/>
              </a:rPr>
              <a:t>, </a:t>
            </a:r>
            <a:r>
              <a:rPr lang="en-US" altLang="zh-TW" i="1" dirty="0" smtClean="0">
                <a:latin typeface="Arial" pitchFamily="34" charset="0"/>
              </a:rPr>
              <a:t>n</a:t>
            </a:r>
            <a:r>
              <a:rPr lang="en-US" altLang="zh-TW" baseline="-25000" dirty="0" smtClean="0">
                <a:latin typeface="Arial" pitchFamily="34" charset="0"/>
              </a:rPr>
              <a:t>2</a:t>
            </a:r>
            <a:r>
              <a:rPr lang="en-US" altLang="zh-TW" dirty="0" smtClean="0">
                <a:latin typeface="Arial" pitchFamily="34" charset="0"/>
              </a:rPr>
              <a:t> and </a:t>
            </a:r>
            <a:r>
              <a:rPr lang="en-US" altLang="zh-TW" i="1" dirty="0" smtClean="0">
                <a:latin typeface="Arial" pitchFamily="34" charset="0"/>
              </a:rPr>
              <a:t>n</a:t>
            </a:r>
            <a:r>
              <a:rPr lang="en-US" altLang="zh-TW" baseline="-25000" dirty="0" smtClean="0">
                <a:latin typeface="Arial" pitchFamily="34" charset="0"/>
              </a:rPr>
              <a:t>3</a:t>
            </a:r>
            <a:r>
              <a:rPr lang="en-US" altLang="zh-TW" dirty="0" smtClean="0">
                <a:latin typeface="Arial" pitchFamily="34" charset="0"/>
              </a:rPr>
              <a:t> have selected their parent nodes. </a:t>
            </a:r>
          </a:p>
          <a:p>
            <a:r>
              <a:rPr lang="en-US" altLang="zh-TW" dirty="0" smtClean="0">
                <a:latin typeface="Arial" pitchFamily="34" charset="0"/>
              </a:rPr>
              <a:t>    Peer </a:t>
            </a:r>
            <a:r>
              <a:rPr lang="en-US" altLang="zh-TW" i="1" dirty="0" smtClean="0">
                <a:latin typeface="Arial" pitchFamily="34" charset="0"/>
              </a:rPr>
              <a:t>n</a:t>
            </a:r>
            <a:r>
              <a:rPr lang="en-US" altLang="zh-TW" baseline="-25000" dirty="0" smtClean="0">
                <a:latin typeface="Arial" pitchFamily="34" charset="0"/>
              </a:rPr>
              <a:t>4</a:t>
            </a:r>
            <a:r>
              <a:rPr lang="en-US" altLang="zh-TW" dirty="0" smtClean="0">
                <a:latin typeface="Arial" pitchFamily="34" charset="0"/>
              </a:rPr>
              <a:t> will takes </a:t>
            </a:r>
            <a:r>
              <a:rPr lang="en-US" altLang="zh-TW" i="1" dirty="0" smtClean="0">
                <a:latin typeface="Arial" pitchFamily="34" charset="0"/>
              </a:rPr>
              <a:t>n</a:t>
            </a:r>
            <a:r>
              <a:rPr lang="en-US" altLang="zh-TW" baseline="-25000" dirty="0" smtClean="0">
                <a:latin typeface="Arial" pitchFamily="34" charset="0"/>
              </a:rPr>
              <a:t>1</a:t>
            </a:r>
            <a:r>
              <a:rPr lang="en-US" altLang="zh-TW" dirty="0" smtClean="0">
                <a:latin typeface="Arial" pitchFamily="34" charset="0"/>
              </a:rPr>
              <a:t> as its parent peer since </a:t>
            </a:r>
            <a:r>
              <a:rPr lang="en-US" altLang="zh-TW" i="1" dirty="0" smtClean="0">
                <a:latin typeface="Arial" pitchFamily="34" charset="0"/>
              </a:rPr>
              <a:t>n</a:t>
            </a:r>
            <a:r>
              <a:rPr lang="en-US" altLang="zh-TW" baseline="-25000" dirty="0" smtClean="0">
                <a:latin typeface="Arial" pitchFamily="34" charset="0"/>
              </a:rPr>
              <a:t>1</a:t>
            </a:r>
            <a:r>
              <a:rPr lang="en-US" altLang="zh-TW" dirty="0" smtClean="0">
                <a:latin typeface="Arial" pitchFamily="34" charset="0"/>
              </a:rPr>
              <a:t>,</a:t>
            </a:r>
            <a:r>
              <a:rPr lang="en-US" altLang="zh-TW" i="1" dirty="0" smtClean="0">
                <a:latin typeface="Arial" pitchFamily="34" charset="0"/>
              </a:rPr>
              <a:t>n</a:t>
            </a:r>
            <a:r>
              <a:rPr lang="en-US" altLang="zh-TW" baseline="-25000" dirty="0" smtClean="0">
                <a:latin typeface="Arial" pitchFamily="34" charset="0"/>
              </a:rPr>
              <a:t>2</a:t>
            </a:r>
            <a:r>
              <a:rPr lang="en-US" altLang="zh-TW" dirty="0" smtClean="0">
                <a:latin typeface="Arial" pitchFamily="34" charset="0"/>
              </a:rPr>
              <a:t> and </a:t>
            </a:r>
            <a:r>
              <a:rPr lang="en-US" altLang="zh-TW" i="1" dirty="0" smtClean="0">
                <a:latin typeface="Arial" pitchFamily="34" charset="0"/>
              </a:rPr>
              <a:t>n</a:t>
            </a:r>
            <a:r>
              <a:rPr lang="en-US" altLang="zh-TW" baseline="-25000" dirty="0" smtClean="0">
                <a:latin typeface="Arial" pitchFamily="34" charset="0"/>
              </a:rPr>
              <a:t>3</a:t>
            </a:r>
            <a:r>
              <a:rPr lang="en-US" altLang="zh-TW" dirty="0" smtClean="0">
                <a:latin typeface="Arial" pitchFamily="34" charset="0"/>
              </a:rPr>
              <a:t> all meet the requirement of</a:t>
            </a:r>
            <a:r>
              <a:rPr lang="en-US" altLang="zh-TW" i="1" dirty="0" smtClean="0">
                <a:latin typeface="Arial" pitchFamily="34" charset="0"/>
              </a:rPr>
              <a:t> </a:t>
            </a:r>
            <a:r>
              <a:rPr lang="en-US" altLang="zh-TW" i="1" dirty="0" err="1" smtClean="0">
                <a:latin typeface="Arial" pitchFamily="34" charset="0"/>
              </a:rPr>
              <a:t>OD</a:t>
            </a:r>
            <a:r>
              <a:rPr lang="en-US" altLang="zh-TW" i="1" baseline="-25000" dirty="0" err="1" smtClean="0">
                <a:latin typeface="Arial" pitchFamily="34" charset="0"/>
              </a:rPr>
              <a:t>i</a:t>
            </a:r>
            <a:r>
              <a:rPr lang="zh-TW" altLang="zh-TW" dirty="0" smtClean="0">
                <a:latin typeface="Arial" pitchFamily="34" charset="0"/>
              </a:rPr>
              <a:t>＜</a:t>
            </a:r>
            <a:r>
              <a:rPr lang="en-US" altLang="zh-TW" i="1" dirty="0" err="1" smtClean="0">
                <a:latin typeface="Arial" pitchFamily="34" charset="0"/>
              </a:rPr>
              <a:t>AODE</a:t>
            </a:r>
            <a:r>
              <a:rPr lang="en-US" altLang="zh-TW" i="1" baseline="-25000" dirty="0" err="1" smtClean="0">
                <a:latin typeface="Arial" pitchFamily="34" charset="0"/>
              </a:rPr>
              <a:t>i</a:t>
            </a:r>
            <a:r>
              <a:rPr lang="en-US" altLang="zh-TW" dirty="0" smtClean="0">
                <a:latin typeface="Arial" pitchFamily="34" charset="0"/>
              </a:rPr>
              <a:t> (1</a:t>
            </a:r>
            <a:r>
              <a:rPr lang="en-US" altLang="zh-TW" dirty="0" smtClean="0">
                <a:latin typeface="Arial" pitchFamily="34" charset="0"/>
                <a:sym typeface="Symbol" pitchFamily="18" charset="2"/>
              </a:rPr>
              <a:t></a:t>
            </a:r>
            <a:r>
              <a:rPr lang="en-US" altLang="zh-TW" i="1" dirty="0" smtClean="0">
                <a:latin typeface="Arial" pitchFamily="34" charset="0"/>
              </a:rPr>
              <a:t>i</a:t>
            </a:r>
            <a:r>
              <a:rPr lang="en-US" altLang="zh-TW" dirty="0" smtClean="0">
                <a:latin typeface="Arial" pitchFamily="34" charset="0"/>
                <a:sym typeface="Symbol" pitchFamily="18" charset="2"/>
              </a:rPr>
              <a:t></a:t>
            </a:r>
            <a:r>
              <a:rPr lang="en-US" altLang="zh-TW" dirty="0" smtClean="0">
                <a:latin typeface="Arial" pitchFamily="34" charset="0"/>
              </a:rPr>
              <a:t>3),  and </a:t>
            </a:r>
            <a:r>
              <a:rPr lang="en-US" altLang="zh-TW" i="1" dirty="0" smtClean="0">
                <a:latin typeface="Arial" pitchFamily="34" charset="0"/>
              </a:rPr>
              <a:t>l</a:t>
            </a:r>
            <a:r>
              <a:rPr lang="en-US" altLang="zh-TW" baseline="-25000" dirty="0" smtClean="0">
                <a:latin typeface="Arial" pitchFamily="34" charset="0"/>
              </a:rPr>
              <a:t>1</a:t>
            </a:r>
            <a:r>
              <a:rPr lang="en-US" altLang="zh-TW" dirty="0" smtClean="0">
                <a:latin typeface="Arial" pitchFamily="34" charset="0"/>
              </a:rPr>
              <a:t>+</a:t>
            </a:r>
            <a:r>
              <a:rPr lang="en-US" altLang="zh-TW" i="1" dirty="0" smtClean="0">
                <a:latin typeface="Arial" pitchFamily="34" charset="0"/>
              </a:rPr>
              <a:t>d</a:t>
            </a:r>
            <a:r>
              <a:rPr lang="en-US" altLang="zh-TW" baseline="-25000" dirty="0" smtClean="0">
                <a:latin typeface="Arial" pitchFamily="34" charset="0"/>
              </a:rPr>
              <a:t>1,4</a:t>
            </a:r>
            <a:r>
              <a:rPr lang="en-US" altLang="zh-TW" dirty="0" smtClean="0">
                <a:latin typeface="Arial" pitchFamily="34" charset="0"/>
              </a:rPr>
              <a:t> is the smallest among </a:t>
            </a:r>
            <a:r>
              <a:rPr lang="en-US" altLang="zh-TW" i="1" dirty="0" smtClean="0">
                <a:latin typeface="Arial" pitchFamily="34" charset="0"/>
              </a:rPr>
              <a:t>l</a:t>
            </a:r>
            <a:r>
              <a:rPr lang="en-US" altLang="zh-TW" baseline="-25000" dirty="0" smtClean="0">
                <a:latin typeface="Arial" pitchFamily="34" charset="0"/>
              </a:rPr>
              <a:t>1</a:t>
            </a:r>
            <a:r>
              <a:rPr lang="en-US" altLang="zh-TW" dirty="0" smtClean="0">
                <a:latin typeface="Arial" pitchFamily="34" charset="0"/>
              </a:rPr>
              <a:t>+</a:t>
            </a:r>
            <a:r>
              <a:rPr lang="en-US" altLang="zh-TW" i="1" dirty="0" smtClean="0">
                <a:latin typeface="Arial" pitchFamily="34" charset="0"/>
              </a:rPr>
              <a:t>d</a:t>
            </a:r>
            <a:r>
              <a:rPr lang="en-US" altLang="zh-TW" baseline="-25000" dirty="0" smtClean="0">
                <a:latin typeface="Arial" pitchFamily="34" charset="0"/>
              </a:rPr>
              <a:t>1,4</a:t>
            </a:r>
            <a:r>
              <a:rPr lang="en-US" altLang="zh-TW" dirty="0" smtClean="0">
                <a:latin typeface="Arial" pitchFamily="34" charset="0"/>
              </a:rPr>
              <a:t>, </a:t>
            </a:r>
            <a:r>
              <a:rPr lang="en-US" altLang="zh-TW" i="1" dirty="0" smtClean="0">
                <a:latin typeface="Arial" pitchFamily="34" charset="0"/>
              </a:rPr>
              <a:t>l</a:t>
            </a:r>
            <a:r>
              <a:rPr lang="en-US" altLang="zh-TW" baseline="-25000" dirty="0" smtClean="0">
                <a:latin typeface="Arial" pitchFamily="34" charset="0"/>
              </a:rPr>
              <a:t>2</a:t>
            </a:r>
            <a:r>
              <a:rPr lang="en-US" altLang="zh-TW" dirty="0" smtClean="0">
                <a:latin typeface="Arial" pitchFamily="34" charset="0"/>
              </a:rPr>
              <a:t>+</a:t>
            </a:r>
            <a:r>
              <a:rPr lang="en-US" altLang="zh-TW" i="1" dirty="0" smtClean="0">
                <a:latin typeface="Arial" pitchFamily="34" charset="0"/>
              </a:rPr>
              <a:t>d</a:t>
            </a:r>
            <a:r>
              <a:rPr lang="en-US" altLang="zh-TW" baseline="-25000" dirty="0" smtClean="0">
                <a:latin typeface="Arial" pitchFamily="34" charset="0"/>
              </a:rPr>
              <a:t>2,4</a:t>
            </a:r>
            <a:r>
              <a:rPr lang="en-US" altLang="zh-TW" dirty="0" smtClean="0">
                <a:latin typeface="Arial" pitchFamily="34" charset="0"/>
              </a:rPr>
              <a:t> and </a:t>
            </a:r>
            <a:r>
              <a:rPr lang="en-US" altLang="zh-TW" i="1" dirty="0" smtClean="0">
                <a:latin typeface="Arial" pitchFamily="34" charset="0"/>
              </a:rPr>
              <a:t>l</a:t>
            </a:r>
            <a:r>
              <a:rPr lang="en-US" altLang="zh-TW" baseline="-25000" dirty="0" smtClean="0">
                <a:latin typeface="Arial" pitchFamily="34" charset="0"/>
              </a:rPr>
              <a:t>3</a:t>
            </a:r>
            <a:r>
              <a:rPr lang="en-US" altLang="zh-TW" dirty="0" smtClean="0">
                <a:latin typeface="Arial" pitchFamily="34" charset="0"/>
              </a:rPr>
              <a:t>+</a:t>
            </a:r>
            <a:r>
              <a:rPr lang="en-US" altLang="zh-TW" i="1" dirty="0" smtClean="0">
                <a:latin typeface="Arial" pitchFamily="34" charset="0"/>
              </a:rPr>
              <a:t>d</a:t>
            </a:r>
            <a:r>
              <a:rPr lang="en-US" altLang="zh-TW" baseline="-25000" dirty="0" smtClean="0">
                <a:latin typeface="Arial" pitchFamily="34" charset="0"/>
              </a:rPr>
              <a:t>3,4</a:t>
            </a:r>
            <a:r>
              <a:rPr lang="en-US" altLang="zh-TW" dirty="0" smtClean="0">
                <a:latin typeface="Arial" pitchFamily="34" charset="0"/>
              </a:rPr>
              <a:t>.</a:t>
            </a:r>
          </a:p>
          <a:p>
            <a:endParaRPr lang="en-US" altLang="zh-TW" dirty="0" smtClean="0">
              <a:latin typeface="Arial" pitchFamily="34" charset="0"/>
            </a:endParaRPr>
          </a:p>
          <a:p>
            <a:r>
              <a:rPr lang="en-US" altLang="zh-TW" dirty="0" smtClean="0">
                <a:latin typeface="Arial" pitchFamily="34" charset="0"/>
              </a:rPr>
              <a:t>    The animated slide page contain 4 steps: (</a:t>
            </a:r>
            <a:r>
              <a:rPr lang="en-US" altLang="zh-TW" dirty="0" smtClean="0">
                <a:solidFill>
                  <a:srgbClr val="FF0000"/>
                </a:solidFill>
                <a:latin typeface="Arial" pitchFamily="34" charset="0"/>
              </a:rPr>
              <a:t>Click left mouse key to play</a:t>
            </a:r>
            <a:r>
              <a:rPr lang="en-US" altLang="zh-TW" dirty="0" smtClean="0">
                <a:latin typeface="Arial" pitchFamily="34" charset="0"/>
              </a:rPr>
              <a:t>)</a:t>
            </a:r>
          </a:p>
          <a:p>
            <a:r>
              <a:rPr lang="en-US" altLang="zh-TW" dirty="0" smtClean="0">
                <a:latin typeface="Arial" pitchFamily="34" charset="0"/>
              </a:rPr>
              <a:t>    1-2. Check if </a:t>
            </a:r>
            <a:r>
              <a:rPr lang="en-US" altLang="zh-TW" i="1" dirty="0" err="1" smtClean="0">
                <a:latin typeface="Arial" pitchFamily="34" charset="0"/>
              </a:rPr>
              <a:t>n</a:t>
            </a:r>
            <a:r>
              <a:rPr lang="en-US" altLang="zh-TW" i="1" baseline="-25000" dirty="0" err="1" smtClean="0">
                <a:latin typeface="Arial" pitchFamily="34" charset="0"/>
              </a:rPr>
              <a:t>k</a:t>
            </a:r>
            <a:r>
              <a:rPr lang="en-US" altLang="zh-TW" i="1" dirty="0" smtClean="0">
                <a:latin typeface="Arial" pitchFamily="34" charset="0"/>
              </a:rPr>
              <a:t> </a:t>
            </a:r>
            <a:r>
              <a:rPr lang="en-US" altLang="zh-TW" dirty="0" smtClean="0">
                <a:latin typeface="Arial" pitchFamily="34" charset="0"/>
              </a:rPr>
              <a:t>fits </a:t>
            </a:r>
            <a:r>
              <a:rPr lang="en-US" altLang="zh-TW" i="1" dirty="0" err="1" smtClean="0">
                <a:latin typeface="Arial" pitchFamily="34" charset="0"/>
              </a:rPr>
              <a:t>OD</a:t>
            </a:r>
            <a:r>
              <a:rPr lang="en-US" altLang="zh-TW" i="1" baseline="-25000" dirty="0" err="1" smtClean="0">
                <a:latin typeface="Arial" pitchFamily="34" charset="0"/>
              </a:rPr>
              <a:t>k</a:t>
            </a:r>
            <a:r>
              <a:rPr lang="zh-TW" altLang="zh-TW" dirty="0" smtClean="0">
                <a:latin typeface="Arial" pitchFamily="34" charset="0"/>
              </a:rPr>
              <a:t>＜</a:t>
            </a:r>
            <a:r>
              <a:rPr lang="en-US" altLang="zh-TW" i="1" dirty="0" err="1" smtClean="0">
                <a:latin typeface="Arial" pitchFamily="34" charset="0"/>
              </a:rPr>
              <a:t>AODE</a:t>
            </a:r>
            <a:r>
              <a:rPr lang="en-US" altLang="zh-TW" i="1" baseline="-25000" dirty="0" err="1" smtClean="0">
                <a:latin typeface="Arial" pitchFamily="34" charset="0"/>
              </a:rPr>
              <a:t>k</a:t>
            </a:r>
            <a:r>
              <a:rPr lang="en-US" altLang="zh-TW" i="1" baseline="-25000" dirty="0" smtClean="0">
                <a:latin typeface="Arial" pitchFamily="34" charset="0"/>
              </a:rPr>
              <a:t> </a:t>
            </a:r>
            <a:r>
              <a:rPr lang="en-US" altLang="zh-TW" i="1" dirty="0" smtClean="0">
                <a:latin typeface="Arial" pitchFamily="34" charset="0"/>
              </a:rPr>
              <a:t>, </a:t>
            </a:r>
            <a:r>
              <a:rPr lang="en-US" altLang="zh-TW" dirty="0" smtClean="0">
                <a:latin typeface="Arial" pitchFamily="34" charset="0"/>
              </a:rPr>
              <a:t>for</a:t>
            </a:r>
            <a:r>
              <a:rPr lang="en-US" altLang="zh-TW" i="1" dirty="0" smtClean="0">
                <a:latin typeface="Arial" pitchFamily="34" charset="0"/>
              </a:rPr>
              <a:t> </a:t>
            </a:r>
            <a:r>
              <a:rPr lang="en-US" altLang="zh-TW" dirty="0" smtClean="0">
                <a:latin typeface="Arial" pitchFamily="34" charset="0"/>
              </a:rPr>
              <a:t>K=0,1,2,3 .</a:t>
            </a:r>
            <a:r>
              <a:rPr lang="en-US" altLang="zh-TW" i="1" dirty="0" smtClean="0">
                <a:latin typeface="Arial" pitchFamily="34" charset="0"/>
              </a:rPr>
              <a:t>  </a:t>
            </a:r>
            <a:r>
              <a:rPr lang="en-US" altLang="zh-TW" dirty="0" smtClean="0">
                <a:latin typeface="Arial" pitchFamily="34" charset="0"/>
              </a:rPr>
              <a:t>We get </a:t>
            </a:r>
            <a:r>
              <a:rPr lang="en-US" altLang="zh-TW" i="1" dirty="0" smtClean="0">
                <a:latin typeface="Arial" pitchFamily="34" charset="0"/>
              </a:rPr>
              <a:t>n</a:t>
            </a:r>
            <a:r>
              <a:rPr lang="en-US" altLang="zh-TW" baseline="-25000" dirty="0" smtClean="0">
                <a:latin typeface="Arial" pitchFamily="34" charset="0"/>
              </a:rPr>
              <a:t>1</a:t>
            </a:r>
            <a:r>
              <a:rPr lang="en-US" altLang="zh-TW" dirty="0" smtClean="0">
                <a:latin typeface="Arial" pitchFamily="34" charset="0"/>
              </a:rPr>
              <a:t>, </a:t>
            </a:r>
            <a:r>
              <a:rPr lang="en-US" altLang="zh-TW" i="1" dirty="0" smtClean="0">
                <a:latin typeface="Arial" pitchFamily="34" charset="0"/>
              </a:rPr>
              <a:t>n</a:t>
            </a:r>
            <a:r>
              <a:rPr lang="en-US" altLang="zh-TW" i="1" baseline="-25000" dirty="0" smtClean="0">
                <a:latin typeface="Arial" pitchFamily="34" charset="0"/>
              </a:rPr>
              <a:t>2</a:t>
            </a:r>
            <a:r>
              <a:rPr lang="en-US" altLang="zh-TW" dirty="0" smtClean="0">
                <a:latin typeface="Arial" pitchFamily="34" charset="0"/>
              </a:rPr>
              <a:t>, </a:t>
            </a:r>
            <a:r>
              <a:rPr lang="en-US" altLang="zh-TW" i="1" dirty="0" smtClean="0">
                <a:latin typeface="Arial" pitchFamily="34" charset="0"/>
              </a:rPr>
              <a:t>n</a:t>
            </a:r>
            <a:r>
              <a:rPr lang="en-US" altLang="zh-TW" baseline="-25000" dirty="0" smtClean="0">
                <a:latin typeface="Arial" pitchFamily="34" charset="0"/>
              </a:rPr>
              <a:t>3  </a:t>
            </a:r>
            <a:r>
              <a:rPr lang="en-US" altLang="zh-TW" dirty="0" smtClean="0">
                <a:latin typeface="Arial" pitchFamily="34" charset="0"/>
              </a:rPr>
              <a:t>since their OD are smaller than their AODE. </a:t>
            </a:r>
          </a:p>
          <a:p>
            <a:r>
              <a:rPr lang="en-US" altLang="zh-TW" dirty="0" smtClean="0">
                <a:latin typeface="Arial" pitchFamily="34" charset="0"/>
              </a:rPr>
              <a:t>    3-4. Compute </a:t>
            </a:r>
            <a:r>
              <a:rPr lang="en-US" altLang="zh-TW" i="1" dirty="0" err="1" smtClean="0">
                <a:latin typeface="Arial" pitchFamily="34" charset="0"/>
              </a:rPr>
              <a:t>l</a:t>
            </a:r>
            <a:r>
              <a:rPr lang="en-US" altLang="zh-TW" i="1" baseline="-25000" dirty="0" err="1" smtClean="0">
                <a:latin typeface="Arial" pitchFamily="34" charset="0"/>
              </a:rPr>
              <a:t>k</a:t>
            </a:r>
            <a:r>
              <a:rPr lang="en-US" altLang="zh-TW" dirty="0" err="1" smtClean="0">
                <a:latin typeface="Arial" pitchFamily="34" charset="0"/>
              </a:rPr>
              <a:t>+</a:t>
            </a:r>
            <a:r>
              <a:rPr lang="en-US" altLang="zh-TW" i="1" dirty="0" err="1" smtClean="0">
                <a:latin typeface="Arial" pitchFamily="34" charset="0"/>
              </a:rPr>
              <a:t>d</a:t>
            </a:r>
            <a:r>
              <a:rPr lang="en-US" altLang="zh-TW" i="1" baseline="-25000" dirty="0" err="1" smtClean="0">
                <a:latin typeface="Arial" pitchFamily="34" charset="0"/>
              </a:rPr>
              <a:t>k,i</a:t>
            </a:r>
            <a:r>
              <a:rPr lang="en-US" altLang="zh-TW" dirty="0" smtClean="0">
                <a:latin typeface="Arial" pitchFamily="34" charset="0"/>
              </a:rPr>
              <a:t> of </a:t>
            </a:r>
            <a:r>
              <a:rPr lang="en-US" altLang="zh-TW" i="1" dirty="0" err="1" smtClean="0">
                <a:solidFill>
                  <a:srgbClr val="000000"/>
                </a:solidFill>
                <a:latin typeface="Times New Roman" pitchFamily="18" charset="0"/>
                <a:cs typeface="Times New Roman" pitchFamily="18" charset="0"/>
              </a:rPr>
              <a:t>n</a:t>
            </a:r>
            <a:r>
              <a:rPr lang="en-US" altLang="zh-TW" baseline="-25000" dirty="0" err="1" smtClean="0">
                <a:solidFill>
                  <a:srgbClr val="000000"/>
                </a:solidFill>
                <a:latin typeface="Times New Roman" pitchFamily="18" charset="0"/>
                <a:cs typeface="Times New Roman" pitchFamily="18" charset="0"/>
              </a:rPr>
              <a:t>k</a:t>
            </a:r>
            <a:r>
              <a:rPr lang="en-US" altLang="zh-TW" dirty="0" smtClean="0">
                <a:solidFill>
                  <a:srgbClr val="000000"/>
                </a:solidFill>
                <a:latin typeface="Times New Roman" pitchFamily="18" charset="0"/>
                <a:cs typeface="Times New Roman" pitchFamily="18" charset="0"/>
              </a:rPr>
              <a:t> </a:t>
            </a:r>
            <a:r>
              <a:rPr lang="en-US" altLang="zh-TW" dirty="0" smtClean="0">
                <a:latin typeface="Arial" pitchFamily="34" charset="0"/>
              </a:rPr>
              <a:t>and get the minimum one. We get </a:t>
            </a:r>
            <a:r>
              <a:rPr lang="en-US" altLang="zh-TW" i="1" dirty="0" smtClean="0">
                <a:latin typeface="Arial" pitchFamily="34" charset="0"/>
              </a:rPr>
              <a:t>n</a:t>
            </a:r>
            <a:r>
              <a:rPr lang="en-US" altLang="zh-TW" baseline="-25000" dirty="0" smtClean="0">
                <a:latin typeface="Arial" pitchFamily="34" charset="0"/>
              </a:rPr>
              <a:t>1 </a:t>
            </a:r>
            <a:r>
              <a:rPr lang="en-US" altLang="zh-TW" dirty="0" smtClean="0">
                <a:latin typeface="Arial" pitchFamily="34" charset="0"/>
              </a:rPr>
              <a:t>since it has the minimum accumulated NCS distance (i.e. latency) from the root </a:t>
            </a:r>
            <a:r>
              <a:rPr lang="en-US" altLang="zh-TW" i="1" dirty="0" smtClean="0">
                <a:latin typeface="Arial" pitchFamily="34" charset="0"/>
              </a:rPr>
              <a:t>n</a:t>
            </a:r>
            <a:r>
              <a:rPr lang="en-US" altLang="zh-TW" baseline="-25000" dirty="0" smtClean="0">
                <a:latin typeface="Arial" pitchFamily="34" charset="0"/>
              </a:rPr>
              <a:t>0</a:t>
            </a:r>
            <a:r>
              <a:rPr lang="en-US" altLang="zh-TW" dirty="0" smtClean="0">
                <a:latin typeface="Arial" pitchFamily="34" charset="0"/>
              </a:rPr>
              <a:t>.</a:t>
            </a:r>
            <a:endParaRPr lang="zh-TW" altLang="en-US" dirty="0" smtClean="0">
              <a:latin typeface="Arial" pitchFamily="34" charset="0"/>
            </a:endParaRPr>
          </a:p>
          <a:p>
            <a:endParaRPr lang="zh-TW" altLang="en-US" dirty="0" smtClean="0">
              <a:latin typeface="Arial" pitchFamily="34" charset="0"/>
            </a:endParaRPr>
          </a:p>
          <a:p>
            <a:endParaRPr lang="zh-TW" altLang="en-US" dirty="0" smtClean="0">
              <a:latin typeface="Arial" pitchFamily="34" charset="0"/>
            </a:endParaRPr>
          </a:p>
        </p:txBody>
      </p:sp>
      <p:sp>
        <p:nvSpPr>
          <p:cNvPr id="56324" name="投影片編號版面配置區 3"/>
          <p:cNvSpPr>
            <a:spLocks noGrp="1"/>
          </p:cNvSpPr>
          <p:nvPr>
            <p:ph type="sldNum" sz="quarter" idx="5"/>
          </p:nvPr>
        </p:nvSpPr>
        <p:spPr>
          <a:noFill/>
        </p:spPr>
        <p:txBody>
          <a:bodyPr/>
          <a:lstStyle/>
          <a:p>
            <a:fld id="{0A213F84-CD85-4CC4-9672-46107CEA6CCF}" type="slidenum">
              <a:rPr lang="en-US" altLang="zh-TW" smtClean="0">
                <a:latin typeface="Arial" pitchFamily="34" charset="0"/>
              </a:rPr>
              <a:pPr/>
              <a:t>25</a:t>
            </a:fld>
            <a:endParaRPr lang="en-US" altLang="zh-TW"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fontScale="92500"/>
          </a:bodyPr>
          <a:lstStyle/>
          <a:p>
            <a:pPr>
              <a:defRPr/>
            </a:pPr>
            <a:r>
              <a:rPr lang="en-US" altLang="zh-TW" dirty="0" smtClean="0">
                <a:latin typeface="Arial Unicode MS" pitchFamily="34" charset="-120"/>
                <a:ea typeface="Arial Unicode MS" pitchFamily="34" charset="-120"/>
                <a:cs typeface="Arial Unicode MS" pitchFamily="34" charset="-120"/>
              </a:rPr>
              <a:t>    In this paper, We propose an efficient P2P </a:t>
            </a:r>
            <a:r>
              <a:rPr lang="en-US" altLang="zh-TW" dirty="0" err="1" smtClean="0">
                <a:latin typeface="Arial Unicode MS" pitchFamily="34" charset="-120"/>
                <a:ea typeface="Arial Unicode MS" pitchFamily="34" charset="-120"/>
                <a:cs typeface="Arial Unicode MS" pitchFamily="34" charset="-120"/>
              </a:rPr>
              <a:t>friendcast</a:t>
            </a:r>
            <a:r>
              <a:rPr lang="en-US" altLang="zh-TW" dirty="0" smtClean="0">
                <a:latin typeface="Arial Unicode MS" pitchFamily="34" charset="-120"/>
                <a:ea typeface="Arial Unicode MS" pitchFamily="34" charset="-120"/>
                <a:cs typeface="Arial Unicode MS" pitchFamily="34" charset="-120"/>
              </a:rPr>
              <a:t> scheme for OSNs.</a:t>
            </a:r>
            <a:r>
              <a:rPr lang="en-US" altLang="zh-TW" dirty="0" smtClean="0"/>
              <a:t> </a:t>
            </a:r>
          </a:p>
          <a:p>
            <a:pPr>
              <a:defRPr/>
            </a:pPr>
            <a:r>
              <a:rPr lang="en-US" altLang="zh-TW" dirty="0" smtClean="0"/>
              <a:t>    We focus on the P2P </a:t>
            </a:r>
            <a:r>
              <a:rPr lang="en-US" altLang="zh-TW" i="1" dirty="0" smtClean="0"/>
              <a:t>instant</a:t>
            </a:r>
            <a:r>
              <a:rPr lang="en-US" altLang="zh-TW" dirty="0" smtClean="0"/>
              <a:t> </a:t>
            </a:r>
            <a:r>
              <a:rPr lang="en-US" altLang="zh-TW" i="1" dirty="0" err="1" smtClean="0"/>
              <a:t>friendcast</a:t>
            </a:r>
            <a:r>
              <a:rPr lang="en-US" altLang="zh-TW" dirty="0" smtClean="0"/>
              <a:t>  operation in OSNs, by which a user can send a message to all of its online friends in real time under the P2P architecture.</a:t>
            </a:r>
          </a:p>
          <a:p>
            <a:pPr>
              <a:defRPr/>
            </a:pPr>
            <a:r>
              <a:rPr lang="en-US" altLang="zh-TW" dirty="0" smtClean="0"/>
              <a:t>    Many P2P approaches that construct efficient multicast trees for the multicast service may be used to provide the </a:t>
            </a:r>
            <a:r>
              <a:rPr lang="en-US" altLang="zh-TW" dirty="0" err="1" smtClean="0"/>
              <a:t>friendcast</a:t>
            </a:r>
            <a:r>
              <a:rPr lang="en-US" altLang="zh-TW" dirty="0" smtClean="0"/>
              <a:t> service.  </a:t>
            </a:r>
          </a:p>
          <a:p>
            <a:pPr>
              <a:defRPr/>
            </a:pPr>
            <a:r>
              <a:rPr lang="en-US" altLang="zh-TW" dirty="0" smtClean="0"/>
              <a:t>    However, these approaches do not fully exert OSN characteristics in the sense that they do not integrate the friend relationships into the tree construction for better performance.</a:t>
            </a:r>
          </a:p>
          <a:p>
            <a:pPr eaLnBrk="1" hangingPunct="1">
              <a:lnSpc>
                <a:spcPct val="90000"/>
              </a:lnSpc>
              <a:defRPr/>
            </a:pPr>
            <a:r>
              <a:rPr lang="en-US" altLang="zh-TW" sz="3200" dirty="0" smtClean="0">
                <a:latin typeface="Arial Unicode MS" pitchFamily="34" charset="-120"/>
                <a:ea typeface="Arial Unicode MS" pitchFamily="34" charset="-120"/>
                <a:cs typeface="Arial Unicode MS" pitchFamily="34" charset="-120"/>
              </a:rPr>
              <a:t>    The objectives of this scheme is t</a:t>
            </a:r>
            <a:r>
              <a:rPr lang="en-US" altLang="zh-TW" sz="2800" dirty="0" smtClean="0">
                <a:latin typeface="Arial Unicode MS" pitchFamily="34" charset="-120"/>
                <a:ea typeface="Arial Unicode MS" pitchFamily="34" charset="-120"/>
                <a:cs typeface="Arial Unicode MS" pitchFamily="34" charset="-120"/>
              </a:rPr>
              <a:t>o transmit instant messages efficiently among peers in OSNs. Furthermore, it should be latency-aware and bandwidth-aware.</a:t>
            </a:r>
          </a:p>
          <a:p>
            <a:pPr>
              <a:defRPr/>
            </a:pPr>
            <a:endParaRPr lang="en-US" altLang="zh-TW" dirty="0" smtClean="0"/>
          </a:p>
          <a:p>
            <a:pPr>
              <a:defRPr/>
            </a:pPr>
            <a:endParaRPr lang="en-US" altLang="zh-TW" dirty="0" smtClean="0">
              <a:latin typeface="Arial Unicode MS" pitchFamily="34" charset="-120"/>
              <a:ea typeface="Arial Unicode MS" pitchFamily="34" charset="-120"/>
              <a:cs typeface="Arial Unicode MS" pitchFamily="34" charset="-120"/>
            </a:endParaRPr>
          </a:p>
          <a:p>
            <a:pPr>
              <a:defRPr/>
            </a:pPr>
            <a:endParaRPr lang="zh-TW" altLang="zh-TW" dirty="0" smtClean="0"/>
          </a:p>
          <a:p>
            <a:pPr>
              <a:defRPr/>
            </a:pPr>
            <a:endParaRPr lang="zh-TW" altLang="en-US" dirty="0"/>
          </a:p>
        </p:txBody>
      </p:sp>
      <p:sp>
        <p:nvSpPr>
          <p:cNvPr id="41988" name="投影片編號版面配置區 3"/>
          <p:cNvSpPr>
            <a:spLocks noGrp="1"/>
          </p:cNvSpPr>
          <p:nvPr>
            <p:ph type="sldNum" sz="quarter" idx="5"/>
          </p:nvPr>
        </p:nvSpPr>
        <p:spPr>
          <a:noFill/>
        </p:spPr>
        <p:txBody>
          <a:bodyPr/>
          <a:lstStyle/>
          <a:p>
            <a:fld id="{924280FB-5D19-4C12-B606-D1A9ED992DBC}" type="slidenum">
              <a:rPr lang="en-US" altLang="zh-TW" smtClean="0">
                <a:latin typeface="Arial" pitchFamily="34" charset="0"/>
              </a:rPr>
              <a:pPr/>
              <a:t>5</a:t>
            </a:fld>
            <a:endParaRPr lang="en-US" altLang="zh-TW"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    </a:t>
            </a:r>
            <a:r>
              <a:rPr kumimoji="1" lang="en-US" altLang="zh-TW" sz="1200" kern="1200" dirty="0" smtClean="0">
                <a:solidFill>
                  <a:schemeClr val="tx1"/>
                </a:solidFill>
                <a:latin typeface="Arial" charset="0"/>
                <a:ea typeface="新細明體" pitchFamily="18" charset="-120"/>
                <a:cs typeface="+mn-cs"/>
              </a:rPr>
              <a:t>The MIT King data set contains measurements of the latencies between a set of 1,740 DNS servers collected using the King method.</a:t>
            </a:r>
          </a:p>
          <a:p>
            <a:endParaRPr kumimoji="1" lang="en-US" altLang="zh-TW" sz="1200" kern="1200" dirty="0" smtClean="0">
              <a:solidFill>
                <a:schemeClr val="tx1"/>
              </a:solidFill>
              <a:latin typeface="Arial" charset="0"/>
              <a:ea typeface="新細明體" pitchFamily="18" charset="-120"/>
              <a:cs typeface="+mn-cs"/>
            </a:endParaRPr>
          </a:p>
          <a:p>
            <a:r>
              <a:rPr kumimoji="1" lang="en-US" altLang="zh-TW" sz="1200" kern="1200" dirty="0" smtClean="0">
                <a:solidFill>
                  <a:schemeClr val="tx1"/>
                </a:solidFill>
                <a:latin typeface="Arial" charset="0"/>
                <a:ea typeface="新細明體" pitchFamily="18" charset="-120"/>
                <a:cs typeface="+mn-cs"/>
              </a:rPr>
              <a:t>    Simulation period is100 seconds in this evaluation. (1000 steps x 100ms/step)</a:t>
            </a:r>
          </a:p>
          <a:p>
            <a:r>
              <a:rPr kumimoji="1" lang="en-US" altLang="zh-TW" sz="1200" kern="1200" baseline="0" dirty="0" smtClean="0">
                <a:solidFill>
                  <a:schemeClr val="tx1"/>
                </a:solidFill>
                <a:latin typeface="Arial" charset="0"/>
                <a:ea typeface="新細明體" pitchFamily="18" charset="-120"/>
                <a:cs typeface="+mn-cs"/>
              </a:rPr>
              <a:t>    </a:t>
            </a:r>
            <a:r>
              <a:rPr kumimoji="1" lang="en-US" altLang="zh-TW" sz="1200" i="1" kern="1200" baseline="0" dirty="0" smtClean="0">
                <a:solidFill>
                  <a:schemeClr val="tx1"/>
                </a:solidFill>
                <a:latin typeface="Arial" charset="0"/>
                <a:ea typeface="新細明體" pitchFamily="18" charset="-120"/>
                <a:cs typeface="+mn-cs"/>
              </a:rPr>
              <a:t>c</a:t>
            </a:r>
            <a:r>
              <a:rPr kumimoji="1" lang="en-US" altLang="zh-TW" sz="1200" i="1" kern="1200" baseline="-25000" dirty="0" smtClean="0">
                <a:solidFill>
                  <a:schemeClr val="tx1"/>
                </a:solidFill>
                <a:latin typeface="Arial" charset="0"/>
                <a:ea typeface="新細明體" pitchFamily="18" charset="-120"/>
                <a:cs typeface="+mn-cs"/>
              </a:rPr>
              <a:t>c</a:t>
            </a:r>
            <a:r>
              <a:rPr kumimoji="1" lang="en-US" altLang="zh-TW" sz="1200" kern="1200" baseline="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is the constant fraction of the estimation error.</a:t>
            </a:r>
          </a:p>
          <a:p>
            <a:r>
              <a:rPr kumimoji="1" lang="en-US" altLang="zh-TW" sz="1200" kern="1200" dirty="0" smtClean="0">
                <a:solidFill>
                  <a:schemeClr val="tx1"/>
                </a:solidFill>
                <a:latin typeface="Arial" charset="0"/>
                <a:ea typeface="新細明體" pitchFamily="18" charset="-120"/>
                <a:cs typeface="+mn-cs"/>
              </a:rPr>
              <a:t>   </a:t>
            </a:r>
            <a:r>
              <a:rPr kumimoji="1" lang="en-US" altLang="zh-TW" sz="1200" i="1" kern="1200" dirty="0" smtClean="0">
                <a:solidFill>
                  <a:schemeClr val="tx1"/>
                </a:solidFill>
                <a:latin typeface="Arial" charset="0"/>
                <a:ea typeface="新細明體" pitchFamily="18" charset="-120"/>
                <a:cs typeface="+mn-cs"/>
              </a:rPr>
              <a:t> </a:t>
            </a:r>
            <a:r>
              <a:rPr kumimoji="1" lang="en-US" altLang="zh-TW" sz="1200" i="1" kern="1200" dirty="0" err="1" smtClean="0">
                <a:solidFill>
                  <a:schemeClr val="tx1"/>
                </a:solidFill>
                <a:latin typeface="Arial" charset="0"/>
                <a:ea typeface="新細明體" pitchFamily="18" charset="-120"/>
                <a:cs typeface="+mn-cs"/>
              </a:rPr>
              <a:t>c</a:t>
            </a:r>
            <a:r>
              <a:rPr kumimoji="1" lang="en-US" altLang="zh-TW" sz="1200" i="1" kern="1200" baseline="-25000" dirty="0" err="1" smtClean="0">
                <a:solidFill>
                  <a:schemeClr val="tx1"/>
                </a:solidFill>
                <a:latin typeface="Arial" charset="0"/>
                <a:ea typeface="新細明體" pitchFamily="18" charset="-120"/>
                <a:cs typeface="+mn-cs"/>
              </a:rPr>
              <a:t>e</a:t>
            </a:r>
            <a:r>
              <a:rPr kumimoji="1" lang="en-US" altLang="zh-TW" sz="1200" kern="1200" dirty="0" smtClean="0">
                <a:solidFill>
                  <a:schemeClr val="tx1"/>
                </a:solidFill>
                <a:latin typeface="Arial" charset="0"/>
                <a:ea typeface="新細明體" pitchFamily="18" charset="-120"/>
                <a:cs typeface="+mn-cs"/>
              </a:rPr>
              <a:t> is the local estimation error between the practical latency and the latency estimated by Vivaldi NCS.</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27</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We also assume peers have the upload bandwidth distribution proposed in [K. Chen, K. </a:t>
            </a:r>
            <a:r>
              <a:rPr kumimoji="1" lang="en-US" altLang="zh-TW" sz="1200" kern="1200" dirty="0" err="1" smtClean="0">
                <a:solidFill>
                  <a:schemeClr val="tx1"/>
                </a:solidFill>
                <a:latin typeface="Arial" charset="0"/>
                <a:ea typeface="新細明體" pitchFamily="18" charset="-120"/>
                <a:cs typeface="+mn-cs"/>
              </a:rPr>
              <a:t>Nahrstedt</a:t>
            </a:r>
            <a:r>
              <a:rPr kumimoji="1" lang="en-US" altLang="zh-TW" sz="1200" kern="1200" dirty="0" smtClean="0">
                <a:solidFill>
                  <a:schemeClr val="tx1"/>
                </a:solidFill>
                <a:latin typeface="Arial" charset="0"/>
                <a:ea typeface="新細明體" pitchFamily="18" charset="-120"/>
                <a:cs typeface="+mn-cs"/>
              </a:rPr>
              <a:t>, </a:t>
            </a:r>
            <a:r>
              <a:rPr kumimoji="1" lang="en-US" altLang="zh-TW" sz="1200" kern="1200" dirty="0" err="1" smtClean="0">
                <a:solidFill>
                  <a:schemeClr val="tx1"/>
                </a:solidFill>
                <a:latin typeface="Arial" charset="0"/>
                <a:ea typeface="新細明體" pitchFamily="18" charset="-120"/>
                <a:cs typeface="+mn-cs"/>
              </a:rPr>
              <a:t>Infocomm</a:t>
            </a:r>
            <a:r>
              <a:rPr kumimoji="1" lang="en-US" altLang="zh-TW" sz="1200" kern="1200" dirty="0" smtClean="0">
                <a:solidFill>
                  <a:schemeClr val="tx1"/>
                </a:solidFill>
                <a:latin typeface="Arial" charset="0"/>
                <a:ea typeface="新細明體" pitchFamily="18" charset="-120"/>
                <a:cs typeface="+mn-cs"/>
              </a:rPr>
              <a:t> 2008], which is shown in Table .</a:t>
            </a:r>
            <a:endParaRPr kumimoji="1" lang="zh-TW" altLang="zh-TW" sz="1200" kern="1200" dirty="0" smtClean="0">
              <a:solidFill>
                <a:schemeClr val="tx1"/>
              </a:solidFill>
              <a:latin typeface="Arial" charset="0"/>
              <a:ea typeface="新細明體" pitchFamily="18" charset="-120"/>
              <a:cs typeface="+mn-cs"/>
            </a:endParaRPr>
          </a:p>
          <a:p>
            <a:endParaRPr kumimoji="1" lang="en-US" altLang="zh-TW" sz="1200" kern="1200" dirty="0" smtClean="0">
              <a:solidFill>
                <a:schemeClr val="tx1"/>
              </a:solidFill>
              <a:latin typeface="Arial" charset="0"/>
              <a:ea typeface="新細明體" pitchFamily="18" charset="-120"/>
              <a:cs typeface="+mn-cs"/>
            </a:endParaRPr>
          </a:p>
          <a:p>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err="1" smtClean="0">
                <a:solidFill>
                  <a:schemeClr val="tx1"/>
                </a:solidFill>
                <a:latin typeface="Arial" charset="0"/>
                <a:ea typeface="新細明體" pitchFamily="18" charset="-120"/>
                <a:cs typeface="+mn-cs"/>
              </a:rPr>
              <a:t>DCPrim</a:t>
            </a:r>
            <a:r>
              <a:rPr kumimoji="1" lang="en-US" altLang="zh-TW" sz="1200" kern="1200" dirty="0" smtClean="0">
                <a:solidFill>
                  <a:schemeClr val="tx1"/>
                </a:solidFill>
                <a:latin typeface="Arial" charset="0"/>
                <a:ea typeface="新細明體" pitchFamily="18" charset="-120"/>
                <a:cs typeface="+mn-cs"/>
              </a:rPr>
              <a:t> uses Prim’s algorithm to construct the multicast tree and uses AODE to limit the out-degree of every peer. </a:t>
            </a:r>
          </a:p>
          <a:p>
            <a:r>
              <a:rPr kumimoji="1" lang="en-US" altLang="zh-TW" sz="1200" kern="1200" dirty="0" smtClean="0">
                <a:solidFill>
                  <a:schemeClr val="tx1"/>
                </a:solidFill>
                <a:latin typeface="Arial" charset="0"/>
                <a:ea typeface="新細明體" pitchFamily="18" charset="-120"/>
                <a:cs typeface="+mn-cs"/>
              </a:rPr>
              <a:t>    We set k=2 and k=15 for LGK to cover both the low out-degree and high out-degree situations.</a:t>
            </a:r>
          </a:p>
          <a:p>
            <a:r>
              <a:rPr kumimoji="1" lang="en-US" altLang="zh-TW" sz="1200" kern="1200" dirty="0" smtClean="0">
                <a:solidFill>
                  <a:schemeClr val="tx1"/>
                </a:solidFill>
                <a:latin typeface="Arial" charset="0"/>
                <a:ea typeface="新細明體" pitchFamily="18" charset="-120"/>
                <a:cs typeface="+mn-cs"/>
              </a:rPr>
              <a:t>    A basic scheme, called STAR, in which a peer directly sends messages to all of its friend peers is also evaluated for the sake of comparison.</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28</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en-US" altLang="zh-TW" sz="1200" kern="1200" dirty="0" smtClean="0">
                <a:solidFill>
                  <a:schemeClr val="tx1"/>
                </a:solidFill>
                <a:latin typeface="Arial" charset="0"/>
                <a:ea typeface="新細明體" pitchFamily="18" charset="-120"/>
                <a:cs typeface="+mn-cs"/>
              </a:rPr>
              <a:t>    For the churn rates of 0% and 20%, DAGTA outperforms others in terms of the average latency.</a:t>
            </a:r>
          </a:p>
          <a:p>
            <a:r>
              <a:rPr kumimoji="1" lang="en-US" altLang="zh-TW" sz="1200" kern="1200" dirty="0" smtClean="0">
                <a:solidFill>
                  <a:schemeClr val="tx1"/>
                </a:solidFill>
                <a:latin typeface="Arial" charset="0"/>
                <a:ea typeface="新細明體" pitchFamily="18" charset="-120"/>
                <a:cs typeface="+mn-cs"/>
              </a:rPr>
              <a:t>     If peers’ out-degrees are not set properly, the outgoing bandwidth may be exhausted and the messages waiting to transmit are stored in the message buffer temporarily, which lengthens the latency. </a:t>
            </a:r>
          </a:p>
          <a:p>
            <a:r>
              <a:rPr kumimoji="1" lang="en-US" altLang="zh-TW" sz="1200" kern="1200" dirty="0" smtClean="0">
                <a:solidFill>
                  <a:schemeClr val="tx1"/>
                </a:solidFill>
                <a:latin typeface="Arial" charset="0"/>
                <a:ea typeface="新細明體" pitchFamily="18" charset="-120"/>
                <a:cs typeface="+mn-cs"/>
              </a:rPr>
              <a:t>     In case buffer is full and some incoming messages arrive in the mean while, the peer must drop some messages. </a:t>
            </a:r>
          </a:p>
          <a:p>
            <a:r>
              <a:rPr kumimoji="1" lang="en-US" altLang="zh-TW" sz="1200" kern="1200" dirty="0" smtClean="0">
                <a:solidFill>
                  <a:schemeClr val="tx1"/>
                </a:solidFill>
                <a:latin typeface="Arial" charset="0"/>
                <a:ea typeface="新細明體" pitchFamily="18" charset="-120"/>
                <a:cs typeface="+mn-cs"/>
              </a:rPr>
              <a:t>    This is because DAGTA tries to keep FCT as low as possible under the consideration of setting proper peer out-degrees by AODE. </a:t>
            </a:r>
          </a:p>
          <a:p>
            <a:r>
              <a:rPr kumimoji="1" lang="en-US" altLang="zh-TW" sz="1200" kern="1200" dirty="0" smtClean="0">
                <a:solidFill>
                  <a:schemeClr val="tx1"/>
                </a:solidFill>
                <a:latin typeface="Arial" charset="0"/>
                <a:ea typeface="新細明體" pitchFamily="18" charset="-120"/>
                <a:cs typeface="+mn-cs"/>
              </a:rPr>
              <a:t>    This also counts for the reason why some algorithms with low tree heights (e.g., STAR and </a:t>
            </a:r>
            <a:r>
              <a:rPr kumimoji="1" lang="en-US" altLang="zh-TW" sz="1200" kern="1200" dirty="0" err="1" smtClean="0">
                <a:solidFill>
                  <a:schemeClr val="tx1"/>
                </a:solidFill>
                <a:latin typeface="Arial" charset="0"/>
                <a:ea typeface="新細明體" pitchFamily="18" charset="-120"/>
                <a:cs typeface="+mn-cs"/>
              </a:rPr>
              <a:t>Dijkstra’s</a:t>
            </a:r>
            <a:r>
              <a:rPr kumimoji="1" lang="en-US" altLang="zh-TW" sz="1200" kern="1200" dirty="0" smtClean="0">
                <a:solidFill>
                  <a:schemeClr val="tx1"/>
                </a:solidFill>
                <a:latin typeface="Arial" charset="0"/>
                <a:ea typeface="新細明體" pitchFamily="18" charset="-120"/>
                <a:cs typeface="+mn-cs"/>
              </a:rPr>
              <a:t> algorithms) have worse performance than DAGTA. </a:t>
            </a:r>
          </a:p>
          <a:p>
            <a:r>
              <a:rPr kumimoji="1" lang="en-US" altLang="zh-TW" sz="1200" kern="1200" dirty="0" smtClean="0">
                <a:solidFill>
                  <a:schemeClr val="tx1"/>
                </a:solidFill>
                <a:latin typeface="Arial" charset="0"/>
                <a:ea typeface="新細明體" pitchFamily="18" charset="-120"/>
                <a:cs typeface="+mn-cs"/>
              </a:rPr>
              <a:t>    </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30</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latin typeface="Arial Unicode MS" pitchFamily="34" charset="-120"/>
                <a:ea typeface="Arial Unicode MS" pitchFamily="34" charset="-120"/>
                <a:cs typeface="Arial Unicode MS" pitchFamily="34" charset="-120"/>
              </a:rPr>
              <a:t>DAGTA has relatively stable average latency while churn rates increase. </a:t>
            </a:r>
          </a:p>
          <a:p>
            <a:r>
              <a:rPr kumimoji="1" lang="en-US" altLang="zh-TW" sz="1200" kern="1200" dirty="0" smtClean="0">
                <a:solidFill>
                  <a:schemeClr val="tx1"/>
                </a:solidFill>
                <a:latin typeface="Arial" charset="0"/>
                <a:ea typeface="新細明體" pitchFamily="18" charset="-120"/>
                <a:cs typeface="+mn-cs"/>
              </a:rPr>
              <a:t>It is worth mentioning that the performance degrades with the number of friends for all algorithms, since more friends lead to more loads. </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31</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en-US" altLang="zh-TW" sz="1200" kern="1200" dirty="0" smtClean="0">
                <a:solidFill>
                  <a:schemeClr val="tx1"/>
                </a:solidFill>
                <a:latin typeface="Arial" charset="0"/>
                <a:ea typeface="新細明體" pitchFamily="18" charset="-120"/>
                <a:cs typeface="+mn-cs"/>
              </a:rPr>
              <a:t>    For the churn rates of 0% and 20%, DAGTA outperforms others in terms of average </a:t>
            </a:r>
            <a:r>
              <a:rPr kumimoji="1" lang="en-US" altLang="zh-TW" sz="1200" kern="1200" dirty="0" err="1" smtClean="0">
                <a:solidFill>
                  <a:schemeClr val="tx1"/>
                </a:solidFill>
                <a:latin typeface="Arial" charset="0"/>
                <a:ea typeface="新細明體" pitchFamily="18" charset="-120"/>
                <a:cs typeface="+mn-cs"/>
              </a:rPr>
              <a:t>reachability</a:t>
            </a:r>
            <a:r>
              <a:rPr kumimoji="1" lang="en-US" altLang="zh-TW" sz="1200" kern="1200" dirty="0" smtClean="0">
                <a:solidFill>
                  <a:schemeClr val="tx1"/>
                </a:solidFill>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32</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latin typeface="Arial Unicode MS" pitchFamily="34" charset="-120"/>
                <a:ea typeface="Arial Unicode MS" pitchFamily="34" charset="-120"/>
                <a:cs typeface="Arial Unicode MS" pitchFamily="34" charset="-120"/>
              </a:rPr>
              <a:t>    DAGTA has relatively stable average </a:t>
            </a:r>
            <a:r>
              <a:rPr lang="en-US" altLang="zh-TW" dirty="0" err="1" smtClean="0">
                <a:latin typeface="Arial Unicode MS" pitchFamily="34" charset="-120"/>
                <a:ea typeface="Arial Unicode MS" pitchFamily="34" charset="-120"/>
                <a:cs typeface="Arial Unicode MS" pitchFamily="34" charset="-120"/>
              </a:rPr>
              <a:t>reachability</a:t>
            </a:r>
            <a:r>
              <a:rPr lang="en-US" altLang="zh-TW" dirty="0" smtClean="0">
                <a:latin typeface="Arial Unicode MS" pitchFamily="34" charset="-120"/>
                <a:ea typeface="Arial Unicode MS" pitchFamily="34" charset="-120"/>
                <a:cs typeface="Arial Unicode MS" pitchFamily="34" charset="-120"/>
              </a:rPr>
              <a:t> while churn rates increase. </a:t>
            </a:r>
          </a:p>
          <a:p>
            <a:r>
              <a:rPr kumimoji="1" lang="en-US" altLang="zh-TW" sz="1200" kern="1200" dirty="0" smtClean="0">
                <a:solidFill>
                  <a:schemeClr val="tx1"/>
                </a:solidFill>
                <a:latin typeface="Arial" charset="0"/>
                <a:ea typeface="新細明體" pitchFamily="18" charset="-120"/>
                <a:cs typeface="+mn-cs"/>
              </a:rPr>
              <a:t>    When churn rates go up, the leaving peers prevent messages from reaching some peers deeper in the tree.  </a:t>
            </a:r>
          </a:p>
          <a:p>
            <a:r>
              <a:rPr kumimoji="1" lang="en-US" altLang="zh-TW" sz="1200" kern="1200" dirty="0" smtClean="0">
                <a:solidFill>
                  <a:schemeClr val="tx1"/>
                </a:solidFill>
                <a:latin typeface="Arial" charset="0"/>
                <a:ea typeface="新細明體" pitchFamily="18" charset="-120"/>
                <a:cs typeface="+mn-cs"/>
              </a:rPr>
              <a:t>    This leads to lower </a:t>
            </a:r>
            <a:r>
              <a:rPr kumimoji="1" lang="en-US" altLang="zh-TW" sz="1200" kern="1200" dirty="0" err="1" smtClean="0">
                <a:solidFill>
                  <a:schemeClr val="tx1"/>
                </a:solidFill>
                <a:latin typeface="Arial" charset="0"/>
                <a:ea typeface="新細明體" pitchFamily="18" charset="-120"/>
                <a:cs typeface="+mn-cs"/>
              </a:rPr>
              <a:t>reachability</a:t>
            </a:r>
            <a:r>
              <a:rPr kumimoji="1" lang="en-US" altLang="zh-TW" sz="1200" kern="1200" dirty="0" smtClean="0">
                <a:solidFill>
                  <a:schemeClr val="tx1"/>
                </a:solidFill>
                <a:latin typeface="Arial" charset="0"/>
                <a:ea typeface="新細明體" pitchFamily="18" charset="-120"/>
                <a:cs typeface="+mn-cs"/>
              </a:rPr>
              <a:t> and accounts for the reason why some algorithms with high tree heights (e.g., </a:t>
            </a:r>
            <a:r>
              <a:rPr kumimoji="1" lang="en-US" altLang="zh-TW" sz="1200" kern="1200" dirty="0" err="1" smtClean="0">
                <a:solidFill>
                  <a:schemeClr val="tx1"/>
                </a:solidFill>
                <a:latin typeface="Arial" charset="0"/>
                <a:ea typeface="新細明體" pitchFamily="18" charset="-120"/>
                <a:cs typeface="+mn-cs"/>
              </a:rPr>
              <a:t>DCPrim</a:t>
            </a:r>
            <a:r>
              <a:rPr kumimoji="1" lang="en-US" altLang="zh-TW" sz="1200" kern="1200" dirty="0" smtClean="0">
                <a:solidFill>
                  <a:schemeClr val="tx1"/>
                </a:solidFill>
                <a:latin typeface="Arial" charset="0"/>
                <a:ea typeface="新細明體" pitchFamily="18" charset="-120"/>
                <a:cs typeface="+mn-cs"/>
              </a:rPr>
              <a:t>, modified ESM and LGK-2) have worse performance than DAGTA.</a:t>
            </a:r>
            <a:endParaRPr lang="zh-TW" altLang="en-US" dirty="0"/>
          </a:p>
        </p:txBody>
      </p:sp>
      <p:sp>
        <p:nvSpPr>
          <p:cNvPr id="4" name="投影片編號版面配置區 3"/>
          <p:cNvSpPr>
            <a:spLocks noGrp="1"/>
          </p:cNvSpPr>
          <p:nvPr>
            <p:ph type="sldNum" sz="quarter" idx="10"/>
          </p:nvPr>
        </p:nvSpPr>
        <p:spPr/>
        <p:txBody>
          <a:bodyPr/>
          <a:lstStyle/>
          <a:p>
            <a:pPr>
              <a:defRPr/>
            </a:pPr>
            <a:fld id="{9FCFC1EA-C57D-427D-AB96-5466F501DD84}" type="slidenum">
              <a:rPr lang="en-US" altLang="zh-TW" smtClean="0"/>
              <a:pPr>
                <a:defRPr/>
              </a:pPr>
              <a:t>33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p:spPr>
        <p:txBody>
          <a:bodyPr/>
          <a:lstStyle/>
          <a:p>
            <a:r>
              <a:rPr lang="en-US" altLang="zh-TW" smtClean="0">
                <a:latin typeface="Arial" pitchFamily="34" charset="0"/>
              </a:rPr>
              <a:t>    Most of popular OSN applications, such as ICQ, MSN Messenger, EtherPad, Facebook, MySpace, Twitter and Plurk are established on legacy C/S architecture.</a:t>
            </a:r>
          </a:p>
          <a:p>
            <a:r>
              <a:rPr lang="en-US" altLang="zh-TW" smtClean="0">
                <a:latin typeface="Arial" pitchFamily="34" charset="0"/>
              </a:rPr>
              <a:t>    Because of the centralized and limited supply of computation ability, network bandwidth, and data storage in C/S architecture, the networks are unscalable. The server is tend to become a bottleneck of the whole network. The most advantage of C/S architecture  is the easiness of </a:t>
            </a:r>
            <a:r>
              <a:rPr lang="en-US" altLang="zh-TW" smtClean="0">
                <a:latin typeface="Arial Unicode MS" pitchFamily="34" charset="-120"/>
                <a:ea typeface="Arial Unicode MS" pitchFamily="34" charset="-120"/>
                <a:cs typeface="Arial Unicode MS" pitchFamily="34" charset="-120"/>
              </a:rPr>
              <a:t>coordination and management.</a:t>
            </a:r>
          </a:p>
          <a:p>
            <a:r>
              <a:rPr lang="en-US" altLang="zh-TW" smtClean="0">
                <a:latin typeface="Arial Unicode MS" pitchFamily="34" charset="-120"/>
                <a:ea typeface="Arial Unicode MS" pitchFamily="34" charset="-120"/>
                <a:cs typeface="Arial Unicode MS" pitchFamily="34" charset="-120"/>
              </a:rPr>
              <a:t>    </a:t>
            </a:r>
            <a:r>
              <a:rPr lang="en-US" altLang="zh-TW" smtClean="0">
                <a:latin typeface="Arial" pitchFamily="34" charset="0"/>
              </a:rPr>
              <a:t>On the other hand, the peer-to-peer (P2P) architecture has every participating entity as a resource provider and consumer; it is thus scalable. In most cases, the system performance grows as the number of peers in the network increases. However, it is  </a:t>
            </a:r>
            <a:r>
              <a:rPr lang="en-US" altLang="zh-TW" smtClean="0">
                <a:latin typeface="Arial Unicode MS" pitchFamily="34" charset="-120"/>
                <a:ea typeface="Arial Unicode MS" pitchFamily="34" charset="-120"/>
                <a:cs typeface="Arial Unicode MS" pitchFamily="34" charset="-120"/>
              </a:rPr>
              <a:t>more complex in coordination and management tasks since the distributed characteristics of P2P networks.</a:t>
            </a:r>
            <a:endParaRPr lang="en-US" altLang="zh-TW" smtClean="0">
              <a:latin typeface="Arial" pitchFamily="34" charset="0"/>
            </a:endParaRPr>
          </a:p>
          <a:p>
            <a:endParaRPr lang="zh-TW" altLang="en-US" smtClean="0">
              <a:latin typeface="Arial" pitchFamily="34" charset="0"/>
            </a:endParaRPr>
          </a:p>
        </p:txBody>
      </p:sp>
      <p:sp>
        <p:nvSpPr>
          <p:cNvPr id="40964" name="投影片編號版面配置區 3"/>
          <p:cNvSpPr>
            <a:spLocks noGrp="1"/>
          </p:cNvSpPr>
          <p:nvPr>
            <p:ph type="sldNum" sz="quarter" idx="5"/>
          </p:nvPr>
        </p:nvSpPr>
        <p:spPr>
          <a:noFill/>
        </p:spPr>
        <p:txBody>
          <a:bodyPr/>
          <a:lstStyle/>
          <a:p>
            <a:fld id="{80128AA9-EE41-446A-93EC-6C3E6BF0BF55}" type="slidenum">
              <a:rPr lang="en-US" altLang="zh-TW" smtClean="0">
                <a:latin typeface="Arial" pitchFamily="34" charset="0"/>
              </a:rPr>
              <a:pPr/>
              <a:t>6</a:t>
            </a:fld>
            <a:endParaRPr lang="en-US"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p:spPr>
        <p:txBody>
          <a:bodyPr/>
          <a:lstStyle/>
          <a:p>
            <a:pPr marL="0" lvl="1"/>
            <a:r>
              <a:rPr lang="en-US" altLang="zh-TW" dirty="0" smtClean="0">
                <a:latin typeface="Arial" pitchFamily="34" charset="0"/>
              </a:rPr>
              <a:t>    Most of popular OSN applications, such as ICQ, MSN Messenger, </a:t>
            </a:r>
            <a:r>
              <a:rPr lang="en-US" altLang="zh-TW" dirty="0" err="1" smtClean="0">
                <a:latin typeface="Arial" pitchFamily="34" charset="0"/>
              </a:rPr>
              <a:t>EtherPad</a:t>
            </a:r>
            <a:r>
              <a:rPr lang="en-US" altLang="zh-TW" dirty="0" smtClean="0">
                <a:latin typeface="Arial" pitchFamily="34" charset="0"/>
              </a:rPr>
              <a:t>, Facebook, MySpace, Twitter and </a:t>
            </a:r>
            <a:r>
              <a:rPr lang="en-US" altLang="zh-TW" dirty="0" err="1" smtClean="0">
                <a:latin typeface="Arial" pitchFamily="34" charset="0"/>
              </a:rPr>
              <a:t>Plurk</a:t>
            </a:r>
            <a:r>
              <a:rPr lang="en-US" altLang="zh-TW" dirty="0" smtClean="0">
                <a:latin typeface="Arial" pitchFamily="34" charset="0"/>
              </a:rPr>
              <a:t> are established on legacy C/S architecture. </a:t>
            </a:r>
            <a:r>
              <a:rPr lang="en-US" altLang="zh-TW" dirty="0" smtClean="0">
                <a:latin typeface="Arial Unicode MS" pitchFamily="34" charset="-120"/>
                <a:ea typeface="Arial Unicode MS" pitchFamily="34" charset="-120"/>
                <a:cs typeface="Arial Unicode MS" pitchFamily="34" charset="-120"/>
              </a:rPr>
              <a:t>S. </a:t>
            </a:r>
            <a:r>
              <a:rPr lang="en-US" altLang="zh-TW" dirty="0" err="1" smtClean="0">
                <a:latin typeface="Arial Unicode MS" pitchFamily="34" charset="-120"/>
                <a:ea typeface="Arial Unicode MS" pitchFamily="34" charset="-120"/>
                <a:cs typeface="Arial Unicode MS" pitchFamily="34" charset="-120"/>
              </a:rPr>
              <a:t>Buchegger</a:t>
            </a:r>
            <a:r>
              <a:rPr lang="en-US" altLang="zh-TW" dirty="0" smtClean="0">
                <a:latin typeface="Arial Unicode MS" pitchFamily="34" charset="-120"/>
                <a:ea typeface="Arial Unicode MS" pitchFamily="34" charset="-120"/>
                <a:cs typeface="Arial Unicode MS" pitchFamily="34" charset="-120"/>
              </a:rPr>
              <a:t> and A. </a:t>
            </a:r>
            <a:r>
              <a:rPr lang="en-US" altLang="zh-TW" dirty="0" err="1" smtClean="0">
                <a:latin typeface="Arial Unicode MS" pitchFamily="34" charset="-120"/>
                <a:ea typeface="Arial Unicode MS" pitchFamily="34" charset="-120"/>
                <a:cs typeface="Arial Unicode MS" pitchFamily="34" charset="-120"/>
              </a:rPr>
              <a:t>Datta</a:t>
            </a:r>
            <a:r>
              <a:rPr lang="en-US" altLang="zh-TW" dirty="0" smtClean="0">
                <a:latin typeface="Arial Unicode MS" pitchFamily="34" charset="-120"/>
                <a:ea typeface="Arial Unicode MS" pitchFamily="34" charset="-120"/>
                <a:cs typeface="Arial Unicode MS" pitchFamily="34" charset="-120"/>
              </a:rPr>
              <a:t> (2009) shows that existing centralized OSNs have some non-trivial limitations, such as limited bandwidth and computation resources, </a:t>
            </a:r>
            <a:r>
              <a:rPr lang="en-US" altLang="zh-TW" dirty="0" smtClean="0">
                <a:latin typeface="Arial" pitchFamily="34" charset="0"/>
              </a:rPr>
              <a:t>and that decentralized OSNs may hence be promising in the future. </a:t>
            </a:r>
          </a:p>
          <a:p>
            <a:pPr marL="0" lvl="1"/>
            <a:r>
              <a:rPr lang="en-US" altLang="zh-TW" dirty="0" smtClean="0">
                <a:latin typeface="Arial" pitchFamily="34" charset="0"/>
              </a:rPr>
              <a:t>    </a:t>
            </a:r>
            <a:r>
              <a:rPr lang="en-US" altLang="zh-TW" dirty="0" smtClean="0">
                <a:latin typeface="Arial Unicode MS" pitchFamily="34" charset="-120"/>
                <a:ea typeface="Arial Unicode MS" pitchFamily="34" charset="-120"/>
                <a:cs typeface="Arial Unicode MS" pitchFamily="34" charset="-120"/>
              </a:rPr>
              <a:t>S. </a:t>
            </a:r>
            <a:r>
              <a:rPr lang="en-US" altLang="zh-TW" dirty="0" err="1" smtClean="0">
                <a:latin typeface="Arial Unicode MS" pitchFamily="34" charset="-120"/>
                <a:ea typeface="Arial Unicode MS" pitchFamily="34" charset="-120"/>
                <a:cs typeface="Arial Unicode MS" pitchFamily="34" charset="-120"/>
              </a:rPr>
              <a:t>Buchegger</a:t>
            </a:r>
            <a:r>
              <a:rPr lang="en-US" altLang="zh-TW" dirty="0" smtClean="0">
                <a:latin typeface="Arial Unicode MS" pitchFamily="34" charset="-120"/>
                <a:ea typeface="Arial Unicode MS" pitchFamily="34" charset="-120"/>
                <a:cs typeface="Arial Unicode MS" pitchFamily="34" charset="-120"/>
              </a:rPr>
              <a:t> and A. </a:t>
            </a:r>
            <a:r>
              <a:rPr lang="en-US" altLang="zh-TW" dirty="0" err="1" smtClean="0">
                <a:latin typeface="Arial Unicode MS" pitchFamily="34" charset="-120"/>
                <a:ea typeface="Arial Unicode MS" pitchFamily="34" charset="-120"/>
                <a:cs typeface="Arial Unicode MS" pitchFamily="34" charset="-120"/>
              </a:rPr>
              <a:t>Datta</a:t>
            </a:r>
            <a:r>
              <a:rPr lang="en-US" altLang="zh-TW" dirty="0" smtClean="0">
                <a:latin typeface="Arial Unicode MS" pitchFamily="34" charset="-120"/>
                <a:ea typeface="Arial Unicode MS" pitchFamily="34" charset="-120"/>
                <a:cs typeface="Arial Unicode MS" pitchFamily="34" charset="-120"/>
              </a:rPr>
              <a:t> (2009) </a:t>
            </a:r>
            <a:r>
              <a:rPr lang="en-US" altLang="zh-TW" dirty="0" smtClean="0">
                <a:latin typeface="Arial" pitchFamily="34" charset="0"/>
              </a:rPr>
              <a:t>advocates using the P2P architecture to implement OSNs so that users can store their data in a P2P manner to keep privacy and can use data even when Internet access is not available. </a:t>
            </a:r>
          </a:p>
          <a:p>
            <a:pPr marL="0" lvl="1"/>
            <a:r>
              <a:rPr lang="en-US" altLang="zh-TW" dirty="0" smtClean="0">
                <a:latin typeface="Arial" pitchFamily="34" charset="0"/>
              </a:rPr>
              <a:t>   D. </a:t>
            </a:r>
            <a:r>
              <a:rPr lang="en-US" altLang="zh-TW" dirty="0" err="1" smtClean="0">
                <a:latin typeface="Arial" pitchFamily="34" charset="0"/>
              </a:rPr>
              <a:t>Schi¨oberg</a:t>
            </a:r>
            <a:r>
              <a:rPr lang="en-US" altLang="zh-TW" dirty="0" smtClean="0">
                <a:latin typeface="Arial" pitchFamily="34" charset="0"/>
              </a:rPr>
              <a:t> (2008) suggests the implementation of a P2P OSN called </a:t>
            </a:r>
            <a:r>
              <a:rPr lang="en-US" altLang="zh-TW" dirty="0" err="1" smtClean="0">
                <a:latin typeface="Arial" pitchFamily="34" charset="0"/>
              </a:rPr>
              <a:t>PeerSon</a:t>
            </a:r>
            <a:r>
              <a:rPr lang="en-US" altLang="zh-TW" dirty="0" smtClean="0">
                <a:latin typeface="Arial" pitchFamily="34" charset="0"/>
              </a:rPr>
              <a:t> based on the </a:t>
            </a:r>
            <a:r>
              <a:rPr lang="en-US" altLang="zh-TW" i="1" dirty="0" smtClean="0">
                <a:latin typeface="Arial" pitchFamily="34" charset="0"/>
              </a:rPr>
              <a:t>distributed hash table</a:t>
            </a:r>
            <a:r>
              <a:rPr lang="en-US" altLang="zh-TW" dirty="0" smtClean="0">
                <a:latin typeface="Arial" pitchFamily="34" charset="0"/>
              </a:rPr>
              <a:t> (DHT), a well-known efficient structure of P2P networking.</a:t>
            </a:r>
          </a:p>
          <a:p>
            <a:pPr marL="0" lvl="1"/>
            <a:r>
              <a:rPr lang="en-US" altLang="zh-TW" dirty="0" smtClean="0">
                <a:latin typeface="Arial" pitchFamily="34" charset="0"/>
              </a:rPr>
              <a:t>   However, P2P also raises new problems. For example, system coordination becomes difficult when peers join and leave the system frequently. </a:t>
            </a:r>
            <a:r>
              <a:rPr lang="en-US" altLang="zh-TW" dirty="0" smtClean="0">
                <a:latin typeface="Arial Unicode MS" pitchFamily="34" charset="-120"/>
                <a:ea typeface="Arial Unicode MS" pitchFamily="34" charset="-120"/>
                <a:cs typeface="Arial Unicode MS" pitchFamily="34" charset="-120"/>
              </a:rPr>
              <a:t>B. Yang and H. Garcia-Molina (2001) proposes to use the hybrid architecture to overcome the problems raised from P2P architecture.  </a:t>
            </a:r>
            <a:r>
              <a:rPr lang="en-US" altLang="zh-TW" dirty="0" smtClean="0">
                <a:latin typeface="Arial" pitchFamily="34" charset="0"/>
              </a:rPr>
              <a:t>In such architecture, servers are deployed in the system to assist in the bootstrapping and the tracking of the system, while other participating entities also assist with running the system in a P2P manner.</a:t>
            </a:r>
            <a:endParaRPr lang="en-US" altLang="zh-TW" dirty="0" smtClean="0">
              <a:latin typeface="Arial Unicode MS" pitchFamily="34" charset="-120"/>
              <a:ea typeface="Arial Unicode MS" pitchFamily="34" charset="-120"/>
              <a:cs typeface="Arial Unicode MS" pitchFamily="34" charset="-120"/>
            </a:endParaRPr>
          </a:p>
          <a:p>
            <a:pPr marL="0" lvl="1"/>
            <a:endParaRPr lang="zh-TW" altLang="zh-TW" dirty="0" smtClean="0">
              <a:latin typeface="Arial" pitchFamily="34" charset="0"/>
            </a:endParaRPr>
          </a:p>
          <a:p>
            <a:pPr marL="0" lvl="1"/>
            <a:endParaRPr lang="en-US" altLang="zh-TW" dirty="0" smtClean="0">
              <a:latin typeface="Arial Unicode MS" pitchFamily="34" charset="-120"/>
              <a:ea typeface="Arial Unicode MS" pitchFamily="34" charset="-120"/>
              <a:cs typeface="Arial Unicode MS" pitchFamily="34" charset="-120"/>
            </a:endParaRPr>
          </a:p>
          <a:p>
            <a:endParaRPr lang="zh-TW" altLang="en-US" dirty="0" smtClean="0">
              <a:latin typeface="Arial" pitchFamily="34" charset="0"/>
            </a:endParaRPr>
          </a:p>
        </p:txBody>
      </p:sp>
      <p:sp>
        <p:nvSpPr>
          <p:cNvPr id="45060" name="投影片編號版面配置區 3"/>
          <p:cNvSpPr>
            <a:spLocks noGrp="1"/>
          </p:cNvSpPr>
          <p:nvPr>
            <p:ph type="sldNum" sz="quarter" idx="5"/>
          </p:nvPr>
        </p:nvSpPr>
        <p:spPr>
          <a:noFill/>
        </p:spPr>
        <p:txBody>
          <a:bodyPr/>
          <a:lstStyle/>
          <a:p>
            <a:fld id="{4762A147-F093-4798-B9F5-9F186A55C238}" type="slidenum">
              <a:rPr lang="en-US" altLang="zh-TW" smtClean="0">
                <a:latin typeface="Arial" pitchFamily="34" charset="0"/>
              </a:rPr>
              <a:pPr/>
              <a:t>7</a:t>
            </a:fld>
            <a:endParaRPr lang="en-US" altLang="zh-TW"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p:spPr>
        <p:txBody>
          <a:bodyPr/>
          <a:lstStyle/>
          <a:p>
            <a:pPr marL="0" lvl="1"/>
            <a:r>
              <a:rPr lang="en-US" altLang="zh-TW" dirty="0" smtClean="0">
                <a:latin typeface="Arial" pitchFamily="34" charset="0"/>
              </a:rPr>
              <a:t>    Most of popular OSN applications, such as ICQ, MSN Messenger, </a:t>
            </a:r>
            <a:r>
              <a:rPr lang="en-US" altLang="zh-TW" dirty="0" err="1" smtClean="0">
                <a:latin typeface="Arial" pitchFamily="34" charset="0"/>
              </a:rPr>
              <a:t>EtherPad</a:t>
            </a:r>
            <a:r>
              <a:rPr lang="en-US" altLang="zh-TW" dirty="0" smtClean="0">
                <a:latin typeface="Arial" pitchFamily="34" charset="0"/>
              </a:rPr>
              <a:t>, Facebook, MySpace, Twitter and </a:t>
            </a:r>
            <a:r>
              <a:rPr lang="en-US" altLang="zh-TW" dirty="0" err="1" smtClean="0">
                <a:latin typeface="Arial" pitchFamily="34" charset="0"/>
              </a:rPr>
              <a:t>Plurk</a:t>
            </a:r>
            <a:r>
              <a:rPr lang="en-US" altLang="zh-TW" dirty="0" smtClean="0">
                <a:latin typeface="Arial" pitchFamily="34" charset="0"/>
              </a:rPr>
              <a:t> are established on legacy C/S architecture. </a:t>
            </a:r>
            <a:r>
              <a:rPr lang="en-US" altLang="zh-TW" dirty="0" smtClean="0">
                <a:latin typeface="Arial Unicode MS" pitchFamily="34" charset="-120"/>
                <a:ea typeface="Arial Unicode MS" pitchFamily="34" charset="-120"/>
                <a:cs typeface="Arial Unicode MS" pitchFamily="34" charset="-120"/>
              </a:rPr>
              <a:t>S. </a:t>
            </a:r>
            <a:r>
              <a:rPr lang="en-US" altLang="zh-TW" dirty="0" err="1" smtClean="0">
                <a:latin typeface="Arial Unicode MS" pitchFamily="34" charset="-120"/>
                <a:ea typeface="Arial Unicode MS" pitchFamily="34" charset="-120"/>
                <a:cs typeface="Arial Unicode MS" pitchFamily="34" charset="-120"/>
              </a:rPr>
              <a:t>Buchegger</a:t>
            </a:r>
            <a:r>
              <a:rPr lang="en-US" altLang="zh-TW" dirty="0" smtClean="0">
                <a:latin typeface="Arial Unicode MS" pitchFamily="34" charset="-120"/>
                <a:ea typeface="Arial Unicode MS" pitchFamily="34" charset="-120"/>
                <a:cs typeface="Arial Unicode MS" pitchFamily="34" charset="-120"/>
              </a:rPr>
              <a:t> and A. </a:t>
            </a:r>
            <a:r>
              <a:rPr lang="en-US" altLang="zh-TW" dirty="0" err="1" smtClean="0">
                <a:latin typeface="Arial Unicode MS" pitchFamily="34" charset="-120"/>
                <a:ea typeface="Arial Unicode MS" pitchFamily="34" charset="-120"/>
                <a:cs typeface="Arial Unicode MS" pitchFamily="34" charset="-120"/>
              </a:rPr>
              <a:t>Datta</a:t>
            </a:r>
            <a:r>
              <a:rPr lang="en-US" altLang="zh-TW" dirty="0" smtClean="0">
                <a:latin typeface="Arial Unicode MS" pitchFamily="34" charset="-120"/>
                <a:ea typeface="Arial Unicode MS" pitchFamily="34" charset="-120"/>
                <a:cs typeface="Arial Unicode MS" pitchFamily="34" charset="-120"/>
              </a:rPr>
              <a:t> (2009) shows that existing centralized OSNs have some non-trivial limitations, such as limited bandwidth and computation resources, </a:t>
            </a:r>
            <a:r>
              <a:rPr lang="en-US" altLang="zh-TW" dirty="0" smtClean="0">
                <a:latin typeface="Arial" pitchFamily="34" charset="0"/>
              </a:rPr>
              <a:t>and that decentralized OSNs may hence be promising in the future. </a:t>
            </a:r>
          </a:p>
          <a:p>
            <a:pPr marL="0" lvl="1"/>
            <a:r>
              <a:rPr lang="en-US" altLang="zh-TW" dirty="0" smtClean="0">
                <a:latin typeface="Arial" pitchFamily="34" charset="0"/>
              </a:rPr>
              <a:t>    </a:t>
            </a:r>
            <a:r>
              <a:rPr lang="en-US" altLang="zh-TW" dirty="0" smtClean="0">
                <a:latin typeface="Arial Unicode MS" pitchFamily="34" charset="-120"/>
                <a:ea typeface="Arial Unicode MS" pitchFamily="34" charset="-120"/>
                <a:cs typeface="Arial Unicode MS" pitchFamily="34" charset="-120"/>
              </a:rPr>
              <a:t>S. </a:t>
            </a:r>
            <a:r>
              <a:rPr lang="en-US" altLang="zh-TW" dirty="0" err="1" smtClean="0">
                <a:latin typeface="Arial Unicode MS" pitchFamily="34" charset="-120"/>
                <a:ea typeface="Arial Unicode MS" pitchFamily="34" charset="-120"/>
                <a:cs typeface="Arial Unicode MS" pitchFamily="34" charset="-120"/>
              </a:rPr>
              <a:t>Buchegger</a:t>
            </a:r>
            <a:r>
              <a:rPr lang="en-US" altLang="zh-TW" dirty="0" smtClean="0">
                <a:latin typeface="Arial Unicode MS" pitchFamily="34" charset="-120"/>
                <a:ea typeface="Arial Unicode MS" pitchFamily="34" charset="-120"/>
                <a:cs typeface="Arial Unicode MS" pitchFamily="34" charset="-120"/>
              </a:rPr>
              <a:t> and A. </a:t>
            </a:r>
            <a:r>
              <a:rPr lang="en-US" altLang="zh-TW" dirty="0" err="1" smtClean="0">
                <a:latin typeface="Arial Unicode MS" pitchFamily="34" charset="-120"/>
                <a:ea typeface="Arial Unicode MS" pitchFamily="34" charset="-120"/>
                <a:cs typeface="Arial Unicode MS" pitchFamily="34" charset="-120"/>
              </a:rPr>
              <a:t>Datta</a:t>
            </a:r>
            <a:r>
              <a:rPr lang="en-US" altLang="zh-TW" dirty="0" smtClean="0">
                <a:latin typeface="Arial Unicode MS" pitchFamily="34" charset="-120"/>
                <a:ea typeface="Arial Unicode MS" pitchFamily="34" charset="-120"/>
                <a:cs typeface="Arial Unicode MS" pitchFamily="34" charset="-120"/>
              </a:rPr>
              <a:t> (2009) </a:t>
            </a:r>
            <a:r>
              <a:rPr lang="en-US" altLang="zh-TW" dirty="0" smtClean="0">
                <a:latin typeface="Arial" pitchFamily="34" charset="0"/>
              </a:rPr>
              <a:t>advocates using the P2P architecture to implement OSNs so that users can store their data in a P2P manner to keep privacy and can use data even when Internet access is not available. </a:t>
            </a:r>
          </a:p>
          <a:p>
            <a:pPr marL="0" lvl="1"/>
            <a:r>
              <a:rPr lang="en-US" altLang="zh-TW" dirty="0" smtClean="0">
                <a:latin typeface="Arial" pitchFamily="34" charset="0"/>
              </a:rPr>
              <a:t>   D. </a:t>
            </a:r>
            <a:r>
              <a:rPr lang="en-US" altLang="zh-TW" dirty="0" err="1" smtClean="0">
                <a:latin typeface="Arial" pitchFamily="34" charset="0"/>
              </a:rPr>
              <a:t>Schi¨oberg</a:t>
            </a:r>
            <a:r>
              <a:rPr lang="en-US" altLang="zh-TW" dirty="0" smtClean="0">
                <a:latin typeface="Arial" pitchFamily="34" charset="0"/>
              </a:rPr>
              <a:t> (2008) suggests the implementation of a P2P OSN called </a:t>
            </a:r>
            <a:r>
              <a:rPr lang="en-US" altLang="zh-TW" dirty="0" err="1" smtClean="0">
                <a:latin typeface="Arial" pitchFamily="34" charset="0"/>
              </a:rPr>
              <a:t>PeerSon</a:t>
            </a:r>
            <a:r>
              <a:rPr lang="en-US" altLang="zh-TW" dirty="0" smtClean="0">
                <a:latin typeface="Arial" pitchFamily="34" charset="0"/>
              </a:rPr>
              <a:t> based on the </a:t>
            </a:r>
            <a:r>
              <a:rPr lang="en-US" altLang="zh-TW" i="1" dirty="0" smtClean="0">
                <a:latin typeface="Arial" pitchFamily="34" charset="0"/>
              </a:rPr>
              <a:t>distributed hash table</a:t>
            </a:r>
            <a:r>
              <a:rPr lang="en-US" altLang="zh-TW" dirty="0" smtClean="0">
                <a:latin typeface="Arial" pitchFamily="34" charset="0"/>
              </a:rPr>
              <a:t> (DHT), a well-known efficient structure of P2P networking.</a:t>
            </a:r>
          </a:p>
          <a:p>
            <a:pPr marL="0" lvl="1"/>
            <a:r>
              <a:rPr lang="en-US" altLang="zh-TW" dirty="0" smtClean="0">
                <a:latin typeface="Arial" pitchFamily="34" charset="0"/>
              </a:rPr>
              <a:t>   However, P2P also raises new problems. For example, system coordination becomes difficult when peers join and leave the system frequently. </a:t>
            </a:r>
            <a:r>
              <a:rPr lang="en-US" altLang="zh-TW" dirty="0" smtClean="0">
                <a:latin typeface="Arial Unicode MS" pitchFamily="34" charset="-120"/>
                <a:ea typeface="Arial Unicode MS" pitchFamily="34" charset="-120"/>
                <a:cs typeface="Arial Unicode MS" pitchFamily="34" charset="-120"/>
              </a:rPr>
              <a:t>B. Yang and H. Garcia-Molina (2001) proposes to use the hybrid architecture to overcome the problems raised from P2P architecture.  </a:t>
            </a:r>
            <a:r>
              <a:rPr lang="en-US" altLang="zh-TW" dirty="0" smtClean="0">
                <a:latin typeface="Arial" pitchFamily="34" charset="0"/>
              </a:rPr>
              <a:t>In such architecture, servers are deployed in the system to assist in the bootstrapping and the tracking of the system, while other participating entities also assist with running the system in a P2P manner.</a:t>
            </a:r>
            <a:endParaRPr lang="en-US" altLang="zh-TW" dirty="0" smtClean="0">
              <a:latin typeface="Arial Unicode MS" pitchFamily="34" charset="-120"/>
              <a:ea typeface="Arial Unicode MS" pitchFamily="34" charset="-120"/>
              <a:cs typeface="Arial Unicode MS" pitchFamily="34" charset="-120"/>
            </a:endParaRPr>
          </a:p>
          <a:p>
            <a:pPr marL="0" lvl="1"/>
            <a:endParaRPr lang="zh-TW" altLang="zh-TW" dirty="0" smtClean="0">
              <a:latin typeface="Arial" pitchFamily="34" charset="0"/>
            </a:endParaRPr>
          </a:p>
          <a:p>
            <a:pPr marL="0" lvl="1"/>
            <a:endParaRPr lang="en-US" altLang="zh-TW" dirty="0" smtClean="0">
              <a:latin typeface="Arial Unicode MS" pitchFamily="34" charset="-120"/>
              <a:ea typeface="Arial Unicode MS" pitchFamily="34" charset="-120"/>
              <a:cs typeface="Arial Unicode MS" pitchFamily="34" charset="-120"/>
            </a:endParaRPr>
          </a:p>
          <a:p>
            <a:endParaRPr lang="zh-TW" altLang="en-US" dirty="0" smtClean="0">
              <a:latin typeface="Arial" pitchFamily="34" charset="0"/>
            </a:endParaRPr>
          </a:p>
        </p:txBody>
      </p:sp>
      <p:sp>
        <p:nvSpPr>
          <p:cNvPr id="45060" name="投影片編號版面配置區 3"/>
          <p:cNvSpPr>
            <a:spLocks noGrp="1"/>
          </p:cNvSpPr>
          <p:nvPr>
            <p:ph type="sldNum" sz="quarter" idx="5"/>
          </p:nvPr>
        </p:nvSpPr>
        <p:spPr>
          <a:noFill/>
        </p:spPr>
        <p:txBody>
          <a:bodyPr/>
          <a:lstStyle/>
          <a:p>
            <a:fld id="{4762A147-F093-4798-B9F5-9F186A55C238}" type="slidenum">
              <a:rPr lang="en-US" altLang="zh-TW" smtClean="0">
                <a:latin typeface="Arial" pitchFamily="34" charset="0"/>
              </a:rPr>
              <a:pPr/>
              <a:t>8</a:t>
            </a:fld>
            <a:endParaRPr lang="en-US" altLang="zh-TW"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marL="0" lvl="1">
              <a:defRPr/>
            </a:pPr>
            <a:r>
              <a:rPr lang="en-US" altLang="zh-TW" dirty="0" smtClean="0"/>
              <a:t>    We propose DAGTA algorithm </a:t>
            </a:r>
            <a:r>
              <a:rPr lang="en-US" altLang="zh-TW" dirty="0" smtClean="0">
                <a:latin typeface="Arial Unicode MS" pitchFamily="34" charset="-120"/>
                <a:ea typeface="Arial Unicode MS" pitchFamily="34" charset="-120"/>
                <a:cs typeface="Arial Unicode MS" pitchFamily="34" charset="-120"/>
              </a:rPr>
              <a:t>for building both Latency-aware and bandwidth-aware </a:t>
            </a:r>
            <a:r>
              <a:rPr lang="en-US" altLang="zh-TW" dirty="0" err="1" smtClean="0">
                <a:latin typeface="Arial Unicode MS" pitchFamily="34" charset="-120"/>
                <a:ea typeface="Arial Unicode MS" pitchFamily="34" charset="-120"/>
                <a:cs typeface="Arial Unicode MS" pitchFamily="34" charset="-120"/>
              </a:rPr>
              <a:t>friendcast</a:t>
            </a:r>
            <a:r>
              <a:rPr lang="en-US" altLang="zh-TW" dirty="0" smtClean="0">
                <a:latin typeface="Arial Unicode MS" pitchFamily="34" charset="-120"/>
                <a:ea typeface="Arial Unicode MS" pitchFamily="34" charset="-120"/>
                <a:cs typeface="Arial Unicode MS" pitchFamily="34" charset="-120"/>
              </a:rPr>
              <a:t> trees. </a:t>
            </a:r>
            <a:r>
              <a:rPr lang="en-US" altLang="zh-TW" sz="2800" dirty="0" smtClean="0">
                <a:latin typeface="Arial Unicode MS" pitchFamily="34" charset="-120"/>
                <a:ea typeface="Arial Unicode MS" pitchFamily="34" charset="-120"/>
                <a:cs typeface="Arial Unicode MS" pitchFamily="34" charset="-120"/>
              </a:rPr>
              <a:t>As shown by the simulation results, DAGTA outperforms other related schemes in terms of the latency and </a:t>
            </a:r>
            <a:r>
              <a:rPr lang="en-US" altLang="zh-TW" sz="2800" dirty="0" err="1" smtClean="0">
                <a:latin typeface="Arial Unicode MS" pitchFamily="34" charset="-120"/>
                <a:ea typeface="Arial Unicode MS" pitchFamily="34" charset="-120"/>
                <a:cs typeface="Arial Unicode MS" pitchFamily="34" charset="-120"/>
              </a:rPr>
              <a:t>reachability</a:t>
            </a:r>
            <a:r>
              <a:rPr lang="en-US" altLang="zh-TW" sz="2800" dirty="0" smtClean="0">
                <a:latin typeface="Arial Unicode MS" pitchFamily="34" charset="-120"/>
                <a:ea typeface="Arial Unicode MS" pitchFamily="34" charset="-120"/>
                <a:cs typeface="Arial Unicode MS" pitchFamily="34" charset="-120"/>
              </a:rPr>
              <a:t>.  In addition, our work present a framework to implement the OSN system on P2P network. The P2P OSN framework is of great value for reference.</a:t>
            </a:r>
          </a:p>
          <a:p>
            <a:pPr>
              <a:defRPr/>
            </a:pPr>
            <a:endParaRPr lang="zh-TW" altLang="en-US" dirty="0"/>
          </a:p>
        </p:txBody>
      </p:sp>
      <p:sp>
        <p:nvSpPr>
          <p:cNvPr id="43012" name="投影片編號版面配置區 3"/>
          <p:cNvSpPr>
            <a:spLocks noGrp="1"/>
          </p:cNvSpPr>
          <p:nvPr>
            <p:ph type="sldNum" sz="quarter" idx="5"/>
          </p:nvPr>
        </p:nvSpPr>
        <p:spPr>
          <a:noFill/>
        </p:spPr>
        <p:txBody>
          <a:bodyPr/>
          <a:lstStyle/>
          <a:p>
            <a:fld id="{DBACFAED-975D-4A03-823B-5D2939819149}" type="slidenum">
              <a:rPr lang="en-US" altLang="zh-TW" smtClean="0">
                <a:latin typeface="Arial" pitchFamily="34" charset="0"/>
              </a:rPr>
              <a:pPr/>
              <a:t>9</a:t>
            </a:fld>
            <a:endParaRPr lang="en-US" altLang="zh-TW"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a:ln/>
        </p:spPr>
      </p:sp>
      <p:sp>
        <p:nvSpPr>
          <p:cNvPr id="46083" name="備忘稿版面配置區 2"/>
          <p:cNvSpPr>
            <a:spLocks noGrp="1"/>
          </p:cNvSpPr>
          <p:nvPr>
            <p:ph type="body" idx="1"/>
          </p:nvPr>
        </p:nvSpPr>
        <p:spPr>
          <a:noFill/>
          <a:ln/>
        </p:spPr>
        <p:txBody>
          <a:bodyPr/>
          <a:lstStyle/>
          <a:p>
            <a:r>
              <a:rPr lang="en-US" altLang="zh-TW" smtClean="0">
                <a:latin typeface="Arial" pitchFamily="34" charset="0"/>
              </a:rPr>
              <a:t>    The NCS assigns synthetic coordinates to Internet peers, so that the Euclidean distance between two peers' coordinates can be used to predict the network latency between them. NCS has taken physical network topology and the capacity of underlying networks into account, therefore the interference from underlying networks can be minimized. Through the NCS, topology-aware applications can be established to achieve more responsive system behaviors, such as shorter data transmission latency and faster request response. </a:t>
            </a:r>
          </a:p>
          <a:p>
            <a:r>
              <a:rPr lang="en-US" altLang="zh-TW" smtClean="0">
                <a:latin typeface="Arial" pitchFamily="34" charset="0"/>
              </a:rPr>
              <a:t>    Due to their low overload and automatic adaptation to changes in the network, NCS is widely used in managing dynamic overlay networks. </a:t>
            </a:r>
            <a:endParaRPr lang="zh-TW" altLang="en-US" smtClean="0">
              <a:latin typeface="Arial" pitchFamily="34" charset="0"/>
            </a:endParaRPr>
          </a:p>
        </p:txBody>
      </p:sp>
      <p:sp>
        <p:nvSpPr>
          <p:cNvPr id="46084" name="投影片編號版面配置區 3"/>
          <p:cNvSpPr>
            <a:spLocks noGrp="1"/>
          </p:cNvSpPr>
          <p:nvPr>
            <p:ph type="sldNum" sz="quarter" idx="5"/>
          </p:nvPr>
        </p:nvSpPr>
        <p:spPr>
          <a:noFill/>
        </p:spPr>
        <p:txBody>
          <a:bodyPr/>
          <a:lstStyle/>
          <a:p>
            <a:fld id="{775BF616-D976-429E-8D51-9055937FDC5F}" type="slidenum">
              <a:rPr lang="en-US" altLang="zh-TW" smtClean="0">
                <a:latin typeface="Arial" pitchFamily="34" charset="0"/>
              </a:rPr>
              <a:pPr/>
              <a:t>11</a:t>
            </a:fld>
            <a:endParaRPr lang="en-US" altLang="zh-TW"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p:spPr>
        <p:txBody>
          <a:bodyPr/>
          <a:lstStyle/>
          <a:p>
            <a:r>
              <a:rPr lang="en-US" altLang="zh-TW" dirty="0" smtClean="0">
                <a:latin typeface="Arial" pitchFamily="34" charset="0"/>
              </a:rPr>
              <a:t>    Vivaldi models peers as entities in a spring system. It determines peers’ coordinates using spring relaxation simulation.</a:t>
            </a:r>
          </a:p>
          <a:p>
            <a:r>
              <a:rPr lang="en-US" altLang="zh-TW" dirty="0" smtClean="0">
                <a:latin typeface="Arial" pitchFamily="34" charset="0"/>
              </a:rPr>
              <a:t>    The prediction error of the network distance measurement between a pair of peers is treated as the potential energy stored in a spring which connects these two peers. </a:t>
            </a:r>
          </a:p>
          <a:p>
            <a:r>
              <a:rPr lang="en-US" altLang="zh-TW" dirty="0" smtClean="0">
                <a:latin typeface="Arial" pitchFamily="34" charset="0"/>
              </a:rPr>
              <a:t>    Peers attract and repel each other according to network distance measurements. In the other words, peers tune their coordinates to minimize the prediction error. The low-energy state of the spring system corresponds to the coordinates with the minimum error.</a:t>
            </a:r>
          </a:p>
          <a:p>
            <a:r>
              <a:rPr lang="en-US" altLang="zh-TW" dirty="0" smtClean="0">
                <a:latin typeface="Arial" pitchFamily="34" charset="0"/>
              </a:rPr>
              <a:t>    </a:t>
            </a:r>
            <a:r>
              <a:rPr lang="en-US" altLang="zh-TW" dirty="0" smtClean="0">
                <a:latin typeface="Arial Unicode MS" pitchFamily="34" charset="-120"/>
                <a:ea typeface="Arial Unicode MS" pitchFamily="34" charset="-120"/>
                <a:cs typeface="Arial Unicode MS" pitchFamily="34" charset="-120"/>
              </a:rPr>
              <a:t>Pharos is based on Vivaldi and it is hierarchical.</a:t>
            </a:r>
          </a:p>
          <a:p>
            <a:r>
              <a:rPr lang="en-US" altLang="zh-TW" dirty="0" smtClean="0">
                <a:latin typeface="Arial Unicode MS" pitchFamily="34" charset="-120"/>
                <a:ea typeface="Arial Unicode MS" pitchFamily="34" charset="-120"/>
                <a:cs typeface="Arial Unicode MS" pitchFamily="34" charset="-120"/>
              </a:rPr>
              <a:t>    Each peer holds two sets of coordinate systems for long distance and short distance, respectively.</a:t>
            </a:r>
          </a:p>
          <a:p>
            <a:r>
              <a:rPr lang="en-US" altLang="zh-TW" dirty="0" smtClean="0">
                <a:latin typeface="Arial Unicode MS" pitchFamily="34" charset="-120"/>
                <a:ea typeface="Arial Unicode MS" pitchFamily="34" charset="-120"/>
                <a:cs typeface="Arial Unicode MS" pitchFamily="34" charset="-120"/>
              </a:rPr>
              <a:t>    According to the distance scale of interest, peers can choose the proper set of coordinate systems to achieve higher prediction accuracy</a:t>
            </a:r>
            <a:endParaRPr lang="zh-TW" altLang="en-US" dirty="0" smtClean="0">
              <a:latin typeface="Arial" pitchFamily="34" charset="0"/>
            </a:endParaRPr>
          </a:p>
        </p:txBody>
      </p:sp>
      <p:sp>
        <p:nvSpPr>
          <p:cNvPr id="49156" name="投影片編號版面配置區 3"/>
          <p:cNvSpPr>
            <a:spLocks noGrp="1"/>
          </p:cNvSpPr>
          <p:nvPr>
            <p:ph type="sldNum" sz="quarter" idx="5"/>
          </p:nvPr>
        </p:nvSpPr>
        <p:spPr>
          <a:noFill/>
        </p:spPr>
        <p:txBody>
          <a:bodyPr/>
          <a:lstStyle/>
          <a:p>
            <a:fld id="{420E4801-7F79-49CD-9CD4-AFC473C2FF71}" type="slidenum">
              <a:rPr lang="en-US" altLang="zh-TW" smtClean="0">
                <a:latin typeface="Arial" pitchFamily="34" charset="0"/>
              </a:rPr>
              <a:pPr/>
              <a:t>12</a:t>
            </a:fld>
            <a:endParaRPr lang="en-US" altLang="zh-TW"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Paul and </a:t>
            </a:r>
            <a:r>
              <a:rPr lang="en-US" altLang="zh-TW" dirty="0" err="1" smtClean="0"/>
              <a:t>Raphavan</a:t>
            </a:r>
            <a:r>
              <a:rPr lang="en-US" altLang="zh-TW" dirty="0" smtClean="0"/>
              <a:t> (2002) indicate that “multicast” is an efficient scheme suitable to one-to-many or many-to-many communications paradigm. In practice, most multicast algorithms rely on constructing multicast trees to improve transmission efficiency, since the trees minimize duplication of forwarding messages.</a:t>
            </a:r>
          </a:p>
          <a:p>
            <a:pPr>
              <a:defRPr/>
            </a:pPr>
            <a:r>
              <a:rPr lang="en-US" altLang="zh-TW" dirty="0" smtClean="0"/>
              <a:t>    The MST (Minimum Spanning Tree) algorithm is based on classical Prim’s algorithm to construct the minimum spanning tree by greedily selecting the shortest links measured by NCS coordinates.</a:t>
            </a:r>
          </a:p>
          <a:p>
            <a:pPr>
              <a:defRPr/>
            </a:pPr>
            <a:r>
              <a:rPr lang="en-US" altLang="zh-TW" dirty="0" smtClean="0"/>
              <a:t>    The modified ESM (End System Multicast) algorithm is a variant of the broadcast ESM protocol. A new peer first obtains a randomly sampled partial list of on-tree nodes, and then selects the one with the smallest latency as its parent. In the simplified version of modified ESM, the link capacity or node degrees are ignored.</a:t>
            </a:r>
          </a:p>
          <a:p>
            <a:pPr>
              <a:defRPr/>
            </a:pPr>
            <a:r>
              <a:rPr lang="en-US" altLang="zh-TW" dirty="0" smtClean="0"/>
              <a:t>    The LGK (Location-Guided k-</a:t>
            </a:r>
            <a:r>
              <a:rPr lang="en-US" altLang="zh-TW" dirty="0" err="1" smtClean="0"/>
              <a:t>ary</a:t>
            </a:r>
            <a:r>
              <a:rPr lang="en-US" altLang="zh-TW" dirty="0" smtClean="0"/>
              <a:t>) algorithm constructs a k-</a:t>
            </a:r>
            <a:r>
              <a:rPr lang="en-US" altLang="zh-TW" dirty="0" err="1" smtClean="0"/>
              <a:t>ary</a:t>
            </a:r>
            <a:r>
              <a:rPr lang="en-US" altLang="zh-TW" dirty="0" smtClean="0"/>
              <a:t> tree by exploring node location information on a plane. </a:t>
            </a:r>
          </a:p>
          <a:p>
            <a:pPr>
              <a:defRPr/>
            </a:pPr>
            <a:r>
              <a:rPr lang="en-US" altLang="zh-TW" dirty="0" smtClean="0"/>
              <a:t>    An LGK tree is constructed as follows: (1) the root node selects the closest k nodes as its child nodes; (2) the remaining nodes are clustered to the k child node according to geometric proximity. As a result, each of the k child nodes is the root of a </a:t>
            </a:r>
            <a:r>
              <a:rPr lang="en-US" altLang="zh-TW" dirty="0" err="1" smtClean="0"/>
              <a:t>subtree</a:t>
            </a:r>
            <a:r>
              <a:rPr lang="en-US" altLang="zh-TW" dirty="0" smtClean="0"/>
              <a:t> consisting of the nodes closer to it than to other child nodes. The multicast tree is formed as each </a:t>
            </a:r>
            <a:r>
              <a:rPr lang="en-US" altLang="zh-TW" dirty="0" err="1" smtClean="0"/>
              <a:t>subtree</a:t>
            </a:r>
            <a:r>
              <a:rPr lang="en-US" altLang="zh-TW" dirty="0" smtClean="0"/>
              <a:t> repeats the two steps of child selection and clustering. </a:t>
            </a:r>
          </a:p>
          <a:p>
            <a:pPr>
              <a:defRPr/>
            </a:pPr>
            <a:r>
              <a:rPr lang="en-US" altLang="zh-TW" dirty="0" smtClean="0"/>
              <a:t>    It has been shown that k =2 gives the best tradeoff between the delivery delay and overhead of the node.</a:t>
            </a:r>
            <a:endParaRPr lang="zh-TW" altLang="zh-TW" dirty="0" smtClean="0"/>
          </a:p>
          <a:p>
            <a:pPr>
              <a:defRPr/>
            </a:pPr>
            <a:endParaRPr lang="zh-TW" altLang="en-US" dirty="0"/>
          </a:p>
        </p:txBody>
      </p:sp>
      <p:sp>
        <p:nvSpPr>
          <p:cNvPr id="50180" name="投影片編號版面配置區 3"/>
          <p:cNvSpPr>
            <a:spLocks noGrp="1"/>
          </p:cNvSpPr>
          <p:nvPr>
            <p:ph type="sldNum" sz="quarter" idx="5"/>
          </p:nvPr>
        </p:nvSpPr>
        <p:spPr>
          <a:noFill/>
        </p:spPr>
        <p:txBody>
          <a:bodyPr/>
          <a:lstStyle/>
          <a:p>
            <a:fld id="{3A7D16F3-B8D6-4182-9A23-0F7702095908}" type="slidenum">
              <a:rPr lang="en-US" altLang="zh-TW" smtClean="0">
                <a:latin typeface="Arial" pitchFamily="34" charset="0"/>
              </a:rPr>
              <a:pPr/>
              <a:t>13</a:t>
            </a:fld>
            <a:endParaRPr lang="en-US"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2"/>
          <p:cNvSpPr>
            <a:spLocks noChangeShapeType="1"/>
          </p:cNvSpPr>
          <p:nvPr/>
        </p:nvSpPr>
        <p:spPr bwMode="auto">
          <a:xfrm>
            <a:off x="762000" y="838200"/>
            <a:ext cx="8001000" cy="0"/>
          </a:xfrm>
          <a:prstGeom prst="line">
            <a:avLst/>
          </a:prstGeom>
          <a:noFill/>
          <a:ln w="28575">
            <a:solidFill>
              <a:srgbClr val="697FEB"/>
            </a:solidFill>
            <a:round/>
            <a:headEnd/>
            <a:tailEnd/>
          </a:ln>
          <a:effectLst/>
        </p:spPr>
        <p:txBody>
          <a:bodyPr wrap="none" anchor="ctr"/>
          <a:lstStyle/>
          <a:p>
            <a:pPr eaLnBrk="0" hangingPunct="0">
              <a:defRPr/>
            </a:pPr>
            <a:endParaRPr kumimoji="0" lang="zh-TW" altLang="en-US">
              <a:latin typeface="Arial" charset="0"/>
            </a:endParaRPr>
          </a:p>
        </p:txBody>
      </p:sp>
      <p:sp>
        <p:nvSpPr>
          <p:cNvPr id="3" name="Line 3"/>
          <p:cNvSpPr>
            <a:spLocks noChangeShapeType="1"/>
          </p:cNvSpPr>
          <p:nvPr/>
        </p:nvSpPr>
        <p:spPr bwMode="auto">
          <a:xfrm>
            <a:off x="762000" y="6324600"/>
            <a:ext cx="8001000" cy="0"/>
          </a:xfrm>
          <a:prstGeom prst="line">
            <a:avLst/>
          </a:prstGeom>
          <a:noFill/>
          <a:ln w="28575">
            <a:solidFill>
              <a:srgbClr val="697FEB"/>
            </a:solidFill>
            <a:round/>
            <a:headEnd/>
            <a:tailEnd/>
          </a:ln>
          <a:effectLst/>
        </p:spPr>
        <p:txBody>
          <a:bodyPr wrap="none" anchor="ctr"/>
          <a:lstStyle/>
          <a:p>
            <a:pPr eaLnBrk="0" hangingPunct="0">
              <a:defRPr/>
            </a:pPr>
            <a:endParaRPr kumimoji="0" lang="zh-TW" altLang="en-US">
              <a:latin typeface="Arial" charset="0"/>
            </a:endParaRPr>
          </a:p>
        </p:txBody>
      </p:sp>
      <p:sp>
        <p:nvSpPr>
          <p:cNvPr id="4" name="Text Box 4"/>
          <p:cNvSpPr txBox="1">
            <a:spLocks noChangeArrowheads="1"/>
          </p:cNvSpPr>
          <p:nvPr/>
        </p:nvSpPr>
        <p:spPr bwMode="auto">
          <a:xfrm>
            <a:off x="3414713" y="390525"/>
            <a:ext cx="180975" cy="290513"/>
          </a:xfrm>
          <a:prstGeom prst="rect">
            <a:avLst/>
          </a:prstGeom>
          <a:noFill/>
          <a:ln w="9525">
            <a:noFill/>
            <a:miter lim="800000"/>
            <a:headEnd/>
            <a:tailEnd/>
          </a:ln>
          <a:effectLst/>
        </p:spPr>
        <p:txBody>
          <a:bodyPr wrap="none" lIns="90000" tIns="46800" rIns="90000" bIns="0">
            <a:spAutoFit/>
          </a:bodyPr>
          <a:lstStyle/>
          <a:p>
            <a:pPr>
              <a:defRPr/>
            </a:pPr>
            <a:endParaRPr lang="zh-TW" altLang="zh-TW" sz="1600">
              <a:latin typeface="標楷體" pitchFamily="65" charset="-120"/>
              <a:ea typeface="標楷體" pitchFamily="65" charset="-12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0"/>
            <a:ext cx="1943100" cy="6096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4213" y="0"/>
            <a:ext cx="5678487" cy="6096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762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990600"/>
            <a:ext cx="38100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990600"/>
            <a:ext cx="3810000" cy="2476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3810000" cy="2476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7772400" cy="762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990600"/>
            <a:ext cx="38100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990600"/>
            <a:ext cx="38100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Line 2"/>
          <p:cNvSpPr>
            <a:spLocks noChangeShapeType="1"/>
          </p:cNvSpPr>
          <p:nvPr/>
        </p:nvSpPr>
        <p:spPr bwMode="auto">
          <a:xfrm>
            <a:off x="762000" y="838200"/>
            <a:ext cx="8001000" cy="0"/>
          </a:xfrm>
          <a:prstGeom prst="line">
            <a:avLst/>
          </a:prstGeom>
          <a:noFill/>
          <a:ln w="28575">
            <a:solidFill>
              <a:srgbClr val="697FEB"/>
            </a:solidFill>
            <a:round/>
            <a:headEnd/>
            <a:tailEnd/>
          </a:ln>
          <a:effectLst/>
        </p:spPr>
        <p:txBody>
          <a:bodyPr wrap="none" anchor="ctr"/>
          <a:lstStyle/>
          <a:p>
            <a:pPr eaLnBrk="0" hangingPunct="0">
              <a:defRPr/>
            </a:pPr>
            <a:endParaRPr kumimoji="0" lang="zh-TW" altLang="en-US">
              <a:latin typeface="Arial" charset="0"/>
            </a:endParaRPr>
          </a:p>
        </p:txBody>
      </p:sp>
      <p:graphicFrame>
        <p:nvGraphicFramePr>
          <p:cNvPr id="1026" name="Object 3"/>
          <p:cNvGraphicFramePr>
            <a:graphicFrameLocks noChangeAspect="1"/>
          </p:cNvGraphicFramePr>
          <p:nvPr/>
        </p:nvGraphicFramePr>
        <p:xfrm>
          <a:off x="1447800" y="1443038"/>
          <a:ext cx="6097588" cy="4078287"/>
        </p:xfrm>
        <a:graphic>
          <a:graphicData uri="http://schemas.openxmlformats.org/presentationml/2006/ole">
            <p:oleObj spid="_x0000_s1026" name="圖表" r:id="rId16" imgW="6076800" imgH="4057560" progId="MSGraph.Chart.8">
              <p:embed followColorScheme="full"/>
            </p:oleObj>
          </a:graphicData>
        </a:graphic>
      </p:graphicFrame>
      <p:sp>
        <p:nvSpPr>
          <p:cNvPr id="1029" name="Rectangle 4"/>
          <p:cNvSpPr>
            <a:spLocks noGrp="1" noChangeArrowheads="1"/>
          </p:cNvSpPr>
          <p:nvPr>
            <p:ph type="title"/>
          </p:nvPr>
        </p:nvSpPr>
        <p:spPr bwMode="auto">
          <a:xfrm>
            <a:off x="684213" y="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5"/>
          <p:cNvSpPr>
            <a:spLocks noGrp="1" noChangeArrowheads="1"/>
          </p:cNvSpPr>
          <p:nvPr>
            <p:ph type="body" idx="1"/>
          </p:nvPr>
        </p:nvSpPr>
        <p:spPr bwMode="auto">
          <a:xfrm>
            <a:off x="685800" y="9906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9335" name="Line 7"/>
          <p:cNvSpPr>
            <a:spLocks noChangeShapeType="1"/>
          </p:cNvSpPr>
          <p:nvPr/>
        </p:nvSpPr>
        <p:spPr bwMode="auto">
          <a:xfrm>
            <a:off x="762000" y="6324600"/>
            <a:ext cx="8001000" cy="0"/>
          </a:xfrm>
          <a:prstGeom prst="line">
            <a:avLst/>
          </a:prstGeom>
          <a:noFill/>
          <a:ln w="28575">
            <a:solidFill>
              <a:srgbClr val="697FEB"/>
            </a:solidFill>
            <a:round/>
            <a:headEnd/>
            <a:tailEnd/>
          </a:ln>
          <a:effectLst/>
        </p:spPr>
        <p:txBody>
          <a:bodyPr wrap="none" anchor="ctr"/>
          <a:lstStyle/>
          <a:p>
            <a:pPr eaLnBrk="0" hangingPunct="0">
              <a:defRPr/>
            </a:pPr>
            <a:endParaRPr kumimoji="0" lang="zh-TW" altLang="en-US">
              <a:latin typeface="Arial" charset="0"/>
            </a:endParaRPr>
          </a:p>
        </p:txBody>
      </p:sp>
      <p:sp>
        <p:nvSpPr>
          <p:cNvPr id="99338" name="Rectangle 10"/>
          <p:cNvSpPr>
            <a:spLocks noChangeArrowheads="1"/>
          </p:cNvSpPr>
          <p:nvPr/>
        </p:nvSpPr>
        <p:spPr bwMode="auto">
          <a:xfrm>
            <a:off x="6877050" y="6400800"/>
            <a:ext cx="1905000" cy="457200"/>
          </a:xfrm>
          <a:prstGeom prst="rect">
            <a:avLst/>
          </a:prstGeom>
          <a:noFill/>
          <a:ln w="9525">
            <a:noFill/>
            <a:miter lim="800000"/>
            <a:headEnd/>
            <a:tailEnd/>
          </a:ln>
          <a:effectLst/>
        </p:spPr>
        <p:txBody>
          <a:bodyPr/>
          <a:lstStyle/>
          <a:p>
            <a:pPr algn="r">
              <a:defRPr/>
            </a:pPr>
            <a:fld id="{4144D990-00AD-4F7F-B137-3CAF1425E4CB}" type="slidenum">
              <a:rPr lang="en-US" altLang="zh-TW" sz="1200">
                <a:latin typeface="標楷體" pitchFamily="65" charset="-120"/>
                <a:ea typeface="標楷體" pitchFamily="65" charset="-120"/>
              </a:rPr>
              <a:pPr algn="r">
                <a:defRPr/>
              </a:pPr>
              <a:t>‹#›</a:t>
            </a:fld>
            <a:r>
              <a:rPr lang="en-US" altLang="zh-TW" sz="1200">
                <a:latin typeface="標楷體" pitchFamily="65" charset="-120"/>
                <a:ea typeface="標楷體" pitchFamily="65" charset="-120"/>
              </a:rPr>
              <a:t>/35</a:t>
            </a:r>
          </a:p>
        </p:txBody>
      </p:sp>
      <p:sp>
        <p:nvSpPr>
          <p:cNvPr id="99339" name="Line 11"/>
          <p:cNvSpPr>
            <a:spLocks noChangeShapeType="1"/>
          </p:cNvSpPr>
          <p:nvPr/>
        </p:nvSpPr>
        <p:spPr bwMode="auto">
          <a:xfrm>
            <a:off x="762000" y="6324600"/>
            <a:ext cx="8001000" cy="0"/>
          </a:xfrm>
          <a:prstGeom prst="line">
            <a:avLst/>
          </a:prstGeom>
          <a:noFill/>
          <a:ln w="28575">
            <a:solidFill>
              <a:srgbClr val="697FEB"/>
            </a:solidFill>
            <a:round/>
            <a:headEnd/>
            <a:tailEnd/>
          </a:ln>
          <a:effectLst/>
        </p:spPr>
        <p:txBody>
          <a:bodyPr wrap="none" anchor="ctr"/>
          <a:lstStyle/>
          <a:p>
            <a:pPr eaLnBrk="0" hangingPunct="0">
              <a:defRPr/>
            </a:pPr>
            <a:endParaRPr kumimoji="0" lang="zh-TW" altLang="en-US">
              <a:latin typeface="Arial" charset="0"/>
            </a:endParaRPr>
          </a:p>
        </p:txBody>
      </p:sp>
      <p:sp>
        <p:nvSpPr>
          <p:cNvPr id="2" name="Rectangle 10"/>
          <p:cNvSpPr>
            <a:spLocks noChangeArrowheads="1"/>
          </p:cNvSpPr>
          <p:nvPr/>
        </p:nvSpPr>
        <p:spPr bwMode="auto">
          <a:xfrm>
            <a:off x="755650" y="6400800"/>
            <a:ext cx="1905000" cy="457200"/>
          </a:xfrm>
          <a:prstGeom prst="rect">
            <a:avLst/>
          </a:prstGeom>
          <a:noFill/>
          <a:ln w="9525">
            <a:noFill/>
            <a:miter lim="800000"/>
            <a:headEnd/>
            <a:tailEnd/>
          </a:ln>
          <a:effectLst/>
        </p:spPr>
        <p:txBody>
          <a:bodyPr/>
          <a:lstStyle/>
          <a:p>
            <a:pPr>
              <a:defRPr/>
            </a:pPr>
            <a:r>
              <a:rPr lang="en-US" altLang="zh-TW" sz="1200" dirty="0">
                <a:latin typeface="標楷體" pitchFamily="65" charset="-120"/>
                <a:ea typeface="標楷體" pitchFamily="65" charset="-120"/>
              </a:rPr>
              <a:t>P2PNVE 2010</a:t>
            </a:r>
          </a:p>
        </p:txBody>
      </p:sp>
    </p:spTree>
  </p:cSld>
  <p:clrMap bg1="lt1" tx1="dk1" bg2="lt2" tx2="dk2" accent1="accent1" accent2="accent2" accent3="accent3" accent4="accent4" accent5="accent5" accent6="accent6" hlink="hlink" folHlink="folHlink"/>
  <p:sldLayoutIdLst>
    <p:sldLayoutId id="214748371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kumimoji="1" sz="3600" b="1">
          <a:solidFill>
            <a:schemeClr val="tx2"/>
          </a:solidFill>
          <a:latin typeface="+mj-lt"/>
          <a:ea typeface="+mj-ea"/>
          <a:cs typeface="標楷體"/>
        </a:defRPr>
      </a:lvl1pPr>
      <a:lvl2pPr algn="l" rtl="0" eaLnBrk="0" fontAlgn="base" hangingPunct="0">
        <a:spcBef>
          <a:spcPct val="0"/>
        </a:spcBef>
        <a:spcAft>
          <a:spcPct val="0"/>
        </a:spcAft>
        <a:defRPr kumimoji="1" sz="3600" b="1">
          <a:solidFill>
            <a:schemeClr val="tx2"/>
          </a:solidFill>
          <a:latin typeface="Times New Roman" pitchFamily="18" charset="0"/>
          <a:ea typeface="標楷體" pitchFamily="65" charset="-120"/>
          <a:cs typeface="標楷體"/>
        </a:defRPr>
      </a:lvl2pPr>
      <a:lvl3pPr algn="l" rtl="0" eaLnBrk="0" fontAlgn="base" hangingPunct="0">
        <a:spcBef>
          <a:spcPct val="0"/>
        </a:spcBef>
        <a:spcAft>
          <a:spcPct val="0"/>
        </a:spcAft>
        <a:defRPr kumimoji="1" sz="3600" b="1">
          <a:solidFill>
            <a:schemeClr val="tx2"/>
          </a:solidFill>
          <a:latin typeface="Times New Roman" pitchFamily="18" charset="0"/>
          <a:ea typeface="標楷體" pitchFamily="65" charset="-120"/>
          <a:cs typeface="標楷體"/>
        </a:defRPr>
      </a:lvl3pPr>
      <a:lvl4pPr algn="l" rtl="0" eaLnBrk="0" fontAlgn="base" hangingPunct="0">
        <a:spcBef>
          <a:spcPct val="0"/>
        </a:spcBef>
        <a:spcAft>
          <a:spcPct val="0"/>
        </a:spcAft>
        <a:defRPr kumimoji="1" sz="3600" b="1">
          <a:solidFill>
            <a:schemeClr val="tx2"/>
          </a:solidFill>
          <a:latin typeface="Times New Roman" pitchFamily="18" charset="0"/>
          <a:ea typeface="標楷體" pitchFamily="65" charset="-120"/>
          <a:cs typeface="標楷體"/>
        </a:defRPr>
      </a:lvl4pPr>
      <a:lvl5pPr algn="l" rtl="0" eaLnBrk="0" fontAlgn="base" hangingPunct="0">
        <a:spcBef>
          <a:spcPct val="0"/>
        </a:spcBef>
        <a:spcAft>
          <a:spcPct val="0"/>
        </a:spcAft>
        <a:defRPr kumimoji="1" sz="3600" b="1">
          <a:solidFill>
            <a:schemeClr val="tx2"/>
          </a:solidFill>
          <a:latin typeface="Times New Roman" pitchFamily="18" charset="0"/>
          <a:ea typeface="標楷體" pitchFamily="65" charset="-120"/>
          <a:cs typeface="標楷體"/>
        </a:defRPr>
      </a:lvl5pPr>
      <a:lvl6pPr marL="457200" algn="ctr" rtl="0" fontAlgn="base">
        <a:spcBef>
          <a:spcPct val="0"/>
        </a:spcBef>
        <a:spcAft>
          <a:spcPct val="0"/>
        </a:spcAft>
        <a:defRPr kumimoji="1" sz="3600" b="1">
          <a:solidFill>
            <a:schemeClr val="tx2"/>
          </a:solidFill>
          <a:latin typeface="Times New Roman" pitchFamily="18" charset="0"/>
          <a:ea typeface="標楷體" pitchFamily="65" charset="-120"/>
        </a:defRPr>
      </a:lvl6pPr>
      <a:lvl7pPr marL="914400" algn="ctr" rtl="0" fontAlgn="base">
        <a:spcBef>
          <a:spcPct val="0"/>
        </a:spcBef>
        <a:spcAft>
          <a:spcPct val="0"/>
        </a:spcAft>
        <a:defRPr kumimoji="1" sz="3600" b="1">
          <a:solidFill>
            <a:schemeClr val="tx2"/>
          </a:solidFill>
          <a:latin typeface="Times New Roman" pitchFamily="18" charset="0"/>
          <a:ea typeface="標楷體" pitchFamily="65" charset="-120"/>
        </a:defRPr>
      </a:lvl7pPr>
      <a:lvl8pPr marL="1371600" algn="ctr" rtl="0" fontAlgn="base">
        <a:spcBef>
          <a:spcPct val="0"/>
        </a:spcBef>
        <a:spcAft>
          <a:spcPct val="0"/>
        </a:spcAft>
        <a:defRPr kumimoji="1" sz="3600" b="1">
          <a:solidFill>
            <a:schemeClr val="tx2"/>
          </a:solidFill>
          <a:latin typeface="Times New Roman" pitchFamily="18" charset="0"/>
          <a:ea typeface="標楷體" pitchFamily="65" charset="-120"/>
        </a:defRPr>
      </a:lvl8pPr>
      <a:lvl9pPr marL="1828800" algn="ctr" rtl="0" fontAlgn="base">
        <a:spcBef>
          <a:spcPct val="0"/>
        </a:spcBef>
        <a:spcAft>
          <a:spcPct val="0"/>
        </a:spcAft>
        <a:defRPr kumimoji="1" sz="3600" b="1">
          <a:solidFill>
            <a:schemeClr val="tx2"/>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0066CC"/>
        </a:buClr>
        <a:buFont typeface="Wingdings" pitchFamily="2" charset="2"/>
        <a:buChar char="§"/>
        <a:defRPr kumimoji="1" sz="2800">
          <a:solidFill>
            <a:schemeClr val="tx1"/>
          </a:solidFill>
          <a:latin typeface="+mn-lt"/>
          <a:ea typeface="+mn-ea"/>
          <a:cs typeface="標楷體"/>
        </a:defRPr>
      </a:lvl1pPr>
      <a:lvl2pPr marL="742950" indent="-285750" algn="l" rtl="0" eaLnBrk="0" fontAlgn="base" hangingPunct="0">
        <a:spcBef>
          <a:spcPct val="20000"/>
        </a:spcBef>
        <a:spcAft>
          <a:spcPct val="0"/>
        </a:spcAft>
        <a:buClr>
          <a:srgbClr val="FF0066"/>
        </a:buClr>
        <a:buFont typeface="Wingdings" pitchFamily="2" charset="2"/>
        <a:buChar char="§"/>
        <a:defRPr kumimoji="1" sz="2400">
          <a:solidFill>
            <a:schemeClr val="tx1"/>
          </a:solidFill>
          <a:latin typeface="+mn-lt"/>
          <a:ea typeface="+mn-ea"/>
          <a:cs typeface="標楷體"/>
        </a:defRPr>
      </a:lvl2pPr>
      <a:lvl3pPr marL="1143000" indent="-228600" algn="l" rtl="0" eaLnBrk="0" fontAlgn="base" hangingPunct="0">
        <a:spcBef>
          <a:spcPct val="20000"/>
        </a:spcBef>
        <a:spcAft>
          <a:spcPct val="0"/>
        </a:spcAft>
        <a:buClr>
          <a:srgbClr val="669900"/>
        </a:buClr>
        <a:buChar char="•"/>
        <a:defRPr kumimoji="1" sz="2200">
          <a:solidFill>
            <a:schemeClr val="tx1"/>
          </a:solidFill>
          <a:latin typeface="+mn-lt"/>
          <a:ea typeface="+mn-ea"/>
          <a:cs typeface="標楷體"/>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mn-ea"/>
          <a:cs typeface="標楷體"/>
        </a:defRPr>
      </a:lvl4pPr>
      <a:lvl5pPr marL="2057400" indent="-228600" algn="l" rtl="0" eaLnBrk="0" fontAlgn="base" hangingPunct="0">
        <a:spcBef>
          <a:spcPct val="20000"/>
        </a:spcBef>
        <a:spcAft>
          <a:spcPct val="0"/>
        </a:spcAft>
        <a:buClr>
          <a:srgbClr val="660033"/>
        </a:buClr>
        <a:buChar char="»"/>
        <a:defRPr kumimoji="1">
          <a:solidFill>
            <a:schemeClr val="tx1"/>
          </a:solidFill>
          <a:latin typeface="+mn-lt"/>
          <a:ea typeface="+mn-ea"/>
          <a:cs typeface="標楷體"/>
        </a:defRPr>
      </a:lvl5pPr>
      <a:lvl6pPr marL="2514600" indent="-228600" algn="l" rtl="0" fontAlgn="base">
        <a:spcBef>
          <a:spcPct val="20000"/>
        </a:spcBef>
        <a:spcAft>
          <a:spcPct val="0"/>
        </a:spcAft>
        <a:buClr>
          <a:srgbClr val="660033"/>
        </a:buClr>
        <a:buChar char="»"/>
        <a:defRPr kumimoji="1">
          <a:solidFill>
            <a:schemeClr val="tx1"/>
          </a:solidFill>
          <a:latin typeface="+mn-lt"/>
          <a:ea typeface="+mn-ea"/>
        </a:defRPr>
      </a:lvl6pPr>
      <a:lvl7pPr marL="2971800" indent="-228600" algn="l" rtl="0" fontAlgn="base">
        <a:spcBef>
          <a:spcPct val="20000"/>
        </a:spcBef>
        <a:spcAft>
          <a:spcPct val="0"/>
        </a:spcAft>
        <a:buClr>
          <a:srgbClr val="660033"/>
        </a:buClr>
        <a:buChar char="»"/>
        <a:defRPr kumimoji="1">
          <a:solidFill>
            <a:schemeClr val="tx1"/>
          </a:solidFill>
          <a:latin typeface="+mn-lt"/>
          <a:ea typeface="+mn-ea"/>
        </a:defRPr>
      </a:lvl7pPr>
      <a:lvl8pPr marL="3429000" indent="-228600" algn="l" rtl="0" fontAlgn="base">
        <a:spcBef>
          <a:spcPct val="20000"/>
        </a:spcBef>
        <a:spcAft>
          <a:spcPct val="0"/>
        </a:spcAft>
        <a:buClr>
          <a:srgbClr val="660033"/>
        </a:buClr>
        <a:buChar char="»"/>
        <a:defRPr kumimoji="1">
          <a:solidFill>
            <a:schemeClr val="tx1"/>
          </a:solidFill>
          <a:latin typeface="+mn-lt"/>
          <a:ea typeface="+mn-ea"/>
        </a:defRPr>
      </a:lvl8pPr>
      <a:lvl9pPr marL="3886200" indent="-228600" algn="l" rtl="0" fontAlgn="base">
        <a:spcBef>
          <a:spcPct val="20000"/>
        </a:spcBef>
        <a:spcAft>
          <a:spcPct val="0"/>
        </a:spcAft>
        <a:buClr>
          <a:srgbClr val="660033"/>
        </a:buClr>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facebook.com/press/info.php?statistic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95288" y="1916113"/>
            <a:ext cx="8483600" cy="1295400"/>
          </a:xfrm>
          <a:solidFill>
            <a:srgbClr val="FFFFFF"/>
          </a:solidFill>
        </p:spPr>
        <p:txBody>
          <a:bodyPr/>
          <a:lstStyle/>
          <a:p>
            <a:pPr algn="ctr" eaLnBrk="1" hangingPunct="1"/>
            <a:r>
              <a:rPr lang="en-US" altLang="zh-TW" sz="4000" smtClean="0"/>
              <a:t>Bandwidth- and Latency-Aware </a:t>
            </a:r>
            <a:br>
              <a:rPr lang="en-US" altLang="zh-TW" sz="4000" smtClean="0"/>
            </a:br>
            <a:r>
              <a:rPr lang="en-US" altLang="zh-TW" sz="4000" smtClean="0"/>
              <a:t>Peer-to-Peer</a:t>
            </a:r>
            <a:r>
              <a:rPr lang="zh-TW" altLang="en-US" sz="4000" smtClean="0"/>
              <a:t> </a:t>
            </a:r>
            <a:r>
              <a:rPr lang="en-US" altLang="zh-TW" sz="4000" smtClean="0"/>
              <a:t>Instant Friendcast </a:t>
            </a:r>
            <a:br>
              <a:rPr lang="en-US" altLang="zh-TW" sz="4000" smtClean="0"/>
            </a:br>
            <a:r>
              <a:rPr lang="en-US" altLang="zh-TW" sz="4000" smtClean="0"/>
              <a:t>for Online Social Networks</a:t>
            </a:r>
          </a:p>
        </p:txBody>
      </p:sp>
      <p:sp>
        <p:nvSpPr>
          <p:cNvPr id="7173" name="Rectangle 2"/>
          <p:cNvSpPr>
            <a:spLocks noChangeArrowheads="1"/>
          </p:cNvSpPr>
          <p:nvPr/>
        </p:nvSpPr>
        <p:spPr bwMode="auto">
          <a:xfrm>
            <a:off x="381000" y="4797425"/>
            <a:ext cx="8763000" cy="1393825"/>
          </a:xfrm>
          <a:prstGeom prst="rect">
            <a:avLst/>
          </a:prstGeom>
          <a:noFill/>
          <a:ln w="9525">
            <a:noFill/>
            <a:round/>
            <a:headEnd/>
            <a:tailEnd/>
          </a:ln>
        </p:spPr>
        <p:txBody>
          <a:bodyPr lIns="90000" tIns="46800" rIns="90000" bIns="46800"/>
          <a:lstStyle/>
          <a:p>
            <a:pPr lvl="1" algn="ctr" defTabSz="449263">
              <a:lnSpc>
                <a:spcPct val="70000"/>
              </a:lnSpc>
              <a:spcBef>
                <a:spcPts val="500"/>
              </a:spcBef>
              <a:buClr>
                <a:srgbClr val="FF0066"/>
              </a:buClr>
              <a:buFont typeface="Wingdings" pitchFamily="2" charset="2"/>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endParaRPr lang="zh-TW" altLang="en-GB" b="1" i="1" dirty="0">
              <a:latin typeface="Times New Roman" pitchFamily="18" charset="0"/>
              <a:ea typeface="標楷體" pitchFamily="65" charset="-120"/>
            </a:endParaRPr>
          </a:p>
          <a:p>
            <a:pPr algn="ctr" eaLnBrk="0" hangingPunct="0">
              <a:defRPr/>
            </a:pPr>
            <a:r>
              <a:rPr kumimoji="0" lang="en-US" altLang="zh-TW" sz="2400" i="1" dirty="0">
                <a:solidFill>
                  <a:schemeClr val="accent3">
                    <a:lumMod val="50000"/>
                  </a:schemeClr>
                </a:solidFill>
                <a:latin typeface="Arial" charset="0"/>
                <a:ea typeface="新細明體" charset="-120"/>
              </a:rPr>
              <a:t>J. R. </a:t>
            </a:r>
            <a:r>
              <a:rPr kumimoji="0" lang="en-US" altLang="zh-TW" sz="2400" i="1" dirty="0" smtClean="0">
                <a:solidFill>
                  <a:schemeClr val="accent3">
                    <a:lumMod val="50000"/>
                  </a:schemeClr>
                </a:solidFill>
                <a:latin typeface="Arial" charset="0"/>
                <a:ea typeface="新細明體" charset="-120"/>
              </a:rPr>
              <a:t>Jiang, </a:t>
            </a:r>
            <a:r>
              <a:rPr kumimoji="0" lang="en-US" altLang="zh-TW" sz="2400" i="1" dirty="0">
                <a:solidFill>
                  <a:schemeClr val="accent3">
                    <a:lumMod val="50000"/>
                  </a:schemeClr>
                </a:solidFill>
                <a:latin typeface="Arial" charset="0"/>
                <a:ea typeface="新細明體" charset="-120"/>
              </a:rPr>
              <a:t>C.W. </a:t>
            </a:r>
            <a:r>
              <a:rPr kumimoji="0" lang="en-US" altLang="zh-TW" sz="2400" i="1" dirty="0" smtClean="0">
                <a:solidFill>
                  <a:schemeClr val="accent3">
                    <a:lumMod val="50000"/>
                  </a:schemeClr>
                </a:solidFill>
                <a:latin typeface="Arial" charset="0"/>
                <a:ea typeface="新細明體" charset="-120"/>
              </a:rPr>
              <a:t>Hung, </a:t>
            </a:r>
            <a:r>
              <a:rPr kumimoji="0" lang="en-US" altLang="zh-TW" sz="2400" i="1" dirty="0">
                <a:solidFill>
                  <a:schemeClr val="accent3">
                    <a:lumMod val="50000"/>
                  </a:schemeClr>
                </a:solidFill>
                <a:latin typeface="Arial" charset="0"/>
                <a:ea typeface="新細明體" charset="-120"/>
              </a:rPr>
              <a:t>and J.W. </a:t>
            </a:r>
            <a:r>
              <a:rPr kumimoji="0" lang="en-US" altLang="zh-TW" sz="2400" i="1" dirty="0" smtClean="0">
                <a:solidFill>
                  <a:schemeClr val="accent3">
                    <a:lumMod val="50000"/>
                  </a:schemeClr>
                </a:solidFill>
                <a:latin typeface="Arial" charset="0"/>
                <a:ea typeface="新細明體" charset="-120"/>
              </a:rPr>
              <a:t>Wu</a:t>
            </a:r>
            <a:r>
              <a:rPr kumimoji="0" lang="en-US" altLang="zh-TW" sz="2400" dirty="0" smtClean="0">
                <a:solidFill>
                  <a:schemeClr val="accent3">
                    <a:lumMod val="50000"/>
                  </a:schemeClr>
                </a:solidFill>
                <a:latin typeface="Arial" charset="0"/>
                <a:ea typeface="新細明體" charset="-120"/>
              </a:rPr>
              <a:t> </a:t>
            </a:r>
            <a:endParaRPr kumimoji="0" lang="zh-TW" altLang="zh-TW" sz="2400" dirty="0">
              <a:solidFill>
                <a:schemeClr val="accent3">
                  <a:lumMod val="50000"/>
                </a:schemeClr>
              </a:solidFill>
              <a:latin typeface="Arial" charset="0"/>
              <a:ea typeface="新細明體" charset="-120"/>
            </a:endParaRPr>
          </a:p>
          <a:p>
            <a:pPr algn="ctr" eaLnBrk="0" hangingPunct="0">
              <a:defRPr/>
            </a:pPr>
            <a:r>
              <a:rPr kumimoji="0" lang="en-US" altLang="zh-TW" sz="2000" dirty="0">
                <a:solidFill>
                  <a:schemeClr val="accent3">
                    <a:lumMod val="50000"/>
                  </a:schemeClr>
                </a:solidFill>
                <a:latin typeface="Arial" charset="0"/>
                <a:ea typeface="新細明體" charset="-120"/>
              </a:rPr>
              <a:t>Department of Computer Science and</a:t>
            </a:r>
            <a:r>
              <a:rPr kumimoji="0" lang="zh-TW" altLang="en-US" sz="2000" dirty="0">
                <a:solidFill>
                  <a:schemeClr val="accent3">
                    <a:lumMod val="50000"/>
                  </a:schemeClr>
                </a:solidFill>
                <a:latin typeface="Arial" charset="0"/>
                <a:ea typeface="新細明體" charset="-120"/>
              </a:rPr>
              <a:t> </a:t>
            </a:r>
            <a:r>
              <a:rPr kumimoji="0" lang="en-US" altLang="zh-TW" sz="2000" dirty="0">
                <a:solidFill>
                  <a:schemeClr val="accent3">
                    <a:lumMod val="50000"/>
                  </a:schemeClr>
                </a:solidFill>
                <a:latin typeface="Arial" charset="0"/>
                <a:ea typeface="新細明體" charset="-120"/>
              </a:rPr>
              <a:t>Information </a:t>
            </a:r>
            <a:r>
              <a:rPr kumimoji="0" lang="en-US" altLang="zh-TW" sz="2000" dirty="0" smtClean="0">
                <a:solidFill>
                  <a:schemeClr val="accent3">
                    <a:lumMod val="50000"/>
                  </a:schemeClr>
                </a:solidFill>
                <a:latin typeface="Arial" charset="0"/>
                <a:ea typeface="新細明體" charset="-120"/>
              </a:rPr>
              <a:t>Engineering </a:t>
            </a:r>
            <a:endParaRPr kumimoji="0" lang="en-US" altLang="zh-TW" sz="2000" dirty="0">
              <a:solidFill>
                <a:schemeClr val="accent3">
                  <a:lumMod val="50000"/>
                </a:schemeClr>
              </a:solidFill>
              <a:latin typeface="Arial" charset="0"/>
              <a:ea typeface="新細明體" charset="-120"/>
            </a:endParaRPr>
          </a:p>
          <a:p>
            <a:pPr algn="ctr" eaLnBrk="0" hangingPunct="0">
              <a:defRPr/>
            </a:pPr>
            <a:r>
              <a:rPr kumimoji="0" lang="en-US" altLang="zh-TW" sz="2000" dirty="0">
                <a:solidFill>
                  <a:schemeClr val="accent3">
                    <a:lumMod val="50000"/>
                  </a:schemeClr>
                </a:solidFill>
                <a:latin typeface="Arial" charset="0"/>
                <a:ea typeface="新細明體" charset="-120"/>
              </a:rPr>
              <a:t>National Central University, Taiwan, R.O.C.</a:t>
            </a:r>
            <a:endParaRPr lang="en-US" altLang="zh-TW" sz="2000" kern="0" dirty="0">
              <a:solidFill>
                <a:schemeClr val="accent3">
                  <a:lumMod val="50000"/>
                </a:schemeClr>
              </a:solidFill>
              <a:effectLst>
                <a:outerShdw blurRad="38100" dist="38100" dir="2700000" algn="tl">
                  <a:srgbClr val="000000">
                    <a:alpha val="43137"/>
                  </a:srgbClr>
                </a:outerShdw>
              </a:effectLst>
              <a:latin typeface="Arial" charset="0"/>
            </a:endParaRPr>
          </a:p>
          <a:p>
            <a:pPr lvl="1" algn="ctr" defTabSz="449263">
              <a:lnSpc>
                <a:spcPct val="70000"/>
              </a:lnSpc>
              <a:spcBef>
                <a:spcPts val="500"/>
              </a:spcBef>
              <a:buClr>
                <a:srgbClr val="FF0066"/>
              </a:buClr>
              <a:buFont typeface="Wingdings" pitchFamily="2" charset="2"/>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endParaRPr lang="en-GB" altLang="zh-TW" sz="2000" b="1"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4213" y="115888"/>
            <a:ext cx="7772400" cy="762000"/>
          </a:xfrm>
        </p:spPr>
        <p:txBody>
          <a:bodyPr/>
          <a:lstStyle/>
          <a:p>
            <a:pPr eaLnBrk="1" hangingPunct="1"/>
            <a:r>
              <a:rPr lang="en-US" altLang="zh-TW" smtClean="0">
                <a:ea typeface="新細明體" pitchFamily="18" charset="-120"/>
              </a:rPr>
              <a:t>Outline</a:t>
            </a:r>
          </a:p>
        </p:txBody>
      </p:sp>
      <p:sp>
        <p:nvSpPr>
          <p:cNvPr id="10243" name="Rectangle 3"/>
          <p:cNvSpPr>
            <a:spLocks noGrp="1" noChangeArrowheads="1"/>
          </p:cNvSpPr>
          <p:nvPr>
            <p:ph type="body" idx="4294967295"/>
          </p:nvPr>
        </p:nvSpPr>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Proposed Scheme</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Network Coordinate System (NCS</a:t>
            </a:r>
            <a:r>
              <a:rPr lang="en-US" altLang="zh-TW" dirty="0" smtClean="0">
                <a:latin typeface="Arial Unicode MS" pitchFamily="34" charset="-120"/>
                <a:ea typeface="Arial Unicode MS" pitchFamily="34" charset="-120"/>
                <a:cs typeface="Arial Unicode MS" pitchFamily="34" charset="-120"/>
              </a:rPr>
              <a:t>)</a:t>
            </a:r>
            <a:endParaRPr lang="en-US" altLang="zh-TW" dirty="0" smtClean="0">
              <a:ea typeface="新細明體" pitchFamily="18" charset="-120"/>
            </a:endParaRPr>
          </a:p>
        </p:txBody>
      </p:sp>
      <p:sp>
        <p:nvSpPr>
          <p:cNvPr id="13315" name="Rectangle 3"/>
          <p:cNvSpPr>
            <a:spLocks noGrp="1" noChangeArrowheads="1"/>
          </p:cNvSpPr>
          <p:nvPr>
            <p:ph type="body" idx="1"/>
          </p:nvPr>
        </p:nvSpPr>
        <p:spPr>
          <a:xfrm>
            <a:off x="395288" y="981075"/>
            <a:ext cx="8497887" cy="1871663"/>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The </a:t>
            </a:r>
            <a:r>
              <a:rPr lang="en-US" altLang="zh-TW" dirty="0" smtClean="0">
                <a:latin typeface="Arial Unicode MS" pitchFamily="34" charset="-120"/>
                <a:ea typeface="Arial Unicode MS" pitchFamily="34" charset="-120"/>
                <a:cs typeface="Arial Unicode MS" pitchFamily="34" charset="-120"/>
              </a:rPr>
              <a:t>NCS assigns synthetic coordinates to Internet peers, so that the Euclidean distance between two peers' coordinates can be used to predict the network latency between them.</a:t>
            </a:r>
            <a:endParaRPr lang="en-US" altLang="zh-TW" sz="3000" dirty="0" smtClean="0">
              <a:latin typeface="Arial Unicode MS" pitchFamily="34" charset="-120"/>
              <a:ea typeface="Arial Unicode MS" pitchFamily="34" charset="-120"/>
              <a:cs typeface="Arial Unicode MS" pitchFamily="34" charset="-120"/>
            </a:endParaRPr>
          </a:p>
        </p:txBody>
      </p:sp>
      <p:pic>
        <p:nvPicPr>
          <p:cNvPr id="13316" name="Picture 2"/>
          <p:cNvPicPr>
            <a:picLocks noChangeAspect="1" noChangeArrowheads="1"/>
          </p:cNvPicPr>
          <p:nvPr/>
        </p:nvPicPr>
        <p:blipFill>
          <a:blip r:embed="rId3" cstate="print"/>
          <a:srcRect/>
          <a:stretch>
            <a:fillRect/>
          </a:stretch>
        </p:blipFill>
        <p:spPr bwMode="auto">
          <a:xfrm>
            <a:off x="5004048" y="3208972"/>
            <a:ext cx="3412877" cy="260127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15616" y="3501008"/>
            <a:ext cx="3240360" cy="2322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dirty="0" smtClean="0">
                <a:ea typeface="新細明體" pitchFamily="18" charset="-120"/>
              </a:rPr>
              <a:t>Vivaldi NCS</a:t>
            </a:r>
            <a:endParaRPr lang="en-US" altLang="zh-TW" dirty="0" smtClean="0">
              <a:ea typeface="新細明體" pitchFamily="18" charset="-120"/>
            </a:endParaRPr>
          </a:p>
        </p:txBody>
      </p:sp>
      <p:sp>
        <p:nvSpPr>
          <p:cNvPr id="16387"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Proposed by </a:t>
            </a:r>
            <a:r>
              <a:rPr lang="en-US" altLang="zh-TW" dirty="0" smtClean="0">
                <a:latin typeface="Arial Unicode MS" pitchFamily="34" charset="-120"/>
                <a:ea typeface="Arial Unicode MS" pitchFamily="34" charset="-120"/>
                <a:cs typeface="Arial Unicode MS" pitchFamily="34" charset="-120"/>
              </a:rPr>
              <a:t>F. </a:t>
            </a:r>
            <a:r>
              <a:rPr lang="en-US" altLang="zh-TW" dirty="0" err="1" smtClean="0">
                <a:latin typeface="Arial Unicode MS" pitchFamily="34" charset="-120"/>
                <a:ea typeface="Arial Unicode MS" pitchFamily="34" charset="-120"/>
                <a:cs typeface="Arial Unicode MS" pitchFamily="34" charset="-120"/>
              </a:rPr>
              <a:t>Dabek</a:t>
            </a:r>
            <a:r>
              <a:rPr lang="en-US" altLang="zh-TW" dirty="0" smtClean="0">
                <a:latin typeface="Arial Unicode MS" pitchFamily="34" charset="-120"/>
                <a:ea typeface="Arial Unicode MS" pitchFamily="34" charset="-120"/>
                <a:cs typeface="Arial Unicode MS" pitchFamily="34" charset="-120"/>
              </a:rPr>
              <a:t>, R. Cox, F. </a:t>
            </a:r>
            <a:r>
              <a:rPr lang="en-US" altLang="zh-TW" dirty="0" err="1" smtClean="0">
                <a:latin typeface="Arial Unicode MS" pitchFamily="34" charset="-120"/>
                <a:ea typeface="Arial Unicode MS" pitchFamily="34" charset="-120"/>
                <a:cs typeface="Arial Unicode MS" pitchFamily="34" charset="-120"/>
              </a:rPr>
              <a:t>Kaashoek</a:t>
            </a:r>
            <a:r>
              <a:rPr lang="en-US" altLang="zh-TW" dirty="0" smtClean="0">
                <a:latin typeface="Arial Unicode MS" pitchFamily="34" charset="-120"/>
                <a:ea typeface="Arial Unicode MS" pitchFamily="34" charset="-120"/>
                <a:cs typeface="Arial Unicode MS" pitchFamily="34" charset="-120"/>
              </a:rPr>
              <a:t>, and R. Morris in 2004</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A simulation-based algorithm</a:t>
            </a:r>
            <a:endParaRPr lang="en-US" altLang="zh-TW" sz="3200" dirty="0" smtClean="0">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Vivaldi NCS models </a:t>
            </a:r>
            <a:r>
              <a:rPr lang="en-US" altLang="zh-TW" dirty="0" smtClean="0">
                <a:latin typeface="Arial Unicode MS" pitchFamily="34" charset="-120"/>
                <a:ea typeface="Arial Unicode MS" pitchFamily="34" charset="-120"/>
                <a:cs typeface="Arial Unicode MS" pitchFamily="34" charset="-120"/>
              </a:rPr>
              <a:t>peers as entities in a spring system. It determines peers’ coordinates using spring relaxation simulation.</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Peers tune their coordinates to minimize the prediction error. The low-energy state of the spring system corresponds to the coordinates with the minimum error</a:t>
            </a:r>
            <a:r>
              <a:rPr lang="en-US" altLang="zh-TW" dirty="0" smtClean="0">
                <a:latin typeface="Arial Unicode MS" pitchFamily="34" charset="-120"/>
                <a:ea typeface="Arial Unicode MS" pitchFamily="34" charset="-120"/>
                <a:cs typeface="Arial Unicode MS" pitchFamily="34" charset="-120"/>
              </a:rPr>
              <a:t>.</a:t>
            </a:r>
          </a:p>
          <a:p>
            <a:pPr lvl="1" eaLnBrk="1" hangingPunct="1">
              <a:lnSpc>
                <a:spcPct val="90000"/>
              </a:lnSpc>
            </a:pPr>
            <a:endParaRPr lang="en-US" altLang="zh-TW"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2" y="0"/>
            <a:ext cx="8459787" cy="762000"/>
          </a:xfrm>
        </p:spPr>
        <p:txBody>
          <a:bodyPr/>
          <a:lstStyle/>
          <a:p>
            <a:pPr eaLnBrk="1" hangingPunct="1"/>
            <a:r>
              <a:rPr lang="en-US" altLang="zh-TW" sz="3100" dirty="0" smtClean="0">
                <a:ea typeface="新細明體" pitchFamily="18" charset="-120"/>
              </a:rPr>
              <a:t>Multicast Trees for Sending Messages to Friends</a:t>
            </a:r>
            <a:endParaRPr lang="en-US" altLang="zh-TW" sz="3100" dirty="0" smtClean="0">
              <a:ea typeface="新細明體" pitchFamily="18" charset="-120"/>
            </a:endParaRPr>
          </a:p>
        </p:txBody>
      </p:sp>
      <p:sp>
        <p:nvSpPr>
          <p:cNvPr id="17411"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MST (Minimum Spanning Tree)</a:t>
            </a:r>
          </a:p>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Shortest Path Tree</a:t>
            </a:r>
            <a:endParaRPr lang="en-US" altLang="zh-TW" dirty="0" smtClean="0">
              <a:latin typeface="Arial Unicode MS" pitchFamily="34" charset="-120"/>
              <a:ea typeface="Arial Unicode MS" pitchFamily="34" charset="-120"/>
              <a:cs typeface="Arial Unicode MS" pitchFamily="34" charset="-120"/>
            </a:endParaRPr>
          </a:p>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Modified ESM </a:t>
            </a:r>
            <a:r>
              <a:rPr lang="en-US" altLang="zh-TW" dirty="0" smtClean="0">
                <a:latin typeface="Arial Unicode MS" pitchFamily="34" charset="-120"/>
                <a:ea typeface="Arial Unicode MS" pitchFamily="34" charset="-120"/>
                <a:cs typeface="Arial Unicode MS" pitchFamily="34" charset="-120"/>
              </a:rPr>
              <a:t>(End System Multicast</a:t>
            </a:r>
            <a:r>
              <a:rPr lang="en-US" altLang="zh-TW" dirty="0" smtClean="0">
                <a:latin typeface="Arial Unicode MS" pitchFamily="34" charset="-120"/>
                <a:ea typeface="Arial Unicode MS" pitchFamily="34" charset="-120"/>
                <a:cs typeface="Arial Unicode MS" pitchFamily="34" charset="-120"/>
              </a:rPr>
              <a:t>) Tree (MESM Tree)(</a:t>
            </a:r>
            <a:r>
              <a:rPr lang="en-US" altLang="zh-TW" dirty="0" smtClean="0">
                <a:latin typeface="Arial Unicode MS" pitchFamily="34" charset="-120"/>
                <a:ea typeface="Arial Unicode MS" pitchFamily="34" charset="-120"/>
                <a:cs typeface="Arial Unicode MS" pitchFamily="34" charset="-120"/>
              </a:rPr>
              <a:t>Y.H</a:t>
            </a:r>
            <a:r>
              <a:rPr lang="en-US" altLang="zh-TW" dirty="0" smtClean="0">
                <a:latin typeface="Arial Unicode MS" pitchFamily="34" charset="-120"/>
                <a:ea typeface="Arial Unicode MS" pitchFamily="34" charset="-120"/>
                <a:cs typeface="Arial Unicode MS" pitchFamily="34" charset="-120"/>
              </a:rPr>
              <a:t>. Chu et. al.,2004)</a:t>
            </a:r>
          </a:p>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LGK </a:t>
            </a:r>
            <a:r>
              <a:rPr lang="en-US" altLang="zh-TW" dirty="0" smtClean="0">
                <a:latin typeface="Arial Unicode MS" pitchFamily="34" charset="-120"/>
                <a:ea typeface="Arial Unicode MS" pitchFamily="34" charset="-120"/>
                <a:cs typeface="Arial Unicode MS" pitchFamily="34" charset="-120"/>
              </a:rPr>
              <a:t>(Location-Guided k-</a:t>
            </a:r>
            <a:r>
              <a:rPr lang="en-US" altLang="zh-TW" dirty="0" err="1" smtClean="0">
                <a:latin typeface="Arial Unicode MS" pitchFamily="34" charset="-120"/>
                <a:ea typeface="Arial Unicode MS" pitchFamily="34" charset="-120"/>
                <a:cs typeface="Arial Unicode MS" pitchFamily="34" charset="-120"/>
              </a:rPr>
              <a:t>ary</a:t>
            </a:r>
            <a:r>
              <a:rPr lang="en-US" altLang="zh-TW" dirty="0" smtClean="0">
                <a:latin typeface="Arial Unicode MS" pitchFamily="34" charset="-120"/>
                <a:ea typeface="Arial Unicode MS" pitchFamily="34" charset="-120"/>
                <a:cs typeface="Arial Unicode MS" pitchFamily="34" charset="-120"/>
              </a:rPr>
              <a:t>) </a:t>
            </a:r>
            <a:r>
              <a:rPr lang="en-US" altLang="zh-TW" dirty="0" smtClean="0">
                <a:latin typeface="Arial Unicode MS" pitchFamily="34" charset="-120"/>
                <a:ea typeface="Arial Unicode MS" pitchFamily="34" charset="-120"/>
                <a:cs typeface="Arial Unicode MS" pitchFamily="34" charset="-120"/>
              </a:rPr>
              <a:t>Tree (K</a:t>
            </a:r>
            <a:r>
              <a:rPr lang="en-US" altLang="zh-TW" dirty="0" smtClean="0">
                <a:latin typeface="Arial Unicode MS" pitchFamily="34" charset="-120"/>
                <a:ea typeface="Arial Unicode MS" pitchFamily="34" charset="-120"/>
                <a:cs typeface="Arial Unicode MS" pitchFamily="34" charset="-120"/>
              </a:rPr>
              <a:t>. Chen, K. </a:t>
            </a:r>
            <a:r>
              <a:rPr lang="en-US" altLang="zh-TW" dirty="0" err="1" smtClean="0">
                <a:latin typeface="Arial Unicode MS" pitchFamily="34" charset="-120"/>
                <a:ea typeface="Arial Unicode MS" pitchFamily="34" charset="-120"/>
                <a:cs typeface="Arial Unicode MS" pitchFamily="34" charset="-120"/>
              </a:rPr>
              <a:t>Nahrstedt</a:t>
            </a:r>
            <a:r>
              <a:rPr lang="en-US" altLang="zh-TW" dirty="0" smtClean="0">
                <a:latin typeface="Arial Unicode MS" pitchFamily="34" charset="-120"/>
                <a:ea typeface="Arial Unicode MS" pitchFamily="34" charset="-120"/>
                <a:cs typeface="Arial Unicode MS" pitchFamily="34" charset="-120"/>
              </a:rPr>
              <a:t>, 2002</a:t>
            </a:r>
            <a:r>
              <a:rPr lang="en-US" altLang="zh-TW" dirty="0" smtClean="0">
                <a:latin typeface="Arial Unicode MS" pitchFamily="34" charset="-120"/>
                <a:ea typeface="Arial Unicode MS" pitchFamily="34" charset="-120"/>
                <a:cs typeface="Arial Unicode MS" pitchFamily="34" charset="-120"/>
              </a:rPr>
              <a:t>)</a:t>
            </a:r>
          </a:p>
          <a:p>
            <a:pPr eaLnBrk="1" hangingPunct="1">
              <a:lnSpc>
                <a:spcPct val="90000"/>
              </a:lnSpc>
            </a:pPr>
            <a:r>
              <a:rPr lang="en-US" altLang="zh-TW" dirty="0" err="1" smtClean="0">
                <a:latin typeface="Arial Unicode MS" pitchFamily="34" charset="-120"/>
                <a:ea typeface="Arial Unicode MS" pitchFamily="34" charset="-120"/>
                <a:cs typeface="Arial Unicode MS" pitchFamily="34" charset="-120"/>
              </a:rPr>
              <a:t>VoroCast</a:t>
            </a:r>
            <a:r>
              <a:rPr lang="en-US" altLang="zh-TW" dirty="0" smtClean="0">
                <a:latin typeface="Arial Unicode MS" pitchFamily="34" charset="-120"/>
                <a:ea typeface="Arial Unicode MS" pitchFamily="34" charset="-120"/>
                <a:cs typeface="Arial Unicode MS" pitchFamily="34" charset="-120"/>
              </a:rPr>
              <a:t> Tree (Jehn-Ruey Jiang, Yu-Li Huang and Shun-Yun Hu, 2008</a:t>
            </a:r>
            <a:r>
              <a:rPr lang="en-US" altLang="zh-TW" dirty="0" smtClean="0">
                <a:latin typeface="Arial Unicode MS" pitchFamily="34" charset="-120"/>
                <a:ea typeface="Arial Unicode MS" pitchFamily="34" charset="-120"/>
                <a:cs typeface="Arial Unicode MS" pitchFamily="34" charset="-120"/>
              </a:rPr>
              <a:t>)</a:t>
            </a:r>
            <a:endParaRPr lang="en-US" altLang="zh-TW"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2" y="0"/>
            <a:ext cx="8459787" cy="762000"/>
          </a:xfrm>
        </p:spPr>
        <p:txBody>
          <a:bodyPr/>
          <a:lstStyle/>
          <a:p>
            <a:pPr eaLnBrk="1" hangingPunct="1"/>
            <a:r>
              <a:rPr lang="en-US" altLang="zh-TW" sz="3100" dirty="0" smtClean="0">
                <a:ea typeface="新細明體" pitchFamily="18" charset="-120"/>
              </a:rPr>
              <a:t>Multicast Trees for Sending Messages to Friends</a:t>
            </a:r>
            <a:endParaRPr lang="en-US" altLang="zh-TW" sz="3100" dirty="0" smtClean="0">
              <a:ea typeface="新細明體" pitchFamily="18" charset="-120"/>
            </a:endParaRPr>
          </a:p>
        </p:txBody>
      </p:sp>
      <p:sp>
        <p:nvSpPr>
          <p:cNvPr id="17411"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MST (Minimum Spanning Tree)</a:t>
            </a:r>
            <a:endParaRPr lang="en-US" altLang="zh-TW" dirty="0" smtClean="0">
              <a:latin typeface="Arial Unicode MS" pitchFamily="34" charset="-120"/>
              <a:ea typeface="Arial Unicode MS" pitchFamily="34" charset="-120"/>
              <a:cs typeface="Arial Unicode MS" pitchFamily="34" charset="-120"/>
            </a:endParaRPr>
          </a:p>
        </p:txBody>
      </p:sp>
      <p:pic>
        <p:nvPicPr>
          <p:cNvPr id="6147" name="Picture 3"/>
          <p:cNvPicPr>
            <a:picLocks noChangeAspect="1" noChangeArrowheads="1"/>
          </p:cNvPicPr>
          <p:nvPr/>
        </p:nvPicPr>
        <p:blipFill>
          <a:blip r:embed="rId3" cstate="print"/>
          <a:srcRect/>
          <a:stretch>
            <a:fillRect/>
          </a:stretch>
        </p:blipFill>
        <p:spPr bwMode="auto">
          <a:xfrm>
            <a:off x="2474768" y="1443638"/>
            <a:ext cx="4257472" cy="4865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411760" y="1412776"/>
            <a:ext cx="4392488" cy="4896544"/>
          </a:xfrm>
          <a:prstGeom prst="rect">
            <a:avLst/>
          </a:prstGeom>
          <a:noFill/>
          <a:ln w="9525">
            <a:noFill/>
            <a:miter lim="800000"/>
            <a:headEnd/>
            <a:tailEnd/>
          </a:ln>
        </p:spPr>
      </p:pic>
      <p:sp>
        <p:nvSpPr>
          <p:cNvPr id="17410" name="Rectangle 2"/>
          <p:cNvSpPr>
            <a:spLocks noGrp="1" noChangeArrowheads="1"/>
          </p:cNvSpPr>
          <p:nvPr>
            <p:ph type="title"/>
          </p:nvPr>
        </p:nvSpPr>
        <p:spPr>
          <a:xfrm>
            <a:off x="684212" y="0"/>
            <a:ext cx="8459787" cy="762000"/>
          </a:xfrm>
        </p:spPr>
        <p:txBody>
          <a:bodyPr/>
          <a:lstStyle/>
          <a:p>
            <a:pPr eaLnBrk="1" hangingPunct="1"/>
            <a:r>
              <a:rPr lang="en-US" altLang="zh-TW" sz="3100" dirty="0" smtClean="0">
                <a:ea typeface="新細明體" pitchFamily="18" charset="-120"/>
              </a:rPr>
              <a:t>Multicast Trees for Sending Messages to Friends</a:t>
            </a:r>
            <a:endParaRPr lang="en-US" altLang="zh-TW" sz="3100" dirty="0" smtClean="0">
              <a:ea typeface="新細明體" pitchFamily="18" charset="-120"/>
            </a:endParaRPr>
          </a:p>
        </p:txBody>
      </p:sp>
      <p:sp>
        <p:nvSpPr>
          <p:cNvPr id="17411"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Shortest Path Tree</a:t>
            </a:r>
            <a:endParaRPr lang="en-US" altLang="zh-TW" dirty="0" smtClean="0">
              <a:latin typeface="Arial Unicode MS" pitchFamily="34" charset="-120"/>
              <a:ea typeface="Arial Unicode MS" pitchFamily="34" charset="-120"/>
              <a:cs typeface="Arial Unicode MS" pitchFamily="34" charset="-120"/>
            </a:endParaRPr>
          </a:p>
        </p:txBody>
      </p:sp>
      <p:sp>
        <p:nvSpPr>
          <p:cNvPr id="6" name="文字方塊 5"/>
          <p:cNvSpPr txBox="1"/>
          <p:nvPr/>
        </p:nvSpPr>
        <p:spPr>
          <a:xfrm>
            <a:off x="4067944" y="2350621"/>
            <a:ext cx="877163" cy="646331"/>
          </a:xfrm>
          <a:prstGeom prst="rect">
            <a:avLst/>
          </a:prstGeom>
          <a:noFill/>
        </p:spPr>
        <p:txBody>
          <a:bodyPr wrap="none" rtlCol="0">
            <a:spAutoFit/>
          </a:bodyPr>
          <a:lstStyle/>
          <a:p>
            <a:r>
              <a:rPr lang="en-US" altLang="zh-TW" dirty="0" smtClean="0">
                <a:solidFill>
                  <a:srgbClr val="FF0000"/>
                </a:solidFill>
              </a:rPr>
              <a:t>source</a:t>
            </a:r>
            <a:br>
              <a:rPr lang="en-US" altLang="zh-TW" dirty="0" smtClean="0">
                <a:solidFill>
                  <a:srgbClr val="FF0000"/>
                </a:solidFill>
              </a:rPr>
            </a:br>
            <a:r>
              <a:rPr lang="en-US" altLang="zh-TW" dirty="0" smtClean="0">
                <a:solidFill>
                  <a:srgbClr val="FF0000"/>
                </a:solidFill>
              </a:rPr>
              <a:t> node</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srcRect/>
          <a:stretch>
            <a:fillRect/>
          </a:stretch>
        </p:blipFill>
        <p:spPr bwMode="auto">
          <a:xfrm>
            <a:off x="2411760" y="3356992"/>
            <a:ext cx="3384376" cy="2884586"/>
          </a:xfrm>
          <a:prstGeom prst="rect">
            <a:avLst/>
          </a:prstGeom>
          <a:noFill/>
          <a:ln w="9525">
            <a:noFill/>
            <a:miter lim="800000"/>
            <a:headEnd/>
            <a:tailEnd/>
          </a:ln>
        </p:spPr>
      </p:pic>
      <p:sp>
        <p:nvSpPr>
          <p:cNvPr id="17410" name="Rectangle 2"/>
          <p:cNvSpPr>
            <a:spLocks noGrp="1" noChangeArrowheads="1"/>
          </p:cNvSpPr>
          <p:nvPr>
            <p:ph type="title"/>
          </p:nvPr>
        </p:nvSpPr>
        <p:spPr>
          <a:xfrm>
            <a:off x="684212" y="0"/>
            <a:ext cx="8459787" cy="762000"/>
          </a:xfrm>
        </p:spPr>
        <p:txBody>
          <a:bodyPr/>
          <a:lstStyle/>
          <a:p>
            <a:pPr eaLnBrk="1" hangingPunct="1"/>
            <a:r>
              <a:rPr lang="en-US" altLang="zh-TW" sz="3100" dirty="0" smtClean="0">
                <a:ea typeface="新細明體" pitchFamily="18" charset="-120"/>
              </a:rPr>
              <a:t>Multicast Trees for Sending Messages to Friends</a:t>
            </a:r>
            <a:endParaRPr lang="en-US" altLang="zh-TW" sz="3100" dirty="0" smtClean="0">
              <a:ea typeface="新細明體" pitchFamily="18" charset="-120"/>
            </a:endParaRPr>
          </a:p>
        </p:txBody>
      </p:sp>
      <p:sp>
        <p:nvSpPr>
          <p:cNvPr id="17411"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Modified </a:t>
            </a:r>
            <a:r>
              <a:rPr lang="en-US" altLang="zh-TW" dirty="0" smtClean="0">
                <a:latin typeface="Arial Unicode MS" pitchFamily="34" charset="-120"/>
                <a:ea typeface="Arial Unicode MS" pitchFamily="34" charset="-120"/>
                <a:cs typeface="Arial Unicode MS" pitchFamily="34" charset="-120"/>
              </a:rPr>
              <a:t>ESM </a:t>
            </a:r>
            <a:r>
              <a:rPr lang="en-US" altLang="zh-TW" dirty="0" smtClean="0">
                <a:latin typeface="Arial Unicode MS" pitchFamily="34" charset="-120"/>
                <a:ea typeface="Arial Unicode MS" pitchFamily="34" charset="-120"/>
                <a:cs typeface="Arial Unicode MS" pitchFamily="34" charset="-120"/>
              </a:rPr>
              <a:t>(End System Multicast</a:t>
            </a:r>
            <a:r>
              <a:rPr lang="en-US" altLang="zh-TW" dirty="0" smtClean="0">
                <a:latin typeface="Arial Unicode MS" pitchFamily="34" charset="-120"/>
                <a:ea typeface="Arial Unicode MS" pitchFamily="34" charset="-120"/>
                <a:cs typeface="Arial Unicode MS" pitchFamily="34" charset="-120"/>
              </a:rPr>
              <a:t>) Tree (MESM Tree)</a:t>
            </a:r>
            <a:endParaRPr lang="en-US" altLang="zh-TW" dirty="0" smtClean="0">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A new </a:t>
            </a:r>
            <a:r>
              <a:rPr lang="en-US" altLang="zh-TW" dirty="0" smtClean="0">
                <a:latin typeface="Arial Unicode MS" pitchFamily="34" charset="-120"/>
                <a:ea typeface="Arial Unicode MS" pitchFamily="34" charset="-120"/>
                <a:cs typeface="Arial Unicode MS" pitchFamily="34" charset="-120"/>
              </a:rPr>
              <a:t>node </a:t>
            </a:r>
            <a:r>
              <a:rPr lang="en-US" altLang="zh-TW" dirty="0" smtClean="0">
                <a:latin typeface="Arial Unicode MS" pitchFamily="34" charset="-120"/>
                <a:ea typeface="Arial Unicode MS" pitchFamily="34" charset="-120"/>
                <a:cs typeface="Arial Unicode MS" pitchFamily="34" charset="-120"/>
              </a:rPr>
              <a:t>first obtains a randomly sampled partial list of on-tree nodes.</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It then selects the one with the smallest latency as its parent</a:t>
            </a:r>
            <a:r>
              <a:rPr lang="en-US" altLang="zh-TW" dirty="0" smtClean="0">
                <a:latin typeface="Arial Unicode MS" pitchFamily="34" charset="-120"/>
                <a:ea typeface="Arial Unicode MS" pitchFamily="34" charset="-120"/>
                <a:cs typeface="Arial Unicode MS" pitchFamily="34" charset="-120"/>
              </a:rPr>
              <a:t>.</a:t>
            </a:r>
            <a:endParaRPr lang="en-US" altLang="zh-TW" dirty="0" smtClean="0">
              <a:latin typeface="Arial Unicode MS" pitchFamily="34" charset="-120"/>
              <a:ea typeface="Arial Unicode MS" pitchFamily="34" charset="-120"/>
              <a:cs typeface="Arial Unicode MS" pitchFamily="34" charset="-120"/>
            </a:endParaRPr>
          </a:p>
        </p:txBody>
      </p:sp>
      <p:sp>
        <p:nvSpPr>
          <p:cNvPr id="7" name="文字方塊 6"/>
          <p:cNvSpPr txBox="1"/>
          <p:nvPr/>
        </p:nvSpPr>
        <p:spPr>
          <a:xfrm>
            <a:off x="4932040" y="5661248"/>
            <a:ext cx="1184940" cy="369332"/>
          </a:xfrm>
          <a:prstGeom prst="rect">
            <a:avLst/>
          </a:prstGeom>
          <a:noFill/>
        </p:spPr>
        <p:txBody>
          <a:bodyPr wrap="none" rtlCol="0">
            <a:spAutoFit/>
          </a:bodyPr>
          <a:lstStyle/>
          <a:p>
            <a:r>
              <a:rPr lang="en-US" altLang="zh-TW" dirty="0" smtClean="0"/>
              <a:t>new node</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2" y="0"/>
            <a:ext cx="8459787" cy="762000"/>
          </a:xfrm>
        </p:spPr>
        <p:txBody>
          <a:bodyPr/>
          <a:lstStyle/>
          <a:p>
            <a:pPr eaLnBrk="1" hangingPunct="1"/>
            <a:r>
              <a:rPr lang="en-US" altLang="zh-TW" sz="3100" dirty="0" smtClean="0">
                <a:ea typeface="新細明體" pitchFamily="18" charset="-120"/>
              </a:rPr>
              <a:t>Multicast Trees for Sending Messages to Friends</a:t>
            </a:r>
            <a:endParaRPr lang="en-US" altLang="zh-TW" sz="3100" dirty="0" smtClean="0">
              <a:ea typeface="新細明體" pitchFamily="18" charset="-120"/>
            </a:endParaRPr>
          </a:p>
        </p:txBody>
      </p:sp>
      <p:sp>
        <p:nvSpPr>
          <p:cNvPr id="17411" name="Rectangle 3"/>
          <p:cNvSpPr>
            <a:spLocks noGrp="1" noChangeArrowheads="1"/>
          </p:cNvSpPr>
          <p:nvPr>
            <p:ph type="body" idx="1"/>
          </p:nvPr>
        </p:nvSpPr>
        <p:spPr>
          <a:xfrm>
            <a:off x="395288" y="981075"/>
            <a:ext cx="8497887" cy="5111750"/>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LGK </a:t>
            </a:r>
            <a:r>
              <a:rPr lang="en-US" altLang="zh-TW" dirty="0" smtClean="0">
                <a:latin typeface="Arial Unicode MS" pitchFamily="34" charset="-120"/>
                <a:ea typeface="Arial Unicode MS" pitchFamily="34" charset="-120"/>
                <a:cs typeface="Arial Unicode MS" pitchFamily="34" charset="-120"/>
              </a:rPr>
              <a:t>(Location-Guided k-</a:t>
            </a:r>
            <a:r>
              <a:rPr lang="en-US" altLang="zh-TW" dirty="0" err="1" smtClean="0">
                <a:latin typeface="Arial Unicode MS" pitchFamily="34" charset="-120"/>
                <a:ea typeface="Arial Unicode MS" pitchFamily="34" charset="-120"/>
                <a:cs typeface="Arial Unicode MS" pitchFamily="34" charset="-120"/>
              </a:rPr>
              <a:t>ary</a:t>
            </a:r>
            <a:r>
              <a:rPr lang="en-US" altLang="zh-TW" dirty="0" smtClean="0">
                <a:latin typeface="Arial Unicode MS" pitchFamily="34" charset="-120"/>
                <a:ea typeface="Arial Unicode MS" pitchFamily="34" charset="-120"/>
                <a:cs typeface="Arial Unicode MS" pitchFamily="34" charset="-120"/>
              </a:rPr>
              <a:t>) </a:t>
            </a:r>
            <a:r>
              <a:rPr lang="en-US" altLang="zh-TW" dirty="0" smtClean="0">
                <a:latin typeface="Arial Unicode MS" pitchFamily="34" charset="-120"/>
                <a:ea typeface="Arial Unicode MS" pitchFamily="34" charset="-120"/>
                <a:cs typeface="Arial Unicode MS" pitchFamily="34" charset="-120"/>
              </a:rPr>
              <a:t>Tree</a:t>
            </a:r>
            <a:endParaRPr lang="en-US" altLang="zh-TW" dirty="0" smtClean="0">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sz="2000" dirty="0" smtClean="0">
                <a:latin typeface="Arial Unicode MS" pitchFamily="34" charset="-120"/>
                <a:ea typeface="Arial Unicode MS" pitchFamily="34" charset="-120"/>
                <a:cs typeface="Arial Unicode MS" pitchFamily="34" charset="-120"/>
              </a:rPr>
              <a:t>LGK algorithm constructs a k-</a:t>
            </a:r>
            <a:r>
              <a:rPr lang="en-US" altLang="zh-TW" sz="2000" dirty="0" err="1" smtClean="0">
                <a:latin typeface="Arial Unicode MS" pitchFamily="34" charset="-120"/>
                <a:ea typeface="Arial Unicode MS" pitchFamily="34" charset="-120"/>
                <a:cs typeface="Arial Unicode MS" pitchFamily="34" charset="-120"/>
              </a:rPr>
              <a:t>ary</a:t>
            </a:r>
            <a:r>
              <a:rPr lang="en-US" altLang="zh-TW" sz="2000" dirty="0" smtClean="0">
                <a:latin typeface="Arial Unicode MS" pitchFamily="34" charset="-120"/>
                <a:ea typeface="Arial Unicode MS" pitchFamily="34" charset="-120"/>
                <a:cs typeface="Arial Unicode MS" pitchFamily="34" charset="-120"/>
              </a:rPr>
              <a:t> tree by exploring node location information on a plane.</a:t>
            </a:r>
          </a:p>
          <a:p>
            <a:pPr lvl="1" eaLnBrk="1" hangingPunct="1">
              <a:lnSpc>
                <a:spcPct val="90000"/>
              </a:lnSpc>
            </a:pPr>
            <a:r>
              <a:rPr lang="en-US" altLang="zh-TW" sz="2000" dirty="0" smtClean="0">
                <a:latin typeface="Arial Unicode MS" pitchFamily="34" charset="-120"/>
                <a:ea typeface="Arial Unicode MS" pitchFamily="34" charset="-120"/>
                <a:cs typeface="Arial Unicode MS" pitchFamily="34" charset="-120"/>
              </a:rPr>
              <a:t>The root node selects the closest k nodes as its child nodes.</a:t>
            </a:r>
          </a:p>
          <a:p>
            <a:pPr lvl="1" eaLnBrk="1" hangingPunct="1">
              <a:lnSpc>
                <a:spcPct val="90000"/>
              </a:lnSpc>
            </a:pPr>
            <a:r>
              <a:rPr lang="en-US" altLang="zh-TW" sz="2000" dirty="0" smtClean="0">
                <a:latin typeface="Arial Unicode MS" pitchFamily="34" charset="-120"/>
                <a:ea typeface="Arial Unicode MS" pitchFamily="34" charset="-120"/>
                <a:cs typeface="Arial Unicode MS" pitchFamily="34" charset="-120"/>
              </a:rPr>
              <a:t>The remaining nodes are </a:t>
            </a:r>
            <a:r>
              <a:rPr lang="en-US" altLang="zh-TW" sz="2000" dirty="0" smtClean="0">
                <a:latin typeface="Arial Unicode MS" pitchFamily="34" charset="-120"/>
                <a:ea typeface="Arial Unicode MS" pitchFamily="34" charset="-120"/>
                <a:cs typeface="Arial Unicode MS" pitchFamily="34" charset="-120"/>
              </a:rPr>
              <a:t>recursively clustered </a:t>
            </a:r>
            <a:r>
              <a:rPr lang="en-US" altLang="zh-TW" sz="2000" dirty="0" smtClean="0">
                <a:latin typeface="Arial Unicode MS" pitchFamily="34" charset="-120"/>
                <a:ea typeface="Arial Unicode MS" pitchFamily="34" charset="-120"/>
                <a:cs typeface="Arial Unicode MS" pitchFamily="34" charset="-120"/>
              </a:rPr>
              <a:t>to the k child </a:t>
            </a:r>
            <a:r>
              <a:rPr lang="en-US" altLang="zh-TW" sz="2000" dirty="0" smtClean="0">
                <a:latin typeface="Arial Unicode MS" pitchFamily="34" charset="-120"/>
                <a:ea typeface="Arial Unicode MS" pitchFamily="34" charset="-120"/>
                <a:cs typeface="Arial Unicode MS" pitchFamily="34" charset="-120"/>
              </a:rPr>
              <a:t>nodes </a:t>
            </a:r>
            <a:r>
              <a:rPr lang="en-US" altLang="zh-TW" sz="2000" dirty="0" smtClean="0">
                <a:latin typeface="Arial Unicode MS" pitchFamily="34" charset="-120"/>
                <a:ea typeface="Arial Unicode MS" pitchFamily="34" charset="-120"/>
                <a:cs typeface="Arial Unicode MS" pitchFamily="34" charset="-120"/>
              </a:rPr>
              <a:t>according to geometric proximity.</a:t>
            </a:r>
            <a:endParaRPr lang="en-US" altLang="zh-TW" dirty="0" smtClean="0">
              <a:latin typeface="Arial Unicode MS" pitchFamily="34" charset="-120"/>
              <a:ea typeface="Arial Unicode MS" pitchFamily="34" charset="-120"/>
              <a:cs typeface="Arial Unicode MS" pitchFamily="34" charset="-120"/>
            </a:endParaRPr>
          </a:p>
        </p:txBody>
      </p:sp>
      <p:pic>
        <p:nvPicPr>
          <p:cNvPr id="8194" name="Picture 2"/>
          <p:cNvPicPr>
            <a:picLocks noChangeAspect="1" noChangeArrowheads="1"/>
          </p:cNvPicPr>
          <p:nvPr/>
        </p:nvPicPr>
        <p:blipFill>
          <a:blip r:embed="rId3" cstate="print"/>
          <a:srcRect/>
          <a:stretch>
            <a:fillRect/>
          </a:stretch>
        </p:blipFill>
        <p:spPr bwMode="auto">
          <a:xfrm>
            <a:off x="2130990" y="3036600"/>
            <a:ext cx="5249322" cy="3214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4212" y="0"/>
            <a:ext cx="8459787" cy="762000"/>
          </a:xfrm>
        </p:spPr>
        <p:txBody>
          <a:bodyPr/>
          <a:lstStyle/>
          <a:p>
            <a:pPr eaLnBrk="1" hangingPunct="1"/>
            <a:r>
              <a:rPr lang="en-US" altLang="zh-TW" sz="3200" dirty="0" smtClean="0">
                <a:ea typeface="新細明體" pitchFamily="18" charset="-120"/>
              </a:rPr>
              <a:t>Multicast Trees for </a:t>
            </a:r>
            <a:r>
              <a:rPr lang="en-US" altLang="zh-TW" sz="2800" dirty="0" smtClean="0">
                <a:ea typeface="新細明體" pitchFamily="18" charset="-120"/>
              </a:rPr>
              <a:t>Sending</a:t>
            </a:r>
            <a:r>
              <a:rPr lang="en-US" altLang="zh-TW" sz="3200" dirty="0" smtClean="0">
                <a:ea typeface="新細明體" pitchFamily="18" charset="-120"/>
              </a:rPr>
              <a:t> Messages to Friends</a:t>
            </a:r>
            <a:endParaRPr lang="zh-TW" altLang="zh-TW" sz="3200" dirty="0" smtClean="0"/>
          </a:p>
        </p:txBody>
      </p:sp>
      <p:pic>
        <p:nvPicPr>
          <p:cNvPr id="31749" name="Picture 4" descr="fig 11"/>
          <p:cNvPicPr>
            <a:picLocks noChangeAspect="1" noChangeArrowheads="1"/>
          </p:cNvPicPr>
          <p:nvPr/>
        </p:nvPicPr>
        <p:blipFill>
          <a:blip r:embed="rId3" cstate="print"/>
          <a:srcRect/>
          <a:stretch>
            <a:fillRect/>
          </a:stretch>
        </p:blipFill>
        <p:spPr bwMode="auto">
          <a:xfrm>
            <a:off x="1476375" y="549275"/>
            <a:ext cx="6048375" cy="5553075"/>
          </a:xfrm>
          <a:prstGeom prst="rect">
            <a:avLst/>
          </a:prstGeom>
          <a:noFill/>
          <a:ln w="9525">
            <a:noFill/>
            <a:miter lim="800000"/>
            <a:headEnd/>
            <a:tailEnd/>
          </a:ln>
        </p:spPr>
      </p:pic>
      <p:sp>
        <p:nvSpPr>
          <p:cNvPr id="31750" name="Oval 5"/>
          <p:cNvSpPr>
            <a:spLocks noChangeAspect="1" noChangeArrowheads="1"/>
          </p:cNvSpPr>
          <p:nvPr/>
        </p:nvSpPr>
        <p:spPr bwMode="auto">
          <a:xfrm>
            <a:off x="2595563" y="1400175"/>
            <a:ext cx="4170362" cy="4170363"/>
          </a:xfrm>
          <a:prstGeom prst="ellipse">
            <a:avLst/>
          </a:prstGeom>
          <a:noFill/>
          <a:ln w="38100">
            <a:solidFill>
              <a:schemeClr val="tx1"/>
            </a:solidFill>
            <a:round/>
            <a:headEnd/>
            <a:tailEnd/>
          </a:ln>
        </p:spPr>
        <p:txBody>
          <a:bodyPr wrap="none" anchor="ctr"/>
          <a:lstStyle/>
          <a:p>
            <a:endParaRPr lang="zh-TW" altLang="en-US"/>
          </a:p>
        </p:txBody>
      </p:sp>
      <p:sp>
        <p:nvSpPr>
          <p:cNvPr id="31751" name="Rectangle 6"/>
          <p:cNvSpPr>
            <a:spLocks noChangeAspect="1" noChangeArrowheads="1"/>
          </p:cNvSpPr>
          <p:nvPr/>
        </p:nvSpPr>
        <p:spPr bwMode="auto">
          <a:xfrm>
            <a:off x="4608513" y="3341688"/>
            <a:ext cx="147637" cy="147637"/>
          </a:xfrm>
          <a:prstGeom prst="rect">
            <a:avLst/>
          </a:prstGeom>
          <a:solidFill>
            <a:srgbClr val="FF0000"/>
          </a:solidFill>
          <a:ln w="9525">
            <a:solidFill>
              <a:schemeClr val="tx1"/>
            </a:solidFill>
            <a:miter lim="800000"/>
            <a:headEnd/>
            <a:tailEnd/>
          </a:ln>
        </p:spPr>
        <p:txBody>
          <a:bodyPr wrap="none" anchor="ctr"/>
          <a:lstStyle/>
          <a:p>
            <a:endParaRPr lang="zh-TW" altLang="en-US"/>
          </a:p>
        </p:txBody>
      </p:sp>
      <p:sp>
        <p:nvSpPr>
          <p:cNvPr id="31752" name="Text Box 7"/>
          <p:cNvSpPr txBox="1">
            <a:spLocks noChangeArrowheads="1"/>
          </p:cNvSpPr>
          <p:nvPr/>
        </p:nvSpPr>
        <p:spPr bwMode="auto">
          <a:xfrm>
            <a:off x="4643438" y="3154363"/>
            <a:ext cx="481012" cy="274637"/>
          </a:xfrm>
          <a:prstGeom prst="rect">
            <a:avLst/>
          </a:prstGeom>
          <a:noFill/>
          <a:ln w="9525">
            <a:noFill/>
            <a:miter lim="800000"/>
            <a:headEnd/>
            <a:tailEnd/>
          </a:ln>
        </p:spPr>
        <p:txBody>
          <a:bodyPr wrap="none">
            <a:spAutoFit/>
          </a:bodyPr>
          <a:lstStyle/>
          <a:p>
            <a:r>
              <a:rPr lang="en-US" altLang="zh-TW" sz="1200" b="1"/>
              <a:t>root</a:t>
            </a:r>
          </a:p>
        </p:txBody>
      </p:sp>
      <p:sp>
        <p:nvSpPr>
          <p:cNvPr id="31753" name="Oval 8"/>
          <p:cNvSpPr>
            <a:spLocks noChangeAspect="1" noChangeArrowheads="1"/>
          </p:cNvSpPr>
          <p:nvPr/>
        </p:nvSpPr>
        <p:spPr bwMode="auto">
          <a:xfrm>
            <a:off x="3675063" y="46402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4" name="Oval 9"/>
          <p:cNvSpPr>
            <a:spLocks noChangeAspect="1" noChangeArrowheads="1"/>
          </p:cNvSpPr>
          <p:nvPr/>
        </p:nvSpPr>
        <p:spPr bwMode="auto">
          <a:xfrm>
            <a:off x="4140200" y="414972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5" name="Oval 10"/>
          <p:cNvSpPr>
            <a:spLocks noChangeAspect="1" noChangeArrowheads="1"/>
          </p:cNvSpPr>
          <p:nvPr/>
        </p:nvSpPr>
        <p:spPr bwMode="auto">
          <a:xfrm>
            <a:off x="2987675" y="42211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6" name="Oval 11"/>
          <p:cNvSpPr>
            <a:spLocks noChangeAspect="1" noChangeArrowheads="1"/>
          </p:cNvSpPr>
          <p:nvPr/>
        </p:nvSpPr>
        <p:spPr bwMode="auto">
          <a:xfrm>
            <a:off x="4427538" y="490061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7" name="Oval 12"/>
          <p:cNvSpPr>
            <a:spLocks noChangeAspect="1" noChangeArrowheads="1"/>
          </p:cNvSpPr>
          <p:nvPr/>
        </p:nvSpPr>
        <p:spPr bwMode="auto">
          <a:xfrm>
            <a:off x="6259513" y="492918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8" name="Oval 13"/>
          <p:cNvSpPr>
            <a:spLocks noChangeAspect="1" noChangeArrowheads="1"/>
          </p:cNvSpPr>
          <p:nvPr/>
        </p:nvSpPr>
        <p:spPr bwMode="auto">
          <a:xfrm>
            <a:off x="4716463" y="461327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59" name="Oval 14"/>
          <p:cNvSpPr>
            <a:spLocks noChangeAspect="1" noChangeArrowheads="1"/>
          </p:cNvSpPr>
          <p:nvPr/>
        </p:nvSpPr>
        <p:spPr bwMode="auto">
          <a:xfrm>
            <a:off x="4932363" y="3860800"/>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0" name="Oval 15"/>
          <p:cNvSpPr>
            <a:spLocks noChangeAspect="1" noChangeArrowheads="1"/>
          </p:cNvSpPr>
          <p:nvPr/>
        </p:nvSpPr>
        <p:spPr bwMode="auto">
          <a:xfrm>
            <a:off x="2811463" y="3416300"/>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1" name="Oval 16"/>
          <p:cNvSpPr>
            <a:spLocks noChangeAspect="1" noChangeArrowheads="1"/>
          </p:cNvSpPr>
          <p:nvPr/>
        </p:nvSpPr>
        <p:spPr bwMode="auto">
          <a:xfrm>
            <a:off x="2882900" y="557688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2" name="Oval 17"/>
          <p:cNvSpPr>
            <a:spLocks noChangeAspect="1" noChangeArrowheads="1"/>
          </p:cNvSpPr>
          <p:nvPr/>
        </p:nvSpPr>
        <p:spPr bwMode="auto">
          <a:xfrm>
            <a:off x="2163763" y="413702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3" name="Oval 18"/>
          <p:cNvSpPr>
            <a:spLocks noChangeAspect="1" noChangeArrowheads="1"/>
          </p:cNvSpPr>
          <p:nvPr/>
        </p:nvSpPr>
        <p:spPr bwMode="auto">
          <a:xfrm>
            <a:off x="2235200" y="31289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4" name="Oval 19"/>
          <p:cNvSpPr>
            <a:spLocks noChangeAspect="1" noChangeArrowheads="1"/>
          </p:cNvSpPr>
          <p:nvPr/>
        </p:nvSpPr>
        <p:spPr bwMode="auto">
          <a:xfrm>
            <a:off x="2882900" y="26971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5" name="Oval 20"/>
          <p:cNvSpPr>
            <a:spLocks noChangeAspect="1" noChangeArrowheads="1"/>
          </p:cNvSpPr>
          <p:nvPr/>
        </p:nvSpPr>
        <p:spPr bwMode="auto">
          <a:xfrm>
            <a:off x="4211638" y="31416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6" name="Oval 21"/>
          <p:cNvSpPr>
            <a:spLocks noChangeAspect="1" noChangeArrowheads="1"/>
          </p:cNvSpPr>
          <p:nvPr/>
        </p:nvSpPr>
        <p:spPr bwMode="auto">
          <a:xfrm>
            <a:off x="3171825" y="204787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7" name="Oval 22"/>
          <p:cNvSpPr>
            <a:spLocks noChangeAspect="1" noChangeArrowheads="1"/>
          </p:cNvSpPr>
          <p:nvPr/>
        </p:nvSpPr>
        <p:spPr bwMode="auto">
          <a:xfrm>
            <a:off x="4106863" y="19764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8" name="Oval 23"/>
          <p:cNvSpPr>
            <a:spLocks noChangeAspect="1" noChangeArrowheads="1"/>
          </p:cNvSpPr>
          <p:nvPr/>
        </p:nvSpPr>
        <p:spPr bwMode="auto">
          <a:xfrm>
            <a:off x="5187950" y="161607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69" name="Oval 24"/>
          <p:cNvSpPr>
            <a:spLocks noChangeAspect="1" noChangeArrowheads="1"/>
          </p:cNvSpPr>
          <p:nvPr/>
        </p:nvSpPr>
        <p:spPr bwMode="auto">
          <a:xfrm>
            <a:off x="4972050" y="24082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0" name="Oval 25"/>
          <p:cNvSpPr>
            <a:spLocks noChangeAspect="1" noChangeArrowheads="1"/>
          </p:cNvSpPr>
          <p:nvPr/>
        </p:nvSpPr>
        <p:spPr bwMode="auto">
          <a:xfrm>
            <a:off x="6084888" y="19891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1" name="Oval 26"/>
          <p:cNvSpPr>
            <a:spLocks noChangeAspect="1" noChangeArrowheads="1"/>
          </p:cNvSpPr>
          <p:nvPr/>
        </p:nvSpPr>
        <p:spPr bwMode="auto">
          <a:xfrm>
            <a:off x="5219700" y="31416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2" name="Oval 27"/>
          <p:cNvSpPr>
            <a:spLocks noChangeAspect="1" noChangeArrowheads="1"/>
          </p:cNvSpPr>
          <p:nvPr/>
        </p:nvSpPr>
        <p:spPr bwMode="auto">
          <a:xfrm>
            <a:off x="6411913" y="35607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3" name="Oval 28"/>
          <p:cNvSpPr>
            <a:spLocks noChangeAspect="1" noChangeArrowheads="1"/>
          </p:cNvSpPr>
          <p:nvPr/>
        </p:nvSpPr>
        <p:spPr bwMode="auto">
          <a:xfrm>
            <a:off x="3890963" y="586581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4" name="Oval 29"/>
          <p:cNvSpPr>
            <a:spLocks noChangeAspect="1" noChangeArrowheads="1"/>
          </p:cNvSpPr>
          <p:nvPr/>
        </p:nvSpPr>
        <p:spPr bwMode="auto">
          <a:xfrm>
            <a:off x="7059613" y="26971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5" name="Oval 30"/>
          <p:cNvSpPr>
            <a:spLocks noChangeAspect="1" noChangeArrowheads="1"/>
          </p:cNvSpPr>
          <p:nvPr/>
        </p:nvSpPr>
        <p:spPr bwMode="auto">
          <a:xfrm>
            <a:off x="6843713" y="1689100"/>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6" name="Oval 31"/>
          <p:cNvSpPr>
            <a:spLocks noChangeAspect="1" noChangeArrowheads="1"/>
          </p:cNvSpPr>
          <p:nvPr/>
        </p:nvSpPr>
        <p:spPr bwMode="auto">
          <a:xfrm>
            <a:off x="5114925" y="968375"/>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7" name="Oval 32"/>
          <p:cNvSpPr>
            <a:spLocks noChangeAspect="1" noChangeArrowheads="1"/>
          </p:cNvSpPr>
          <p:nvPr/>
        </p:nvSpPr>
        <p:spPr bwMode="auto">
          <a:xfrm>
            <a:off x="3819525" y="6810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8" name="Oval 33"/>
          <p:cNvSpPr>
            <a:spLocks noChangeAspect="1" noChangeArrowheads="1"/>
          </p:cNvSpPr>
          <p:nvPr/>
        </p:nvSpPr>
        <p:spPr bwMode="auto">
          <a:xfrm>
            <a:off x="7131050" y="4856163"/>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79" name="Oval 34"/>
          <p:cNvSpPr>
            <a:spLocks noChangeAspect="1" noChangeArrowheads="1"/>
          </p:cNvSpPr>
          <p:nvPr/>
        </p:nvSpPr>
        <p:spPr bwMode="auto">
          <a:xfrm>
            <a:off x="2090738" y="536098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80" name="Oval 35"/>
          <p:cNvSpPr>
            <a:spLocks noChangeAspect="1" noChangeArrowheads="1"/>
          </p:cNvSpPr>
          <p:nvPr/>
        </p:nvSpPr>
        <p:spPr bwMode="auto">
          <a:xfrm>
            <a:off x="1514475" y="2984500"/>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sp>
        <p:nvSpPr>
          <p:cNvPr id="31781" name="Oval 36"/>
          <p:cNvSpPr>
            <a:spLocks noChangeAspect="1" noChangeArrowheads="1"/>
          </p:cNvSpPr>
          <p:nvPr/>
        </p:nvSpPr>
        <p:spPr bwMode="auto">
          <a:xfrm>
            <a:off x="1946275" y="17605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cxnSp>
        <p:nvCxnSpPr>
          <p:cNvPr id="44069" name="AutoShape 37"/>
          <p:cNvCxnSpPr>
            <a:cxnSpLocks noChangeShapeType="1"/>
            <a:stCxn id="31765" idx="5"/>
            <a:endCxn id="31751" idx="1"/>
          </p:cNvCxnSpPr>
          <p:nvPr/>
        </p:nvCxnSpPr>
        <p:spPr bwMode="auto">
          <a:xfrm>
            <a:off x="4368800" y="3298825"/>
            <a:ext cx="239713" cy="117475"/>
          </a:xfrm>
          <a:prstGeom prst="straightConnector1">
            <a:avLst/>
          </a:prstGeom>
          <a:noFill/>
          <a:ln w="28575">
            <a:solidFill>
              <a:schemeClr val="accent2"/>
            </a:solidFill>
            <a:round/>
            <a:headEnd/>
            <a:tailEnd/>
          </a:ln>
        </p:spPr>
      </p:cxnSp>
      <p:cxnSp>
        <p:nvCxnSpPr>
          <p:cNvPr id="44070" name="AutoShape 38"/>
          <p:cNvCxnSpPr>
            <a:cxnSpLocks noChangeShapeType="1"/>
            <a:stCxn id="31754" idx="7"/>
            <a:endCxn id="31751" idx="2"/>
          </p:cNvCxnSpPr>
          <p:nvPr/>
        </p:nvCxnSpPr>
        <p:spPr bwMode="auto">
          <a:xfrm flipV="1">
            <a:off x="4297363" y="3489325"/>
            <a:ext cx="385762" cy="687388"/>
          </a:xfrm>
          <a:prstGeom prst="straightConnector1">
            <a:avLst/>
          </a:prstGeom>
          <a:noFill/>
          <a:ln w="28575">
            <a:solidFill>
              <a:schemeClr val="accent2"/>
            </a:solidFill>
            <a:round/>
            <a:headEnd/>
            <a:tailEnd/>
          </a:ln>
        </p:spPr>
      </p:cxnSp>
      <p:cxnSp>
        <p:nvCxnSpPr>
          <p:cNvPr id="44071" name="AutoShape 39"/>
          <p:cNvCxnSpPr>
            <a:cxnSpLocks noChangeShapeType="1"/>
            <a:stCxn id="31751" idx="2"/>
            <a:endCxn id="31759" idx="0"/>
          </p:cNvCxnSpPr>
          <p:nvPr/>
        </p:nvCxnSpPr>
        <p:spPr bwMode="auto">
          <a:xfrm>
            <a:off x="4683125" y="3489325"/>
            <a:ext cx="341313" cy="371475"/>
          </a:xfrm>
          <a:prstGeom prst="straightConnector1">
            <a:avLst/>
          </a:prstGeom>
          <a:noFill/>
          <a:ln w="28575">
            <a:solidFill>
              <a:schemeClr val="accent2"/>
            </a:solidFill>
            <a:round/>
            <a:headEnd/>
            <a:tailEnd/>
          </a:ln>
        </p:spPr>
      </p:cxnSp>
      <p:cxnSp>
        <p:nvCxnSpPr>
          <p:cNvPr id="44072" name="AutoShape 40"/>
          <p:cNvCxnSpPr>
            <a:cxnSpLocks noChangeShapeType="1"/>
            <a:stCxn id="31751" idx="3"/>
            <a:endCxn id="31771" idx="3"/>
          </p:cNvCxnSpPr>
          <p:nvPr/>
        </p:nvCxnSpPr>
        <p:spPr bwMode="auto">
          <a:xfrm flipV="1">
            <a:off x="4756150" y="3298825"/>
            <a:ext cx="490538" cy="117475"/>
          </a:xfrm>
          <a:prstGeom prst="straightConnector1">
            <a:avLst/>
          </a:prstGeom>
          <a:noFill/>
          <a:ln w="28575">
            <a:solidFill>
              <a:schemeClr val="accent2"/>
            </a:solidFill>
            <a:round/>
            <a:headEnd/>
            <a:tailEnd/>
          </a:ln>
        </p:spPr>
      </p:cxnSp>
      <p:cxnSp>
        <p:nvCxnSpPr>
          <p:cNvPr id="44073" name="AutoShape 41"/>
          <p:cNvCxnSpPr>
            <a:cxnSpLocks noChangeShapeType="1"/>
            <a:stCxn id="31769" idx="4"/>
            <a:endCxn id="31751" idx="0"/>
          </p:cNvCxnSpPr>
          <p:nvPr/>
        </p:nvCxnSpPr>
        <p:spPr bwMode="auto">
          <a:xfrm flipH="1">
            <a:off x="4683125" y="2592388"/>
            <a:ext cx="381000" cy="749300"/>
          </a:xfrm>
          <a:prstGeom prst="straightConnector1">
            <a:avLst/>
          </a:prstGeom>
          <a:noFill/>
          <a:ln w="28575">
            <a:solidFill>
              <a:schemeClr val="accent2"/>
            </a:solidFill>
            <a:round/>
            <a:headEnd/>
            <a:tailEnd/>
          </a:ln>
        </p:spPr>
      </p:cxnSp>
      <p:cxnSp>
        <p:nvCxnSpPr>
          <p:cNvPr id="44074" name="AutoShape 42"/>
          <p:cNvCxnSpPr>
            <a:cxnSpLocks noChangeShapeType="1"/>
            <a:stCxn id="31759" idx="4"/>
            <a:endCxn id="31758" idx="0"/>
          </p:cNvCxnSpPr>
          <p:nvPr/>
        </p:nvCxnSpPr>
        <p:spPr bwMode="auto">
          <a:xfrm flipH="1">
            <a:off x="4808538" y="4044950"/>
            <a:ext cx="215900" cy="568325"/>
          </a:xfrm>
          <a:prstGeom prst="straightConnector1">
            <a:avLst/>
          </a:prstGeom>
          <a:noFill/>
          <a:ln w="28575">
            <a:solidFill>
              <a:srgbClr val="008000"/>
            </a:solidFill>
            <a:round/>
            <a:headEnd/>
            <a:tailEnd/>
          </a:ln>
        </p:spPr>
      </p:cxnSp>
      <p:cxnSp>
        <p:nvCxnSpPr>
          <p:cNvPr id="44075" name="AutoShape 43"/>
          <p:cNvCxnSpPr>
            <a:cxnSpLocks noChangeShapeType="1"/>
            <a:stCxn id="31754" idx="5"/>
            <a:endCxn id="44110" idx="1"/>
          </p:cNvCxnSpPr>
          <p:nvPr/>
        </p:nvCxnSpPr>
        <p:spPr bwMode="auto">
          <a:xfrm>
            <a:off x="4297363" y="4306888"/>
            <a:ext cx="157162" cy="620712"/>
          </a:xfrm>
          <a:prstGeom prst="straightConnector1">
            <a:avLst/>
          </a:prstGeom>
          <a:noFill/>
          <a:ln w="28575">
            <a:solidFill>
              <a:srgbClr val="008000"/>
            </a:solidFill>
            <a:round/>
            <a:headEnd/>
            <a:tailEnd/>
          </a:ln>
        </p:spPr>
      </p:cxnSp>
      <p:cxnSp>
        <p:nvCxnSpPr>
          <p:cNvPr id="44076" name="AutoShape 44"/>
          <p:cNvCxnSpPr>
            <a:cxnSpLocks noChangeShapeType="1"/>
            <a:stCxn id="31754" idx="3"/>
            <a:endCxn id="31753" idx="7"/>
          </p:cNvCxnSpPr>
          <p:nvPr/>
        </p:nvCxnSpPr>
        <p:spPr bwMode="auto">
          <a:xfrm flipH="1">
            <a:off x="3832225" y="4306888"/>
            <a:ext cx="334963" cy="360362"/>
          </a:xfrm>
          <a:prstGeom prst="straightConnector1">
            <a:avLst/>
          </a:prstGeom>
          <a:noFill/>
          <a:ln w="28575">
            <a:solidFill>
              <a:srgbClr val="008000"/>
            </a:solidFill>
            <a:round/>
            <a:headEnd/>
            <a:tailEnd/>
          </a:ln>
        </p:spPr>
      </p:cxnSp>
      <p:cxnSp>
        <p:nvCxnSpPr>
          <p:cNvPr id="44077" name="AutoShape 45"/>
          <p:cNvCxnSpPr>
            <a:cxnSpLocks noChangeShapeType="1"/>
            <a:stCxn id="31754" idx="2"/>
            <a:endCxn id="31755" idx="6"/>
          </p:cNvCxnSpPr>
          <p:nvPr/>
        </p:nvCxnSpPr>
        <p:spPr bwMode="auto">
          <a:xfrm flipH="1">
            <a:off x="3171825" y="4241800"/>
            <a:ext cx="968375" cy="71438"/>
          </a:xfrm>
          <a:prstGeom prst="straightConnector1">
            <a:avLst/>
          </a:prstGeom>
          <a:noFill/>
          <a:ln w="28575">
            <a:solidFill>
              <a:srgbClr val="008000"/>
            </a:solidFill>
            <a:round/>
            <a:headEnd/>
            <a:tailEnd/>
          </a:ln>
        </p:spPr>
      </p:cxnSp>
      <p:cxnSp>
        <p:nvCxnSpPr>
          <p:cNvPr id="44078" name="AutoShape 46"/>
          <p:cNvCxnSpPr>
            <a:cxnSpLocks noChangeShapeType="1"/>
            <a:stCxn id="31765" idx="2"/>
            <a:endCxn id="31760" idx="6"/>
          </p:cNvCxnSpPr>
          <p:nvPr/>
        </p:nvCxnSpPr>
        <p:spPr bwMode="auto">
          <a:xfrm flipH="1">
            <a:off x="2995613" y="3233738"/>
            <a:ext cx="1216025" cy="274637"/>
          </a:xfrm>
          <a:prstGeom prst="straightConnector1">
            <a:avLst/>
          </a:prstGeom>
          <a:noFill/>
          <a:ln w="28575">
            <a:solidFill>
              <a:srgbClr val="008000"/>
            </a:solidFill>
            <a:round/>
            <a:headEnd/>
            <a:tailEnd/>
          </a:ln>
        </p:spPr>
      </p:cxnSp>
      <p:cxnSp>
        <p:nvCxnSpPr>
          <p:cNvPr id="44079" name="AutoShape 47"/>
          <p:cNvCxnSpPr>
            <a:cxnSpLocks noChangeShapeType="1"/>
            <a:stCxn id="31767" idx="4"/>
            <a:endCxn id="31765" idx="0"/>
          </p:cNvCxnSpPr>
          <p:nvPr/>
        </p:nvCxnSpPr>
        <p:spPr bwMode="auto">
          <a:xfrm>
            <a:off x="4198938" y="2160588"/>
            <a:ext cx="104775" cy="981075"/>
          </a:xfrm>
          <a:prstGeom prst="straightConnector1">
            <a:avLst/>
          </a:prstGeom>
          <a:noFill/>
          <a:ln w="28575">
            <a:solidFill>
              <a:srgbClr val="008000"/>
            </a:solidFill>
            <a:round/>
            <a:headEnd/>
            <a:tailEnd/>
          </a:ln>
        </p:spPr>
      </p:cxnSp>
      <p:cxnSp>
        <p:nvCxnSpPr>
          <p:cNvPr id="44080" name="AutoShape 48"/>
          <p:cNvCxnSpPr>
            <a:cxnSpLocks noChangeShapeType="1"/>
            <a:stCxn id="31764" idx="5"/>
            <a:endCxn id="31765" idx="1"/>
          </p:cNvCxnSpPr>
          <p:nvPr/>
        </p:nvCxnSpPr>
        <p:spPr bwMode="auto">
          <a:xfrm>
            <a:off x="3040063" y="2854325"/>
            <a:ext cx="1198562" cy="314325"/>
          </a:xfrm>
          <a:prstGeom prst="straightConnector1">
            <a:avLst/>
          </a:prstGeom>
          <a:noFill/>
          <a:ln w="28575">
            <a:solidFill>
              <a:srgbClr val="008000"/>
            </a:solidFill>
            <a:round/>
            <a:headEnd/>
            <a:tailEnd/>
          </a:ln>
        </p:spPr>
      </p:cxnSp>
      <p:sp>
        <p:nvSpPr>
          <p:cNvPr id="31794" name="Oval 49"/>
          <p:cNvSpPr>
            <a:spLocks noChangeAspect="1" noChangeArrowheads="1"/>
          </p:cNvSpPr>
          <p:nvPr/>
        </p:nvSpPr>
        <p:spPr bwMode="auto">
          <a:xfrm>
            <a:off x="5795963" y="3716338"/>
            <a:ext cx="184150" cy="184150"/>
          </a:xfrm>
          <a:prstGeom prst="ellipse">
            <a:avLst/>
          </a:prstGeom>
          <a:solidFill>
            <a:srgbClr val="3366FF"/>
          </a:solidFill>
          <a:ln w="9525">
            <a:solidFill>
              <a:schemeClr val="tx1"/>
            </a:solidFill>
            <a:round/>
            <a:headEnd/>
            <a:tailEnd/>
          </a:ln>
        </p:spPr>
        <p:txBody>
          <a:bodyPr wrap="none" anchor="ctr"/>
          <a:lstStyle/>
          <a:p>
            <a:endParaRPr lang="zh-TW" altLang="en-US"/>
          </a:p>
        </p:txBody>
      </p:sp>
      <p:cxnSp>
        <p:nvCxnSpPr>
          <p:cNvPr id="44082" name="AutoShape 50"/>
          <p:cNvCxnSpPr>
            <a:cxnSpLocks noChangeShapeType="1"/>
            <a:stCxn id="31771" idx="5"/>
            <a:endCxn id="31794" idx="0"/>
          </p:cNvCxnSpPr>
          <p:nvPr/>
        </p:nvCxnSpPr>
        <p:spPr bwMode="auto">
          <a:xfrm>
            <a:off x="5376863" y="3298825"/>
            <a:ext cx="511175" cy="417513"/>
          </a:xfrm>
          <a:prstGeom prst="straightConnector1">
            <a:avLst/>
          </a:prstGeom>
          <a:noFill/>
          <a:ln w="28575">
            <a:solidFill>
              <a:srgbClr val="008000"/>
            </a:solidFill>
            <a:round/>
            <a:headEnd/>
            <a:tailEnd/>
          </a:ln>
        </p:spPr>
      </p:cxnSp>
      <p:cxnSp>
        <p:nvCxnSpPr>
          <p:cNvPr id="44083" name="AutoShape 51"/>
          <p:cNvCxnSpPr>
            <a:cxnSpLocks noChangeShapeType="1"/>
            <a:stCxn id="31771" idx="6"/>
            <a:endCxn id="31772" idx="2"/>
          </p:cNvCxnSpPr>
          <p:nvPr/>
        </p:nvCxnSpPr>
        <p:spPr bwMode="auto">
          <a:xfrm>
            <a:off x="5403850" y="3233738"/>
            <a:ext cx="1008063" cy="419100"/>
          </a:xfrm>
          <a:prstGeom prst="straightConnector1">
            <a:avLst/>
          </a:prstGeom>
          <a:noFill/>
          <a:ln w="28575">
            <a:solidFill>
              <a:srgbClr val="008000"/>
            </a:solidFill>
            <a:round/>
            <a:headEnd/>
            <a:tailEnd/>
          </a:ln>
        </p:spPr>
      </p:cxnSp>
      <p:cxnSp>
        <p:nvCxnSpPr>
          <p:cNvPr id="44084" name="AutoShape 52"/>
          <p:cNvCxnSpPr>
            <a:cxnSpLocks noChangeShapeType="1"/>
            <a:stCxn id="31771" idx="7"/>
            <a:endCxn id="31770" idx="3"/>
          </p:cNvCxnSpPr>
          <p:nvPr/>
        </p:nvCxnSpPr>
        <p:spPr bwMode="auto">
          <a:xfrm flipV="1">
            <a:off x="5376863" y="2146300"/>
            <a:ext cx="735012" cy="1022350"/>
          </a:xfrm>
          <a:prstGeom prst="straightConnector1">
            <a:avLst/>
          </a:prstGeom>
          <a:noFill/>
          <a:ln w="28575">
            <a:solidFill>
              <a:srgbClr val="008000"/>
            </a:solidFill>
            <a:round/>
            <a:headEnd/>
            <a:tailEnd/>
          </a:ln>
        </p:spPr>
      </p:cxnSp>
      <p:cxnSp>
        <p:nvCxnSpPr>
          <p:cNvPr id="44085" name="AutoShape 53"/>
          <p:cNvCxnSpPr>
            <a:cxnSpLocks noChangeShapeType="1"/>
            <a:stCxn id="31769" idx="0"/>
            <a:endCxn id="31768" idx="4"/>
          </p:cNvCxnSpPr>
          <p:nvPr/>
        </p:nvCxnSpPr>
        <p:spPr bwMode="auto">
          <a:xfrm flipV="1">
            <a:off x="5064125" y="1800225"/>
            <a:ext cx="215900" cy="608013"/>
          </a:xfrm>
          <a:prstGeom prst="straightConnector1">
            <a:avLst/>
          </a:prstGeom>
          <a:noFill/>
          <a:ln w="28575">
            <a:solidFill>
              <a:srgbClr val="008000"/>
            </a:solidFill>
            <a:round/>
            <a:headEnd/>
            <a:tailEnd/>
          </a:ln>
        </p:spPr>
      </p:cxnSp>
      <p:cxnSp>
        <p:nvCxnSpPr>
          <p:cNvPr id="44086" name="AutoShape 54"/>
          <p:cNvCxnSpPr>
            <a:cxnSpLocks noChangeShapeType="1"/>
            <a:stCxn id="31766" idx="5"/>
            <a:endCxn id="31765" idx="1"/>
          </p:cNvCxnSpPr>
          <p:nvPr/>
        </p:nvCxnSpPr>
        <p:spPr bwMode="auto">
          <a:xfrm>
            <a:off x="3328988" y="2205038"/>
            <a:ext cx="909637" cy="963612"/>
          </a:xfrm>
          <a:prstGeom prst="straightConnector1">
            <a:avLst/>
          </a:prstGeom>
          <a:noFill/>
          <a:ln w="28575">
            <a:solidFill>
              <a:srgbClr val="008000"/>
            </a:solidFill>
            <a:round/>
            <a:headEnd/>
            <a:tailEnd/>
          </a:ln>
        </p:spPr>
      </p:cxnSp>
      <p:cxnSp>
        <p:nvCxnSpPr>
          <p:cNvPr id="44087" name="AutoShape 55"/>
          <p:cNvCxnSpPr>
            <a:cxnSpLocks noChangeShapeType="1"/>
            <a:stCxn id="44109" idx="3"/>
            <a:endCxn id="31756" idx="7"/>
          </p:cNvCxnSpPr>
          <p:nvPr/>
        </p:nvCxnSpPr>
        <p:spPr bwMode="auto">
          <a:xfrm flipH="1">
            <a:off x="4584700" y="4770438"/>
            <a:ext cx="158750" cy="157162"/>
          </a:xfrm>
          <a:prstGeom prst="straightConnector1">
            <a:avLst/>
          </a:prstGeom>
          <a:noFill/>
          <a:ln w="28575">
            <a:solidFill>
              <a:srgbClr val="009999"/>
            </a:solidFill>
            <a:prstDash val="sysDot"/>
            <a:round/>
            <a:headEnd/>
            <a:tailEnd/>
          </a:ln>
        </p:spPr>
      </p:cxnSp>
      <p:cxnSp>
        <p:nvCxnSpPr>
          <p:cNvPr id="44088" name="AutoShape 56"/>
          <p:cNvCxnSpPr>
            <a:cxnSpLocks noChangeShapeType="1"/>
            <a:stCxn id="31759" idx="6"/>
            <a:endCxn id="31794" idx="2"/>
          </p:cNvCxnSpPr>
          <p:nvPr/>
        </p:nvCxnSpPr>
        <p:spPr bwMode="auto">
          <a:xfrm flipV="1">
            <a:off x="5116513" y="3808413"/>
            <a:ext cx="679450" cy="144462"/>
          </a:xfrm>
          <a:prstGeom prst="straightConnector1">
            <a:avLst/>
          </a:prstGeom>
          <a:noFill/>
          <a:ln w="28575">
            <a:solidFill>
              <a:srgbClr val="009999"/>
            </a:solidFill>
            <a:prstDash val="sysDot"/>
            <a:round/>
            <a:headEnd/>
            <a:tailEnd/>
          </a:ln>
        </p:spPr>
      </p:cxnSp>
      <p:sp>
        <p:nvSpPr>
          <p:cNvPr id="31802" name="Text Box 57"/>
          <p:cNvSpPr txBox="1">
            <a:spLocks noChangeArrowheads="1"/>
          </p:cNvSpPr>
          <p:nvPr/>
        </p:nvSpPr>
        <p:spPr bwMode="auto">
          <a:xfrm>
            <a:off x="5175250" y="2825750"/>
            <a:ext cx="303213" cy="304800"/>
          </a:xfrm>
          <a:prstGeom prst="rect">
            <a:avLst/>
          </a:prstGeom>
          <a:noFill/>
          <a:ln w="9525">
            <a:noFill/>
            <a:miter lim="800000"/>
            <a:headEnd/>
            <a:tailEnd/>
          </a:ln>
        </p:spPr>
        <p:txBody>
          <a:bodyPr wrap="none">
            <a:spAutoFit/>
          </a:bodyPr>
          <a:lstStyle/>
          <a:p>
            <a:r>
              <a:rPr lang="en-US" altLang="zh-TW" sz="1400"/>
              <a:t>A</a:t>
            </a:r>
          </a:p>
        </p:txBody>
      </p:sp>
      <p:sp>
        <p:nvSpPr>
          <p:cNvPr id="31803" name="Text Box 58"/>
          <p:cNvSpPr txBox="1">
            <a:spLocks noChangeArrowheads="1"/>
          </p:cNvSpPr>
          <p:nvPr/>
        </p:nvSpPr>
        <p:spPr bwMode="auto">
          <a:xfrm>
            <a:off x="4716463" y="2349500"/>
            <a:ext cx="303212" cy="304800"/>
          </a:xfrm>
          <a:prstGeom prst="rect">
            <a:avLst/>
          </a:prstGeom>
          <a:noFill/>
          <a:ln w="9525">
            <a:noFill/>
            <a:miter lim="800000"/>
            <a:headEnd/>
            <a:tailEnd/>
          </a:ln>
        </p:spPr>
        <p:txBody>
          <a:bodyPr wrap="none">
            <a:spAutoFit/>
          </a:bodyPr>
          <a:lstStyle/>
          <a:p>
            <a:r>
              <a:rPr lang="en-US" altLang="zh-TW" sz="1400"/>
              <a:t>B</a:t>
            </a:r>
          </a:p>
        </p:txBody>
      </p:sp>
      <p:sp>
        <p:nvSpPr>
          <p:cNvPr id="31804" name="Text Box 59"/>
          <p:cNvSpPr txBox="1">
            <a:spLocks noChangeArrowheads="1"/>
          </p:cNvSpPr>
          <p:nvPr/>
        </p:nvSpPr>
        <p:spPr bwMode="auto">
          <a:xfrm>
            <a:off x="4211638" y="2836863"/>
            <a:ext cx="312737" cy="304800"/>
          </a:xfrm>
          <a:prstGeom prst="rect">
            <a:avLst/>
          </a:prstGeom>
          <a:noFill/>
          <a:ln w="9525">
            <a:noFill/>
            <a:miter lim="800000"/>
            <a:headEnd/>
            <a:tailEnd/>
          </a:ln>
        </p:spPr>
        <p:txBody>
          <a:bodyPr wrap="none">
            <a:spAutoFit/>
          </a:bodyPr>
          <a:lstStyle/>
          <a:p>
            <a:r>
              <a:rPr lang="en-US" altLang="zh-TW" sz="1400"/>
              <a:t>C</a:t>
            </a:r>
          </a:p>
        </p:txBody>
      </p:sp>
      <p:sp>
        <p:nvSpPr>
          <p:cNvPr id="31805" name="Text Box 60"/>
          <p:cNvSpPr txBox="1">
            <a:spLocks noChangeArrowheads="1"/>
          </p:cNvSpPr>
          <p:nvPr/>
        </p:nvSpPr>
        <p:spPr bwMode="auto">
          <a:xfrm>
            <a:off x="3971925" y="3916363"/>
            <a:ext cx="312738" cy="304800"/>
          </a:xfrm>
          <a:prstGeom prst="rect">
            <a:avLst/>
          </a:prstGeom>
          <a:noFill/>
          <a:ln w="9525">
            <a:noFill/>
            <a:miter lim="800000"/>
            <a:headEnd/>
            <a:tailEnd/>
          </a:ln>
        </p:spPr>
        <p:txBody>
          <a:bodyPr wrap="none">
            <a:spAutoFit/>
          </a:bodyPr>
          <a:lstStyle/>
          <a:p>
            <a:r>
              <a:rPr lang="en-US" altLang="zh-TW" sz="1400"/>
              <a:t>D</a:t>
            </a:r>
          </a:p>
        </p:txBody>
      </p:sp>
      <p:sp>
        <p:nvSpPr>
          <p:cNvPr id="31806" name="Text Box 61"/>
          <p:cNvSpPr txBox="1">
            <a:spLocks noChangeArrowheads="1"/>
          </p:cNvSpPr>
          <p:nvPr/>
        </p:nvSpPr>
        <p:spPr bwMode="auto">
          <a:xfrm>
            <a:off x="4916488" y="3573463"/>
            <a:ext cx="303212" cy="304800"/>
          </a:xfrm>
          <a:prstGeom prst="rect">
            <a:avLst/>
          </a:prstGeom>
          <a:noFill/>
          <a:ln w="9525">
            <a:noFill/>
            <a:miter lim="800000"/>
            <a:headEnd/>
            <a:tailEnd/>
          </a:ln>
        </p:spPr>
        <p:txBody>
          <a:bodyPr wrap="none">
            <a:spAutoFit/>
          </a:bodyPr>
          <a:lstStyle/>
          <a:p>
            <a:r>
              <a:rPr lang="en-US" altLang="zh-TW" sz="1400"/>
              <a:t>E</a:t>
            </a:r>
          </a:p>
        </p:txBody>
      </p:sp>
      <p:sp>
        <p:nvSpPr>
          <p:cNvPr id="31807" name="Text Box 62"/>
          <p:cNvSpPr txBox="1">
            <a:spLocks noChangeArrowheads="1"/>
          </p:cNvSpPr>
          <p:nvPr/>
        </p:nvSpPr>
        <p:spPr bwMode="auto">
          <a:xfrm>
            <a:off x="5003800" y="4365625"/>
            <a:ext cx="292100" cy="304800"/>
          </a:xfrm>
          <a:prstGeom prst="rect">
            <a:avLst/>
          </a:prstGeom>
          <a:noFill/>
          <a:ln w="9525">
            <a:noFill/>
            <a:miter lim="800000"/>
            <a:headEnd/>
            <a:tailEnd/>
          </a:ln>
        </p:spPr>
        <p:txBody>
          <a:bodyPr>
            <a:spAutoFit/>
          </a:bodyPr>
          <a:lstStyle/>
          <a:p>
            <a:r>
              <a:rPr lang="en-US" altLang="zh-TW" sz="1400"/>
              <a:t>F</a:t>
            </a:r>
          </a:p>
        </p:txBody>
      </p:sp>
      <p:sp>
        <p:nvSpPr>
          <p:cNvPr id="31808" name="Text Box 63"/>
          <p:cNvSpPr txBox="1">
            <a:spLocks noChangeArrowheads="1"/>
          </p:cNvSpPr>
          <p:nvPr/>
        </p:nvSpPr>
        <p:spPr bwMode="auto">
          <a:xfrm>
            <a:off x="5691188" y="3860800"/>
            <a:ext cx="322262" cy="304800"/>
          </a:xfrm>
          <a:prstGeom prst="rect">
            <a:avLst/>
          </a:prstGeom>
          <a:noFill/>
          <a:ln w="9525">
            <a:noFill/>
            <a:miter lim="800000"/>
            <a:headEnd/>
            <a:tailEnd/>
          </a:ln>
        </p:spPr>
        <p:txBody>
          <a:bodyPr wrap="none">
            <a:spAutoFit/>
          </a:bodyPr>
          <a:lstStyle/>
          <a:p>
            <a:r>
              <a:rPr lang="en-US" altLang="zh-TW" sz="1400"/>
              <a:t>G</a:t>
            </a:r>
          </a:p>
        </p:txBody>
      </p:sp>
      <p:sp>
        <p:nvSpPr>
          <p:cNvPr id="31809" name="Text Box 64"/>
          <p:cNvSpPr txBox="1">
            <a:spLocks noChangeArrowheads="1"/>
          </p:cNvSpPr>
          <p:nvPr/>
        </p:nvSpPr>
        <p:spPr bwMode="auto">
          <a:xfrm>
            <a:off x="6267450" y="3273425"/>
            <a:ext cx="312738" cy="304800"/>
          </a:xfrm>
          <a:prstGeom prst="rect">
            <a:avLst/>
          </a:prstGeom>
          <a:noFill/>
          <a:ln w="9525">
            <a:noFill/>
            <a:miter lim="800000"/>
            <a:headEnd/>
            <a:tailEnd/>
          </a:ln>
        </p:spPr>
        <p:txBody>
          <a:bodyPr wrap="none">
            <a:spAutoFit/>
          </a:bodyPr>
          <a:lstStyle/>
          <a:p>
            <a:r>
              <a:rPr lang="en-US" altLang="zh-TW" sz="1400"/>
              <a:t>H</a:t>
            </a:r>
          </a:p>
        </p:txBody>
      </p:sp>
      <p:sp>
        <p:nvSpPr>
          <p:cNvPr id="31810" name="Text Box 65"/>
          <p:cNvSpPr txBox="1">
            <a:spLocks noChangeArrowheads="1"/>
          </p:cNvSpPr>
          <p:nvPr/>
        </p:nvSpPr>
        <p:spPr bwMode="auto">
          <a:xfrm>
            <a:off x="5922963" y="1916113"/>
            <a:ext cx="233362" cy="304800"/>
          </a:xfrm>
          <a:prstGeom prst="rect">
            <a:avLst/>
          </a:prstGeom>
          <a:noFill/>
          <a:ln w="9525">
            <a:noFill/>
            <a:miter lim="800000"/>
            <a:headEnd/>
            <a:tailEnd/>
          </a:ln>
        </p:spPr>
        <p:txBody>
          <a:bodyPr wrap="none">
            <a:spAutoFit/>
          </a:bodyPr>
          <a:lstStyle/>
          <a:p>
            <a:r>
              <a:rPr lang="en-US" altLang="zh-TW" sz="1400"/>
              <a:t>I</a:t>
            </a:r>
          </a:p>
        </p:txBody>
      </p:sp>
      <p:sp>
        <p:nvSpPr>
          <p:cNvPr id="31811" name="Text Box 66"/>
          <p:cNvSpPr txBox="1">
            <a:spLocks noChangeArrowheads="1"/>
          </p:cNvSpPr>
          <p:nvPr/>
        </p:nvSpPr>
        <p:spPr bwMode="auto">
          <a:xfrm>
            <a:off x="4972050" y="1544638"/>
            <a:ext cx="273050" cy="304800"/>
          </a:xfrm>
          <a:prstGeom prst="rect">
            <a:avLst/>
          </a:prstGeom>
          <a:noFill/>
          <a:ln w="9525">
            <a:noFill/>
            <a:miter lim="800000"/>
            <a:headEnd/>
            <a:tailEnd/>
          </a:ln>
        </p:spPr>
        <p:txBody>
          <a:bodyPr wrap="none">
            <a:spAutoFit/>
          </a:bodyPr>
          <a:lstStyle/>
          <a:p>
            <a:r>
              <a:rPr lang="en-US" altLang="zh-TW" sz="1400"/>
              <a:t>J</a:t>
            </a:r>
          </a:p>
        </p:txBody>
      </p:sp>
      <p:sp>
        <p:nvSpPr>
          <p:cNvPr id="31812" name="Text Box 67"/>
          <p:cNvSpPr txBox="1">
            <a:spLocks noChangeArrowheads="1"/>
          </p:cNvSpPr>
          <p:nvPr/>
        </p:nvSpPr>
        <p:spPr bwMode="auto">
          <a:xfrm>
            <a:off x="4106863" y="1689100"/>
            <a:ext cx="303212" cy="304800"/>
          </a:xfrm>
          <a:prstGeom prst="rect">
            <a:avLst/>
          </a:prstGeom>
          <a:noFill/>
          <a:ln w="9525">
            <a:noFill/>
            <a:miter lim="800000"/>
            <a:headEnd/>
            <a:tailEnd/>
          </a:ln>
        </p:spPr>
        <p:txBody>
          <a:bodyPr wrap="none">
            <a:spAutoFit/>
          </a:bodyPr>
          <a:lstStyle/>
          <a:p>
            <a:r>
              <a:rPr lang="en-US" altLang="zh-TW" sz="1400"/>
              <a:t>K</a:t>
            </a:r>
          </a:p>
        </p:txBody>
      </p:sp>
      <p:sp>
        <p:nvSpPr>
          <p:cNvPr id="31813" name="Text Box 68"/>
          <p:cNvSpPr txBox="1">
            <a:spLocks noChangeArrowheads="1"/>
          </p:cNvSpPr>
          <p:nvPr/>
        </p:nvSpPr>
        <p:spPr bwMode="auto">
          <a:xfrm>
            <a:off x="2954338" y="2481263"/>
            <a:ext cx="331787" cy="304800"/>
          </a:xfrm>
          <a:prstGeom prst="rect">
            <a:avLst/>
          </a:prstGeom>
          <a:noFill/>
          <a:ln w="9525">
            <a:noFill/>
            <a:miter lim="800000"/>
            <a:headEnd/>
            <a:tailEnd/>
          </a:ln>
        </p:spPr>
        <p:txBody>
          <a:bodyPr wrap="none">
            <a:spAutoFit/>
          </a:bodyPr>
          <a:lstStyle/>
          <a:p>
            <a:r>
              <a:rPr lang="en-US" altLang="zh-TW" sz="1400"/>
              <a:t>M</a:t>
            </a:r>
          </a:p>
        </p:txBody>
      </p:sp>
      <p:sp>
        <p:nvSpPr>
          <p:cNvPr id="31814" name="Text Box 69"/>
          <p:cNvSpPr txBox="1">
            <a:spLocks noChangeArrowheads="1"/>
          </p:cNvSpPr>
          <p:nvPr/>
        </p:nvSpPr>
        <p:spPr bwMode="auto">
          <a:xfrm>
            <a:off x="2811463" y="3184525"/>
            <a:ext cx="312737" cy="304800"/>
          </a:xfrm>
          <a:prstGeom prst="rect">
            <a:avLst/>
          </a:prstGeom>
          <a:noFill/>
          <a:ln w="9525">
            <a:noFill/>
            <a:miter lim="800000"/>
            <a:headEnd/>
            <a:tailEnd/>
          </a:ln>
        </p:spPr>
        <p:txBody>
          <a:bodyPr wrap="none">
            <a:spAutoFit/>
          </a:bodyPr>
          <a:lstStyle/>
          <a:p>
            <a:r>
              <a:rPr lang="en-US" altLang="zh-TW" sz="1400"/>
              <a:t>N</a:t>
            </a:r>
          </a:p>
        </p:txBody>
      </p:sp>
      <p:sp>
        <p:nvSpPr>
          <p:cNvPr id="31815" name="Text Box 70"/>
          <p:cNvSpPr txBox="1">
            <a:spLocks noChangeArrowheads="1"/>
          </p:cNvSpPr>
          <p:nvPr/>
        </p:nvSpPr>
        <p:spPr bwMode="auto">
          <a:xfrm>
            <a:off x="2882900" y="3992563"/>
            <a:ext cx="322263" cy="304800"/>
          </a:xfrm>
          <a:prstGeom prst="rect">
            <a:avLst/>
          </a:prstGeom>
          <a:noFill/>
          <a:ln w="9525">
            <a:noFill/>
            <a:miter lim="800000"/>
            <a:headEnd/>
            <a:tailEnd/>
          </a:ln>
        </p:spPr>
        <p:txBody>
          <a:bodyPr wrap="none">
            <a:spAutoFit/>
          </a:bodyPr>
          <a:lstStyle/>
          <a:p>
            <a:r>
              <a:rPr lang="en-US" altLang="zh-TW" sz="1400"/>
              <a:t>O</a:t>
            </a:r>
          </a:p>
        </p:txBody>
      </p:sp>
      <p:sp>
        <p:nvSpPr>
          <p:cNvPr id="31816" name="Text Box 71"/>
          <p:cNvSpPr txBox="1">
            <a:spLocks noChangeArrowheads="1"/>
          </p:cNvSpPr>
          <p:nvPr/>
        </p:nvSpPr>
        <p:spPr bwMode="auto">
          <a:xfrm>
            <a:off x="3443288" y="4551363"/>
            <a:ext cx="303212" cy="304800"/>
          </a:xfrm>
          <a:prstGeom prst="rect">
            <a:avLst/>
          </a:prstGeom>
          <a:noFill/>
          <a:ln w="9525">
            <a:noFill/>
            <a:miter lim="800000"/>
            <a:headEnd/>
            <a:tailEnd/>
          </a:ln>
        </p:spPr>
        <p:txBody>
          <a:bodyPr wrap="none">
            <a:spAutoFit/>
          </a:bodyPr>
          <a:lstStyle/>
          <a:p>
            <a:r>
              <a:rPr lang="en-US" altLang="zh-TW" sz="1400"/>
              <a:t>P</a:t>
            </a:r>
          </a:p>
        </p:txBody>
      </p:sp>
      <p:sp>
        <p:nvSpPr>
          <p:cNvPr id="31817" name="Text Box 72"/>
          <p:cNvSpPr txBox="1">
            <a:spLocks noChangeArrowheads="1"/>
          </p:cNvSpPr>
          <p:nvPr/>
        </p:nvSpPr>
        <p:spPr bwMode="auto">
          <a:xfrm>
            <a:off x="4105275" y="4911725"/>
            <a:ext cx="322263" cy="304800"/>
          </a:xfrm>
          <a:prstGeom prst="rect">
            <a:avLst/>
          </a:prstGeom>
          <a:noFill/>
          <a:ln w="9525">
            <a:noFill/>
            <a:miter lim="800000"/>
            <a:headEnd/>
            <a:tailEnd/>
          </a:ln>
        </p:spPr>
        <p:txBody>
          <a:bodyPr wrap="none">
            <a:spAutoFit/>
          </a:bodyPr>
          <a:lstStyle/>
          <a:p>
            <a:r>
              <a:rPr lang="en-US" altLang="zh-TW" sz="1400"/>
              <a:t>Q</a:t>
            </a:r>
          </a:p>
        </p:txBody>
      </p:sp>
      <p:sp>
        <p:nvSpPr>
          <p:cNvPr id="31818" name="Text Box 73"/>
          <p:cNvSpPr txBox="1">
            <a:spLocks noChangeArrowheads="1"/>
          </p:cNvSpPr>
          <p:nvPr/>
        </p:nvSpPr>
        <p:spPr bwMode="auto">
          <a:xfrm>
            <a:off x="3314700" y="1887538"/>
            <a:ext cx="282575" cy="304800"/>
          </a:xfrm>
          <a:prstGeom prst="rect">
            <a:avLst/>
          </a:prstGeom>
          <a:noFill/>
          <a:ln w="9525">
            <a:noFill/>
            <a:miter lim="800000"/>
            <a:headEnd/>
            <a:tailEnd/>
          </a:ln>
        </p:spPr>
        <p:txBody>
          <a:bodyPr wrap="none">
            <a:spAutoFit/>
          </a:bodyPr>
          <a:lstStyle/>
          <a:p>
            <a:r>
              <a:rPr lang="en-US" altLang="zh-TW" sz="1400"/>
              <a:t>L</a:t>
            </a:r>
          </a:p>
        </p:txBody>
      </p:sp>
      <p:sp>
        <p:nvSpPr>
          <p:cNvPr id="44106" name="Oval 74"/>
          <p:cNvSpPr>
            <a:spLocks noChangeAspect="1" noChangeArrowheads="1"/>
          </p:cNvSpPr>
          <p:nvPr/>
        </p:nvSpPr>
        <p:spPr bwMode="auto">
          <a:xfrm>
            <a:off x="4932363" y="3860800"/>
            <a:ext cx="184150" cy="184150"/>
          </a:xfrm>
          <a:prstGeom prst="ellipse">
            <a:avLst/>
          </a:prstGeom>
          <a:solidFill>
            <a:srgbClr val="99CC00"/>
          </a:solidFill>
          <a:ln w="9525">
            <a:solidFill>
              <a:schemeClr val="tx1"/>
            </a:solidFill>
            <a:round/>
            <a:headEnd/>
            <a:tailEnd/>
          </a:ln>
        </p:spPr>
        <p:txBody>
          <a:bodyPr wrap="none" anchor="ctr"/>
          <a:lstStyle/>
          <a:p>
            <a:endParaRPr lang="zh-TW" altLang="en-US"/>
          </a:p>
        </p:txBody>
      </p:sp>
      <p:sp>
        <p:nvSpPr>
          <p:cNvPr id="44107" name="Oval 75"/>
          <p:cNvSpPr>
            <a:spLocks noChangeAspect="1" noChangeArrowheads="1"/>
          </p:cNvSpPr>
          <p:nvPr/>
        </p:nvSpPr>
        <p:spPr bwMode="auto">
          <a:xfrm>
            <a:off x="4716463" y="4613275"/>
            <a:ext cx="184150" cy="184150"/>
          </a:xfrm>
          <a:prstGeom prst="ellipse">
            <a:avLst/>
          </a:prstGeom>
          <a:solidFill>
            <a:srgbClr val="FFCC00"/>
          </a:solidFill>
          <a:ln w="9525">
            <a:solidFill>
              <a:schemeClr val="tx1"/>
            </a:solidFill>
            <a:round/>
            <a:headEnd/>
            <a:tailEnd/>
          </a:ln>
        </p:spPr>
        <p:txBody>
          <a:bodyPr wrap="none" anchor="ctr"/>
          <a:lstStyle/>
          <a:p>
            <a:endParaRPr lang="zh-TW" altLang="en-US"/>
          </a:p>
        </p:txBody>
      </p:sp>
      <p:sp>
        <p:nvSpPr>
          <p:cNvPr id="44108" name="Oval 76"/>
          <p:cNvSpPr>
            <a:spLocks noChangeAspect="1" noChangeArrowheads="1"/>
          </p:cNvSpPr>
          <p:nvPr/>
        </p:nvSpPr>
        <p:spPr bwMode="auto">
          <a:xfrm>
            <a:off x="5795963" y="3716338"/>
            <a:ext cx="184150" cy="184150"/>
          </a:xfrm>
          <a:prstGeom prst="ellipse">
            <a:avLst/>
          </a:prstGeom>
          <a:solidFill>
            <a:srgbClr val="FFCC00"/>
          </a:solidFill>
          <a:ln w="9525">
            <a:solidFill>
              <a:schemeClr val="tx1"/>
            </a:solidFill>
            <a:round/>
            <a:headEnd/>
            <a:tailEnd/>
          </a:ln>
        </p:spPr>
        <p:txBody>
          <a:bodyPr wrap="none" anchor="ctr"/>
          <a:lstStyle/>
          <a:p>
            <a:endParaRPr lang="zh-TW" altLang="en-US"/>
          </a:p>
        </p:txBody>
      </p:sp>
      <p:sp>
        <p:nvSpPr>
          <p:cNvPr id="44109" name="Oval 77"/>
          <p:cNvSpPr>
            <a:spLocks noChangeAspect="1" noChangeArrowheads="1"/>
          </p:cNvSpPr>
          <p:nvPr/>
        </p:nvSpPr>
        <p:spPr bwMode="auto">
          <a:xfrm>
            <a:off x="4716463" y="4613275"/>
            <a:ext cx="184150" cy="184150"/>
          </a:xfrm>
          <a:prstGeom prst="ellipse">
            <a:avLst/>
          </a:prstGeom>
          <a:solidFill>
            <a:srgbClr val="99CC00"/>
          </a:solidFill>
          <a:ln w="9525">
            <a:solidFill>
              <a:schemeClr val="tx1"/>
            </a:solidFill>
            <a:round/>
            <a:headEnd/>
            <a:tailEnd/>
          </a:ln>
        </p:spPr>
        <p:txBody>
          <a:bodyPr wrap="none" anchor="ctr"/>
          <a:lstStyle/>
          <a:p>
            <a:endParaRPr lang="zh-TW" altLang="en-US"/>
          </a:p>
        </p:txBody>
      </p:sp>
      <p:sp>
        <p:nvSpPr>
          <p:cNvPr id="44110" name="Oval 78"/>
          <p:cNvSpPr>
            <a:spLocks noChangeAspect="1" noChangeArrowheads="1"/>
          </p:cNvSpPr>
          <p:nvPr/>
        </p:nvSpPr>
        <p:spPr bwMode="auto">
          <a:xfrm>
            <a:off x="4427538" y="4900613"/>
            <a:ext cx="184150" cy="184150"/>
          </a:xfrm>
          <a:prstGeom prst="ellipse">
            <a:avLst/>
          </a:prstGeom>
          <a:solidFill>
            <a:srgbClr val="FFCC00"/>
          </a:solidFill>
          <a:ln w="9525">
            <a:solidFill>
              <a:schemeClr val="tx1"/>
            </a:solidFill>
            <a:round/>
            <a:headEnd/>
            <a:tailEnd/>
          </a:ln>
        </p:spPr>
        <p:txBody>
          <a:bodyPr wrap="none" anchor="ctr"/>
          <a:lstStyle/>
          <a:p>
            <a:endParaRPr lang="zh-TW" altLang="en-US"/>
          </a:p>
        </p:txBody>
      </p:sp>
      <p:sp>
        <p:nvSpPr>
          <p:cNvPr id="31748" name="Rectangle 3"/>
          <p:cNvSpPr>
            <a:spLocks noGrp="1" noChangeArrowheads="1"/>
          </p:cNvSpPr>
          <p:nvPr>
            <p:ph type="body" idx="1"/>
          </p:nvPr>
        </p:nvSpPr>
        <p:spPr>
          <a:xfrm>
            <a:off x="506288" y="1052736"/>
            <a:ext cx="8458200" cy="5606752"/>
          </a:xfrm>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                                                         </a:t>
            </a:r>
            <a:r>
              <a:rPr lang="en-US" altLang="zh-TW" dirty="0" err="1" smtClean="0">
                <a:latin typeface="Arial Unicode MS" pitchFamily="34" charset="-120"/>
                <a:ea typeface="Arial Unicode MS" pitchFamily="34" charset="-120"/>
                <a:cs typeface="Arial Unicode MS" pitchFamily="34" charset="-120"/>
              </a:rPr>
              <a:t>VoroCast</a:t>
            </a:r>
            <a:r>
              <a:rPr lang="en-US" altLang="zh-TW" dirty="0" smtClean="0">
                <a:latin typeface="Arial Unicode MS" pitchFamily="34" charset="-120"/>
                <a:ea typeface="Arial Unicode MS" pitchFamily="34" charset="-120"/>
                <a:cs typeface="Arial Unicode MS" pitchFamily="34" charset="-120"/>
              </a:rPr>
              <a:t> Tree</a:t>
            </a:r>
            <a:endParaRPr lang="zh-TW" altLang="zh-TW"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73"/>
                                        </p:tgtEl>
                                        <p:attrNameLst>
                                          <p:attrName>style.visibility</p:attrName>
                                        </p:attrNameLst>
                                      </p:cBhvr>
                                      <p:to>
                                        <p:strVal val="visible"/>
                                      </p:to>
                                    </p:set>
                                    <p:animEffect transition="in" filter="wipe(down)">
                                      <p:cBhvr>
                                        <p:cTn id="7" dur="1000"/>
                                        <p:tgtEl>
                                          <p:spTgt spid="44073"/>
                                        </p:tgtEl>
                                      </p:cBhvr>
                                    </p:animEffect>
                                  </p:childTnLst>
                                </p:cTn>
                              </p:par>
                              <p:par>
                                <p:cTn id="8" presetID="22" presetClass="entr" presetSubtype="8" fill="hold" nodeType="withEffect">
                                  <p:stCondLst>
                                    <p:cond delay="0"/>
                                  </p:stCondLst>
                                  <p:childTnLst>
                                    <p:set>
                                      <p:cBhvr>
                                        <p:cTn id="9" dur="1" fill="hold">
                                          <p:stCondLst>
                                            <p:cond delay="0"/>
                                          </p:stCondLst>
                                        </p:cTn>
                                        <p:tgtEl>
                                          <p:spTgt spid="44072"/>
                                        </p:tgtEl>
                                        <p:attrNameLst>
                                          <p:attrName>style.visibility</p:attrName>
                                        </p:attrNameLst>
                                      </p:cBhvr>
                                      <p:to>
                                        <p:strVal val="visible"/>
                                      </p:to>
                                    </p:set>
                                    <p:animEffect transition="in" filter="wipe(left)">
                                      <p:cBhvr>
                                        <p:cTn id="10" dur="1000"/>
                                        <p:tgtEl>
                                          <p:spTgt spid="44072"/>
                                        </p:tgtEl>
                                      </p:cBhvr>
                                    </p:animEffect>
                                  </p:childTnLst>
                                </p:cTn>
                              </p:par>
                              <p:par>
                                <p:cTn id="11" presetID="22" presetClass="entr" presetSubtype="1" fill="hold" nodeType="withEffect">
                                  <p:stCondLst>
                                    <p:cond delay="0"/>
                                  </p:stCondLst>
                                  <p:childTnLst>
                                    <p:set>
                                      <p:cBhvr>
                                        <p:cTn id="12" dur="1" fill="hold">
                                          <p:stCondLst>
                                            <p:cond delay="0"/>
                                          </p:stCondLst>
                                        </p:cTn>
                                        <p:tgtEl>
                                          <p:spTgt spid="44071"/>
                                        </p:tgtEl>
                                        <p:attrNameLst>
                                          <p:attrName>style.visibility</p:attrName>
                                        </p:attrNameLst>
                                      </p:cBhvr>
                                      <p:to>
                                        <p:strVal val="visible"/>
                                      </p:to>
                                    </p:set>
                                    <p:animEffect transition="in" filter="wipe(up)">
                                      <p:cBhvr>
                                        <p:cTn id="13" dur="1000"/>
                                        <p:tgtEl>
                                          <p:spTgt spid="44071"/>
                                        </p:tgtEl>
                                      </p:cBhvr>
                                    </p:animEffect>
                                  </p:childTnLst>
                                </p:cTn>
                              </p:par>
                              <p:par>
                                <p:cTn id="14" presetID="22" presetClass="entr" presetSubtype="1" fill="hold" nodeType="withEffect">
                                  <p:stCondLst>
                                    <p:cond delay="0"/>
                                  </p:stCondLst>
                                  <p:childTnLst>
                                    <p:set>
                                      <p:cBhvr>
                                        <p:cTn id="15" dur="1" fill="hold">
                                          <p:stCondLst>
                                            <p:cond delay="0"/>
                                          </p:stCondLst>
                                        </p:cTn>
                                        <p:tgtEl>
                                          <p:spTgt spid="44070"/>
                                        </p:tgtEl>
                                        <p:attrNameLst>
                                          <p:attrName>style.visibility</p:attrName>
                                        </p:attrNameLst>
                                      </p:cBhvr>
                                      <p:to>
                                        <p:strVal val="visible"/>
                                      </p:to>
                                    </p:set>
                                    <p:animEffect transition="in" filter="wipe(up)">
                                      <p:cBhvr>
                                        <p:cTn id="16" dur="1000"/>
                                        <p:tgtEl>
                                          <p:spTgt spid="44070"/>
                                        </p:tgtEl>
                                      </p:cBhvr>
                                    </p:animEffect>
                                  </p:childTnLst>
                                </p:cTn>
                              </p:par>
                              <p:par>
                                <p:cTn id="17" presetID="22" presetClass="entr" presetSubtype="2" fill="hold" nodeType="withEffect">
                                  <p:stCondLst>
                                    <p:cond delay="0"/>
                                  </p:stCondLst>
                                  <p:childTnLst>
                                    <p:set>
                                      <p:cBhvr>
                                        <p:cTn id="18" dur="1" fill="hold">
                                          <p:stCondLst>
                                            <p:cond delay="0"/>
                                          </p:stCondLst>
                                        </p:cTn>
                                        <p:tgtEl>
                                          <p:spTgt spid="44069"/>
                                        </p:tgtEl>
                                        <p:attrNameLst>
                                          <p:attrName>style.visibility</p:attrName>
                                        </p:attrNameLst>
                                      </p:cBhvr>
                                      <p:to>
                                        <p:strVal val="visible"/>
                                      </p:to>
                                    </p:set>
                                    <p:animEffect transition="in" filter="wipe(right)">
                                      <p:cBhvr>
                                        <p:cTn id="19" dur="1000"/>
                                        <p:tgtEl>
                                          <p:spTgt spid="4406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10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410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4074"/>
                                        </p:tgtEl>
                                        <p:attrNameLst>
                                          <p:attrName>style.visibility</p:attrName>
                                        </p:attrNameLst>
                                      </p:cBhvr>
                                      <p:to>
                                        <p:strVal val="visible"/>
                                      </p:to>
                                    </p:set>
                                    <p:animEffect transition="in" filter="wipe(up)">
                                      <p:cBhvr>
                                        <p:cTn id="32" dur="1000"/>
                                        <p:tgtEl>
                                          <p:spTgt spid="4407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4107"/>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410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4082"/>
                                        </p:tgtEl>
                                        <p:attrNameLst>
                                          <p:attrName>style.visibility</p:attrName>
                                        </p:attrNameLst>
                                      </p:cBhvr>
                                      <p:to>
                                        <p:strVal val="visible"/>
                                      </p:to>
                                    </p:set>
                                    <p:animEffect transition="in" filter="wipe(up)">
                                      <p:cBhvr>
                                        <p:cTn id="44" dur="1000"/>
                                        <p:tgtEl>
                                          <p:spTgt spid="44082"/>
                                        </p:tgtEl>
                                      </p:cBhvr>
                                    </p:animEffect>
                                  </p:childTnLst>
                                </p:cTn>
                              </p:par>
                              <p:par>
                                <p:cTn id="45" presetID="9" presetClass="entr" presetSubtype="0" fill="hold" nodeType="withEffect">
                                  <p:stCondLst>
                                    <p:cond delay="0"/>
                                  </p:stCondLst>
                                  <p:childTnLst>
                                    <p:set>
                                      <p:cBhvr>
                                        <p:cTn id="46" dur="1" fill="hold">
                                          <p:stCondLst>
                                            <p:cond delay="0"/>
                                          </p:stCondLst>
                                        </p:cTn>
                                        <p:tgtEl>
                                          <p:spTgt spid="44088"/>
                                        </p:tgtEl>
                                        <p:attrNameLst>
                                          <p:attrName>style.visibility</p:attrName>
                                        </p:attrNameLst>
                                      </p:cBhvr>
                                      <p:to>
                                        <p:strVal val="visible"/>
                                      </p:to>
                                    </p:set>
                                    <p:animEffect transition="in" filter="dissolve">
                                      <p:cBhvr>
                                        <p:cTn id="47" dur="500"/>
                                        <p:tgtEl>
                                          <p:spTgt spid="4408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410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410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408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4088"/>
                                        </p:tgtEl>
                                        <p:attrNameLst>
                                          <p:attrName>style.visibility</p:attrName>
                                        </p:attrNameLst>
                                      </p:cBhvr>
                                      <p:to>
                                        <p:strVal val="hidden"/>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4410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1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4075"/>
                                        </p:tgtEl>
                                        <p:attrNameLst>
                                          <p:attrName>style.visibility</p:attrName>
                                        </p:attrNameLst>
                                      </p:cBhvr>
                                      <p:to>
                                        <p:strVal val="visible"/>
                                      </p:to>
                                    </p:set>
                                    <p:animEffect transition="in" filter="wipe(up)">
                                      <p:cBhvr>
                                        <p:cTn id="69" dur="1000"/>
                                        <p:tgtEl>
                                          <p:spTgt spid="44075"/>
                                        </p:tgtEl>
                                      </p:cBhvr>
                                    </p:animEffect>
                                  </p:childTnLst>
                                </p:cTn>
                              </p:par>
                              <p:par>
                                <p:cTn id="70" presetID="9" presetClass="entr" presetSubtype="0" fill="hold" nodeType="withEffect">
                                  <p:stCondLst>
                                    <p:cond delay="0"/>
                                  </p:stCondLst>
                                  <p:childTnLst>
                                    <p:set>
                                      <p:cBhvr>
                                        <p:cTn id="71" dur="1" fill="hold">
                                          <p:stCondLst>
                                            <p:cond delay="0"/>
                                          </p:stCondLst>
                                        </p:cTn>
                                        <p:tgtEl>
                                          <p:spTgt spid="44087"/>
                                        </p:tgtEl>
                                        <p:attrNameLst>
                                          <p:attrName>style.visibility</p:attrName>
                                        </p:attrNameLst>
                                      </p:cBhvr>
                                      <p:to>
                                        <p:strVal val="visible"/>
                                      </p:to>
                                    </p:set>
                                    <p:animEffect transition="in" filter="dissolve">
                                      <p:cBhvr>
                                        <p:cTn id="72" dur="500"/>
                                        <p:tgtEl>
                                          <p:spTgt spid="4408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410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41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4087"/>
                                        </p:tgtEl>
                                        <p:attrNameLst>
                                          <p:attrName>style.visibility</p:attrName>
                                        </p:attrNameLst>
                                      </p:cBhvr>
                                      <p:to>
                                        <p:strVal val="hidden"/>
                                      </p:to>
                                    </p:set>
                                  </p:childTnLst>
                                </p:cTn>
                              </p:par>
                            </p:childTnLst>
                          </p:cTn>
                        </p:par>
                        <p:par>
                          <p:cTn id="81" fill="hold">
                            <p:stCondLst>
                              <p:cond delay="0"/>
                            </p:stCondLst>
                            <p:childTnLst>
                              <p:par>
                                <p:cTn id="82" presetID="22" presetClass="entr" presetSubtype="2" fill="hold" nodeType="afterEffect">
                                  <p:stCondLst>
                                    <p:cond delay="0"/>
                                  </p:stCondLst>
                                  <p:childTnLst>
                                    <p:set>
                                      <p:cBhvr>
                                        <p:cTn id="83" dur="1" fill="hold">
                                          <p:stCondLst>
                                            <p:cond delay="0"/>
                                          </p:stCondLst>
                                        </p:cTn>
                                        <p:tgtEl>
                                          <p:spTgt spid="44077"/>
                                        </p:tgtEl>
                                        <p:attrNameLst>
                                          <p:attrName>style.visibility</p:attrName>
                                        </p:attrNameLst>
                                      </p:cBhvr>
                                      <p:to>
                                        <p:strVal val="visible"/>
                                      </p:to>
                                    </p:set>
                                    <p:animEffect transition="in" filter="wipe(right)">
                                      <p:cBhvr>
                                        <p:cTn id="84" dur="1000"/>
                                        <p:tgtEl>
                                          <p:spTgt spid="44077"/>
                                        </p:tgtEl>
                                      </p:cBhvr>
                                    </p:animEffect>
                                  </p:childTnLst>
                                </p:cTn>
                              </p:par>
                              <p:par>
                                <p:cTn id="85" presetID="22" presetClass="entr" presetSubtype="2" fill="hold" nodeType="withEffect">
                                  <p:stCondLst>
                                    <p:cond delay="0"/>
                                  </p:stCondLst>
                                  <p:childTnLst>
                                    <p:set>
                                      <p:cBhvr>
                                        <p:cTn id="86" dur="1" fill="hold">
                                          <p:stCondLst>
                                            <p:cond delay="0"/>
                                          </p:stCondLst>
                                        </p:cTn>
                                        <p:tgtEl>
                                          <p:spTgt spid="44078"/>
                                        </p:tgtEl>
                                        <p:attrNameLst>
                                          <p:attrName>style.visibility</p:attrName>
                                        </p:attrNameLst>
                                      </p:cBhvr>
                                      <p:to>
                                        <p:strVal val="visible"/>
                                      </p:to>
                                    </p:set>
                                    <p:animEffect transition="in" filter="wipe(right)">
                                      <p:cBhvr>
                                        <p:cTn id="87" dur="1000"/>
                                        <p:tgtEl>
                                          <p:spTgt spid="44078"/>
                                        </p:tgtEl>
                                      </p:cBhvr>
                                    </p:animEffect>
                                  </p:childTnLst>
                                </p:cTn>
                              </p:par>
                              <p:par>
                                <p:cTn id="88" presetID="22" presetClass="entr" presetSubtype="2" fill="hold" nodeType="withEffect">
                                  <p:stCondLst>
                                    <p:cond delay="0"/>
                                  </p:stCondLst>
                                  <p:childTnLst>
                                    <p:set>
                                      <p:cBhvr>
                                        <p:cTn id="89" dur="1" fill="hold">
                                          <p:stCondLst>
                                            <p:cond delay="0"/>
                                          </p:stCondLst>
                                        </p:cTn>
                                        <p:tgtEl>
                                          <p:spTgt spid="44080"/>
                                        </p:tgtEl>
                                        <p:attrNameLst>
                                          <p:attrName>style.visibility</p:attrName>
                                        </p:attrNameLst>
                                      </p:cBhvr>
                                      <p:to>
                                        <p:strVal val="visible"/>
                                      </p:to>
                                    </p:set>
                                    <p:animEffect transition="in" filter="wipe(right)">
                                      <p:cBhvr>
                                        <p:cTn id="90" dur="1000"/>
                                        <p:tgtEl>
                                          <p:spTgt spid="44080"/>
                                        </p:tgtEl>
                                      </p:cBhvr>
                                    </p:animEffect>
                                  </p:childTnLst>
                                </p:cTn>
                              </p:par>
                              <p:par>
                                <p:cTn id="91" presetID="22" presetClass="entr" presetSubtype="2" fill="hold" nodeType="withEffect">
                                  <p:stCondLst>
                                    <p:cond delay="0"/>
                                  </p:stCondLst>
                                  <p:childTnLst>
                                    <p:set>
                                      <p:cBhvr>
                                        <p:cTn id="92" dur="1" fill="hold">
                                          <p:stCondLst>
                                            <p:cond delay="0"/>
                                          </p:stCondLst>
                                        </p:cTn>
                                        <p:tgtEl>
                                          <p:spTgt spid="44086"/>
                                        </p:tgtEl>
                                        <p:attrNameLst>
                                          <p:attrName>style.visibility</p:attrName>
                                        </p:attrNameLst>
                                      </p:cBhvr>
                                      <p:to>
                                        <p:strVal val="visible"/>
                                      </p:to>
                                    </p:set>
                                    <p:animEffect transition="in" filter="wipe(right)">
                                      <p:cBhvr>
                                        <p:cTn id="93" dur="1000"/>
                                        <p:tgtEl>
                                          <p:spTgt spid="44086"/>
                                        </p:tgtEl>
                                      </p:cBhvr>
                                    </p:animEffect>
                                  </p:childTnLst>
                                </p:cTn>
                              </p:par>
                              <p:par>
                                <p:cTn id="94" presetID="22" presetClass="entr" presetSubtype="2" fill="hold" nodeType="withEffect">
                                  <p:stCondLst>
                                    <p:cond delay="0"/>
                                  </p:stCondLst>
                                  <p:childTnLst>
                                    <p:set>
                                      <p:cBhvr>
                                        <p:cTn id="95" dur="1" fill="hold">
                                          <p:stCondLst>
                                            <p:cond delay="0"/>
                                          </p:stCondLst>
                                        </p:cTn>
                                        <p:tgtEl>
                                          <p:spTgt spid="44076"/>
                                        </p:tgtEl>
                                        <p:attrNameLst>
                                          <p:attrName>style.visibility</p:attrName>
                                        </p:attrNameLst>
                                      </p:cBhvr>
                                      <p:to>
                                        <p:strVal val="visible"/>
                                      </p:to>
                                    </p:set>
                                    <p:animEffect transition="in" filter="wipe(right)">
                                      <p:cBhvr>
                                        <p:cTn id="96" dur="1000"/>
                                        <p:tgtEl>
                                          <p:spTgt spid="44076"/>
                                        </p:tgtEl>
                                      </p:cBhvr>
                                    </p:animEffect>
                                  </p:childTnLst>
                                </p:cTn>
                              </p:par>
                              <p:par>
                                <p:cTn id="97" presetID="22" presetClass="entr" presetSubtype="4" fill="hold" nodeType="withEffect">
                                  <p:stCondLst>
                                    <p:cond delay="0"/>
                                  </p:stCondLst>
                                  <p:childTnLst>
                                    <p:set>
                                      <p:cBhvr>
                                        <p:cTn id="98" dur="1" fill="hold">
                                          <p:stCondLst>
                                            <p:cond delay="0"/>
                                          </p:stCondLst>
                                        </p:cTn>
                                        <p:tgtEl>
                                          <p:spTgt spid="44079"/>
                                        </p:tgtEl>
                                        <p:attrNameLst>
                                          <p:attrName>style.visibility</p:attrName>
                                        </p:attrNameLst>
                                      </p:cBhvr>
                                      <p:to>
                                        <p:strVal val="visible"/>
                                      </p:to>
                                    </p:set>
                                    <p:animEffect transition="in" filter="wipe(down)">
                                      <p:cBhvr>
                                        <p:cTn id="99" dur="1000"/>
                                        <p:tgtEl>
                                          <p:spTgt spid="44079"/>
                                        </p:tgtEl>
                                      </p:cBhvr>
                                    </p:animEffect>
                                  </p:childTnLst>
                                </p:cTn>
                              </p:par>
                              <p:par>
                                <p:cTn id="100" presetID="22" presetClass="entr" presetSubtype="4" fill="hold" nodeType="withEffect">
                                  <p:stCondLst>
                                    <p:cond delay="0"/>
                                  </p:stCondLst>
                                  <p:childTnLst>
                                    <p:set>
                                      <p:cBhvr>
                                        <p:cTn id="101" dur="1" fill="hold">
                                          <p:stCondLst>
                                            <p:cond delay="0"/>
                                          </p:stCondLst>
                                        </p:cTn>
                                        <p:tgtEl>
                                          <p:spTgt spid="44085"/>
                                        </p:tgtEl>
                                        <p:attrNameLst>
                                          <p:attrName>style.visibility</p:attrName>
                                        </p:attrNameLst>
                                      </p:cBhvr>
                                      <p:to>
                                        <p:strVal val="visible"/>
                                      </p:to>
                                    </p:set>
                                    <p:animEffect transition="in" filter="wipe(down)">
                                      <p:cBhvr>
                                        <p:cTn id="102" dur="1000"/>
                                        <p:tgtEl>
                                          <p:spTgt spid="44085"/>
                                        </p:tgtEl>
                                      </p:cBhvr>
                                    </p:animEffect>
                                  </p:childTnLst>
                                </p:cTn>
                              </p:par>
                              <p:par>
                                <p:cTn id="103" presetID="22" presetClass="entr" presetSubtype="4" fill="hold" nodeType="withEffect">
                                  <p:stCondLst>
                                    <p:cond delay="0"/>
                                  </p:stCondLst>
                                  <p:childTnLst>
                                    <p:set>
                                      <p:cBhvr>
                                        <p:cTn id="104" dur="1" fill="hold">
                                          <p:stCondLst>
                                            <p:cond delay="0"/>
                                          </p:stCondLst>
                                        </p:cTn>
                                        <p:tgtEl>
                                          <p:spTgt spid="44084"/>
                                        </p:tgtEl>
                                        <p:attrNameLst>
                                          <p:attrName>style.visibility</p:attrName>
                                        </p:attrNameLst>
                                      </p:cBhvr>
                                      <p:to>
                                        <p:strVal val="visible"/>
                                      </p:to>
                                    </p:set>
                                    <p:animEffect transition="in" filter="wipe(down)">
                                      <p:cBhvr>
                                        <p:cTn id="105" dur="1000"/>
                                        <p:tgtEl>
                                          <p:spTgt spid="44084"/>
                                        </p:tgtEl>
                                      </p:cBhvr>
                                    </p:animEffect>
                                  </p:childTnLst>
                                </p:cTn>
                              </p:par>
                              <p:par>
                                <p:cTn id="106" presetID="22" presetClass="entr" presetSubtype="8" fill="hold" nodeType="withEffect">
                                  <p:stCondLst>
                                    <p:cond delay="0"/>
                                  </p:stCondLst>
                                  <p:childTnLst>
                                    <p:set>
                                      <p:cBhvr>
                                        <p:cTn id="107" dur="1" fill="hold">
                                          <p:stCondLst>
                                            <p:cond delay="0"/>
                                          </p:stCondLst>
                                        </p:cTn>
                                        <p:tgtEl>
                                          <p:spTgt spid="44083"/>
                                        </p:tgtEl>
                                        <p:attrNameLst>
                                          <p:attrName>style.visibility</p:attrName>
                                        </p:attrNameLst>
                                      </p:cBhvr>
                                      <p:to>
                                        <p:strVal val="visible"/>
                                      </p:to>
                                    </p:set>
                                    <p:animEffect transition="in" filter="wipe(left)">
                                      <p:cBhvr>
                                        <p:cTn id="108" dur="1000"/>
                                        <p:tgtEl>
                                          <p:spTgt spid="44083"/>
                                        </p:tgtEl>
                                      </p:cBhvr>
                                    </p:animEffect>
                                  </p:childTnLst>
                                </p:cTn>
                              </p:par>
                              <p:par>
                                <p:cTn id="109" presetID="22" presetClass="entr" presetSubtype="8" fill="hold" nodeType="withEffect">
                                  <p:stCondLst>
                                    <p:cond delay="0"/>
                                  </p:stCondLst>
                                  <p:childTnLst>
                                    <p:set>
                                      <p:cBhvr>
                                        <p:cTn id="110" dur="1" fill="hold">
                                          <p:stCondLst>
                                            <p:cond delay="0"/>
                                          </p:stCondLst>
                                        </p:cTn>
                                        <p:tgtEl>
                                          <p:spTgt spid="44082"/>
                                        </p:tgtEl>
                                        <p:attrNameLst>
                                          <p:attrName>style.visibility</p:attrName>
                                        </p:attrNameLst>
                                      </p:cBhvr>
                                      <p:to>
                                        <p:strVal val="visible"/>
                                      </p:to>
                                    </p:set>
                                    <p:animEffect transition="in" filter="wipe(left)">
                                      <p:cBhvr>
                                        <p:cTn id="111" dur="1000"/>
                                        <p:tgtEl>
                                          <p:spTgt spid="4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6" grpId="0" animBg="1"/>
      <p:bldP spid="44106" grpId="1" animBg="1"/>
      <p:bldP spid="44107" grpId="0" animBg="1"/>
      <p:bldP spid="44107" grpId="1" animBg="1"/>
      <p:bldP spid="44108" grpId="0" animBg="1"/>
      <p:bldP spid="44108" grpId="1" animBg="1"/>
      <p:bldP spid="44109" grpId="0" animBg="1"/>
      <p:bldP spid="44109" grpId="1" animBg="1"/>
      <p:bldP spid="44110" grpId="0" animBg="1"/>
      <p:bldP spid="441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4213" y="115888"/>
            <a:ext cx="7772400" cy="762000"/>
          </a:xfrm>
        </p:spPr>
        <p:txBody>
          <a:bodyPr/>
          <a:lstStyle/>
          <a:p>
            <a:pPr eaLnBrk="1" hangingPunct="1"/>
            <a:r>
              <a:rPr lang="en-US" altLang="zh-TW" smtClean="0">
                <a:ea typeface="新細明體" pitchFamily="18" charset="-120"/>
              </a:rPr>
              <a:t>Outline</a:t>
            </a:r>
          </a:p>
        </p:txBody>
      </p:sp>
      <p:sp>
        <p:nvSpPr>
          <p:cNvPr id="19459" name="Rectangle 3"/>
          <p:cNvSpPr>
            <a:spLocks noGrp="1" noChangeArrowheads="1"/>
          </p:cNvSpPr>
          <p:nvPr>
            <p:ph type="body" idx="4294967295"/>
          </p:nvPr>
        </p:nvSpPr>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Proposed Scheme</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15888"/>
            <a:ext cx="7772400" cy="762000"/>
          </a:xfrm>
        </p:spPr>
        <p:txBody>
          <a:bodyPr/>
          <a:lstStyle/>
          <a:p>
            <a:pPr eaLnBrk="1" hangingPunct="1"/>
            <a:r>
              <a:rPr lang="en-US" altLang="zh-TW" smtClean="0">
                <a:ea typeface="新細明體" pitchFamily="18" charset="-120"/>
              </a:rPr>
              <a:t>Outline</a:t>
            </a:r>
          </a:p>
        </p:txBody>
      </p:sp>
      <p:sp>
        <p:nvSpPr>
          <p:cNvPr id="4099" name="Rectangle 3"/>
          <p:cNvSpPr>
            <a:spLocks noGrp="1" noChangeArrowheads="1"/>
          </p:cNvSpPr>
          <p:nvPr>
            <p:ph type="body" idx="1"/>
          </p:nvPr>
        </p:nvSpPr>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Proposed Scheme</a:t>
            </a:r>
            <a:endParaRPr lang="en-US" altLang="zh-TW" dirty="0" smtClean="0">
              <a:latin typeface="Arial Unicode MS" pitchFamily="34" charset="-120"/>
              <a:ea typeface="Arial Unicode MS" pitchFamily="34" charset="-120"/>
              <a:cs typeface="Arial Unicode MS" pitchFamily="34" charset="-120"/>
            </a:endParaRP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TW" smtClean="0">
                <a:ea typeface="新細明體" pitchFamily="18" charset="-120"/>
              </a:rPr>
              <a:t>System Architecture</a:t>
            </a:r>
          </a:p>
        </p:txBody>
      </p:sp>
      <p:sp>
        <p:nvSpPr>
          <p:cNvPr id="20483" name="Rectangle 3"/>
          <p:cNvSpPr>
            <a:spLocks noGrp="1" noChangeArrowheads="1"/>
          </p:cNvSpPr>
          <p:nvPr>
            <p:ph type="body" idx="1"/>
          </p:nvPr>
        </p:nvSpPr>
        <p:spPr>
          <a:xfrm>
            <a:off x="395288" y="981075"/>
            <a:ext cx="8497887" cy="5029200"/>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Hybrid network</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A lightweight server </a:t>
            </a:r>
            <a:r>
              <a:rPr lang="en-US" altLang="zh-TW" dirty="0" smtClean="0">
                <a:latin typeface="Arial Unicode MS" pitchFamily="34" charset="-120"/>
                <a:ea typeface="Arial Unicode MS" pitchFamily="34" charset="-120"/>
                <a:cs typeface="Arial Unicode MS" pitchFamily="34" charset="-120"/>
              </a:rPr>
              <a:t>takes </a:t>
            </a:r>
            <a:r>
              <a:rPr lang="en-US" altLang="zh-TW" dirty="0" smtClean="0">
                <a:latin typeface="Arial Unicode MS" pitchFamily="34" charset="-120"/>
                <a:ea typeface="Arial Unicode MS" pitchFamily="34" charset="-120"/>
                <a:cs typeface="Arial Unicode MS" pitchFamily="34" charset="-120"/>
              </a:rPr>
              <a:t>the housekeeping tasks.</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Other participating entities assist with running the system in a P2P manner.</a:t>
            </a:r>
          </a:p>
          <a:p>
            <a:pPr lvl="2" eaLnBrk="1" hangingPunct="1"/>
            <a:endParaRPr lang="en-US" altLang="zh-TW" sz="2600" dirty="0" smtClean="0">
              <a:latin typeface="Arial Unicode MS" pitchFamily="34" charset="-120"/>
              <a:ea typeface="Arial Unicode MS" pitchFamily="34" charset="-120"/>
              <a:cs typeface="Arial Unicode MS" pitchFamily="34" charset="-120"/>
            </a:endParaRPr>
          </a:p>
        </p:txBody>
      </p:sp>
      <p:sp>
        <p:nvSpPr>
          <p:cNvPr id="20484"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grpSp>
        <p:nvGrpSpPr>
          <p:cNvPr id="20485" name="Group 3"/>
          <p:cNvGrpSpPr>
            <a:grpSpLocks noChangeAspect="1"/>
          </p:cNvGrpSpPr>
          <p:nvPr/>
        </p:nvGrpSpPr>
        <p:grpSpPr bwMode="auto">
          <a:xfrm>
            <a:off x="1476375" y="2708275"/>
            <a:ext cx="5111750" cy="3544888"/>
            <a:chOff x="0" y="0"/>
            <a:chExt cx="4842" cy="3358"/>
          </a:xfrm>
        </p:grpSpPr>
        <p:sp>
          <p:nvSpPr>
            <p:cNvPr id="20486" name="AutoShape 93"/>
            <p:cNvSpPr>
              <a:spLocks noChangeAspect="1" noChangeArrowheads="1" noTextEdit="1"/>
            </p:cNvSpPr>
            <p:nvPr/>
          </p:nvSpPr>
          <p:spPr bwMode="auto">
            <a:xfrm>
              <a:off x="0" y="0"/>
              <a:ext cx="4842" cy="3358"/>
            </a:xfrm>
            <a:prstGeom prst="rect">
              <a:avLst/>
            </a:prstGeom>
            <a:noFill/>
            <a:ln w="9525">
              <a:noFill/>
              <a:miter lim="800000"/>
              <a:headEnd/>
              <a:tailEnd/>
            </a:ln>
          </p:spPr>
          <p:txBody>
            <a:bodyPr/>
            <a:lstStyle/>
            <a:p>
              <a:endParaRPr lang="zh-TW" altLang="en-US"/>
            </a:p>
          </p:txBody>
        </p:sp>
        <p:sp>
          <p:nvSpPr>
            <p:cNvPr id="20487" name="Line 92"/>
            <p:cNvSpPr>
              <a:spLocks noChangeShapeType="1"/>
            </p:cNvSpPr>
            <p:nvPr/>
          </p:nvSpPr>
          <p:spPr bwMode="auto">
            <a:xfrm flipH="1" flipV="1">
              <a:off x="640" y="2538"/>
              <a:ext cx="1565" cy="678"/>
            </a:xfrm>
            <a:prstGeom prst="line">
              <a:avLst/>
            </a:prstGeom>
            <a:noFill/>
            <a:ln w="10">
              <a:solidFill>
                <a:srgbClr val="000000"/>
              </a:solidFill>
              <a:round/>
              <a:headEnd/>
              <a:tailEnd/>
            </a:ln>
          </p:spPr>
          <p:txBody>
            <a:bodyPr/>
            <a:lstStyle/>
            <a:p>
              <a:endParaRPr lang="zh-TW" altLang="en-US"/>
            </a:p>
          </p:txBody>
        </p:sp>
        <p:sp>
          <p:nvSpPr>
            <p:cNvPr id="20488" name="Freeform 91"/>
            <p:cNvSpPr>
              <a:spLocks/>
            </p:cNvSpPr>
            <p:nvPr/>
          </p:nvSpPr>
          <p:spPr bwMode="auto">
            <a:xfrm>
              <a:off x="1752" y="781"/>
              <a:ext cx="1722" cy="192"/>
            </a:xfrm>
            <a:custGeom>
              <a:avLst/>
              <a:gdLst>
                <a:gd name="T0" fmla="*/ 1505 w 1722"/>
                <a:gd name="T1" fmla="*/ 192 h 192"/>
                <a:gd name="T2" fmla="*/ 1505 w 1722"/>
                <a:gd name="T3" fmla="*/ 144 h 192"/>
                <a:gd name="T4" fmla="*/ 0 w 1722"/>
                <a:gd name="T5" fmla="*/ 144 h 192"/>
                <a:gd name="T6" fmla="*/ 0 w 1722"/>
                <a:gd name="T7" fmla="*/ 48 h 192"/>
                <a:gd name="T8" fmla="*/ 1505 w 1722"/>
                <a:gd name="T9" fmla="*/ 48 h 192"/>
                <a:gd name="T10" fmla="*/ 1505 w 1722"/>
                <a:gd name="T11" fmla="*/ 0 h 192"/>
                <a:gd name="T12" fmla="*/ 1722 w 1722"/>
                <a:gd name="T13" fmla="*/ 96 h 192"/>
                <a:gd name="T14" fmla="*/ 1505 w 1722"/>
                <a:gd name="T15" fmla="*/ 192 h 192"/>
                <a:gd name="T16" fmla="*/ 0 60000 65536"/>
                <a:gd name="T17" fmla="*/ 0 60000 65536"/>
                <a:gd name="T18" fmla="*/ 0 60000 65536"/>
                <a:gd name="T19" fmla="*/ 0 60000 65536"/>
                <a:gd name="T20" fmla="*/ 0 60000 65536"/>
                <a:gd name="T21" fmla="*/ 0 60000 65536"/>
                <a:gd name="T22" fmla="*/ 0 60000 65536"/>
                <a:gd name="T23" fmla="*/ 0 60000 65536"/>
                <a:gd name="T24" fmla="*/ 0 w 1722"/>
                <a:gd name="T25" fmla="*/ 0 h 192"/>
                <a:gd name="T26" fmla="*/ 1722 w 172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2" h="192">
                  <a:moveTo>
                    <a:pt x="1505" y="192"/>
                  </a:moveTo>
                  <a:lnTo>
                    <a:pt x="1505" y="144"/>
                  </a:lnTo>
                  <a:lnTo>
                    <a:pt x="0" y="144"/>
                  </a:lnTo>
                  <a:lnTo>
                    <a:pt x="0" y="48"/>
                  </a:lnTo>
                  <a:lnTo>
                    <a:pt x="1505" y="48"/>
                  </a:lnTo>
                  <a:lnTo>
                    <a:pt x="1505" y="0"/>
                  </a:lnTo>
                  <a:lnTo>
                    <a:pt x="1722" y="96"/>
                  </a:lnTo>
                  <a:lnTo>
                    <a:pt x="1505" y="192"/>
                  </a:lnTo>
                  <a:close/>
                </a:path>
              </a:pathLst>
            </a:custGeom>
            <a:solidFill>
              <a:srgbClr val="FFFF00"/>
            </a:solidFill>
            <a:ln w="9525">
              <a:noFill/>
              <a:round/>
              <a:headEnd/>
              <a:tailEnd/>
            </a:ln>
          </p:spPr>
          <p:txBody>
            <a:bodyPr/>
            <a:lstStyle/>
            <a:p>
              <a:endParaRPr lang="zh-TW" altLang="en-US"/>
            </a:p>
          </p:txBody>
        </p:sp>
        <p:sp>
          <p:nvSpPr>
            <p:cNvPr id="20489" name="Rectangle 90"/>
            <p:cNvSpPr>
              <a:spLocks noChangeArrowheads="1"/>
            </p:cNvSpPr>
            <p:nvPr/>
          </p:nvSpPr>
          <p:spPr bwMode="auto">
            <a:xfrm>
              <a:off x="3885" y="901"/>
              <a:ext cx="25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Server</a:t>
              </a:r>
              <a:endParaRPr lang="en-US" altLang="zh-TW"/>
            </a:p>
          </p:txBody>
        </p:sp>
        <p:sp>
          <p:nvSpPr>
            <p:cNvPr id="20490" name="Freeform 89"/>
            <p:cNvSpPr>
              <a:spLocks/>
            </p:cNvSpPr>
            <p:nvPr/>
          </p:nvSpPr>
          <p:spPr bwMode="auto">
            <a:xfrm>
              <a:off x="2144" y="2646"/>
              <a:ext cx="302" cy="304"/>
            </a:xfrm>
            <a:custGeom>
              <a:avLst/>
              <a:gdLst>
                <a:gd name="T0" fmla="*/ 0 w 302"/>
                <a:gd name="T1" fmla="*/ 262 h 304"/>
                <a:gd name="T2" fmla="*/ 21 w 302"/>
                <a:gd name="T3" fmla="*/ 272 h 304"/>
                <a:gd name="T4" fmla="*/ 43 w 302"/>
                <a:gd name="T5" fmla="*/ 280 h 304"/>
                <a:gd name="T6" fmla="*/ 65 w 302"/>
                <a:gd name="T7" fmla="*/ 288 h 304"/>
                <a:gd name="T8" fmla="*/ 88 w 302"/>
                <a:gd name="T9" fmla="*/ 293 h 304"/>
                <a:gd name="T10" fmla="*/ 111 w 302"/>
                <a:gd name="T11" fmla="*/ 298 h 304"/>
                <a:gd name="T12" fmla="*/ 134 w 302"/>
                <a:gd name="T13" fmla="*/ 301 h 304"/>
                <a:gd name="T14" fmla="*/ 157 w 302"/>
                <a:gd name="T15" fmla="*/ 303 h 304"/>
                <a:gd name="T16" fmla="*/ 181 w 302"/>
                <a:gd name="T17" fmla="*/ 304 h 304"/>
                <a:gd name="T18" fmla="*/ 181 w 302"/>
                <a:gd name="T19" fmla="*/ 304 h 304"/>
                <a:gd name="T20" fmla="*/ 196 w 302"/>
                <a:gd name="T21" fmla="*/ 302 h 304"/>
                <a:gd name="T22" fmla="*/ 211 w 302"/>
                <a:gd name="T23" fmla="*/ 300 h 304"/>
                <a:gd name="T24" fmla="*/ 226 w 302"/>
                <a:gd name="T25" fmla="*/ 295 h 304"/>
                <a:gd name="T26" fmla="*/ 239 w 302"/>
                <a:gd name="T27" fmla="*/ 288 h 304"/>
                <a:gd name="T28" fmla="*/ 239 w 302"/>
                <a:gd name="T29" fmla="*/ 288 h 304"/>
                <a:gd name="T30" fmla="*/ 244 w 302"/>
                <a:gd name="T31" fmla="*/ 292 h 304"/>
                <a:gd name="T32" fmla="*/ 251 w 302"/>
                <a:gd name="T33" fmla="*/ 294 h 304"/>
                <a:gd name="T34" fmla="*/ 257 w 302"/>
                <a:gd name="T35" fmla="*/ 294 h 304"/>
                <a:gd name="T36" fmla="*/ 263 w 302"/>
                <a:gd name="T37" fmla="*/ 292 h 304"/>
                <a:gd name="T38" fmla="*/ 263 w 302"/>
                <a:gd name="T39" fmla="*/ 292 h 304"/>
                <a:gd name="T40" fmla="*/ 275 w 302"/>
                <a:gd name="T41" fmla="*/ 285 h 304"/>
                <a:gd name="T42" fmla="*/ 286 w 302"/>
                <a:gd name="T43" fmla="*/ 276 h 304"/>
                <a:gd name="T44" fmla="*/ 295 w 302"/>
                <a:gd name="T45" fmla="*/ 264 h 304"/>
                <a:gd name="T46" fmla="*/ 302 w 302"/>
                <a:gd name="T47" fmla="*/ 252 h 304"/>
                <a:gd name="T48" fmla="*/ 302 w 302"/>
                <a:gd name="T49" fmla="*/ 252 h 304"/>
                <a:gd name="T50" fmla="*/ 302 w 302"/>
                <a:gd name="T51" fmla="*/ 137 h 304"/>
                <a:gd name="T52" fmla="*/ 301 w 302"/>
                <a:gd name="T53" fmla="*/ 126 h 304"/>
                <a:gd name="T54" fmla="*/ 299 w 302"/>
                <a:gd name="T55" fmla="*/ 114 h 304"/>
                <a:gd name="T56" fmla="*/ 297 w 302"/>
                <a:gd name="T57" fmla="*/ 103 h 304"/>
                <a:gd name="T58" fmla="*/ 293 w 302"/>
                <a:gd name="T59" fmla="*/ 93 h 304"/>
                <a:gd name="T60" fmla="*/ 289 w 302"/>
                <a:gd name="T61" fmla="*/ 83 h 304"/>
                <a:gd name="T62" fmla="*/ 284 w 302"/>
                <a:gd name="T63" fmla="*/ 73 h 304"/>
                <a:gd name="T64" fmla="*/ 279 w 302"/>
                <a:gd name="T65" fmla="*/ 63 h 304"/>
                <a:gd name="T66" fmla="*/ 273 w 302"/>
                <a:gd name="T67" fmla="*/ 54 h 304"/>
                <a:gd name="T68" fmla="*/ 259 w 302"/>
                <a:gd name="T69" fmla="*/ 38 h 304"/>
                <a:gd name="T70" fmla="*/ 242 w 302"/>
                <a:gd name="T71" fmla="*/ 22 h 304"/>
                <a:gd name="T72" fmla="*/ 234 w 302"/>
                <a:gd name="T73" fmla="*/ 16 h 304"/>
                <a:gd name="T74" fmla="*/ 223 w 302"/>
                <a:gd name="T75" fmla="*/ 10 h 304"/>
                <a:gd name="T76" fmla="*/ 214 w 302"/>
                <a:gd name="T77" fmla="*/ 4 h 304"/>
                <a:gd name="T78" fmla="*/ 203 w 302"/>
                <a:gd name="T79" fmla="*/ 0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
                <a:gd name="T121" fmla="*/ 0 h 304"/>
                <a:gd name="T122" fmla="*/ 302 w 302"/>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 h="304">
                  <a:moveTo>
                    <a:pt x="0" y="262"/>
                  </a:moveTo>
                  <a:lnTo>
                    <a:pt x="21" y="272"/>
                  </a:lnTo>
                  <a:lnTo>
                    <a:pt x="43" y="280"/>
                  </a:lnTo>
                  <a:lnTo>
                    <a:pt x="65" y="288"/>
                  </a:lnTo>
                  <a:lnTo>
                    <a:pt x="88" y="293"/>
                  </a:lnTo>
                  <a:lnTo>
                    <a:pt x="111" y="298"/>
                  </a:lnTo>
                  <a:lnTo>
                    <a:pt x="134" y="301"/>
                  </a:lnTo>
                  <a:lnTo>
                    <a:pt x="157" y="303"/>
                  </a:lnTo>
                  <a:lnTo>
                    <a:pt x="181" y="304"/>
                  </a:lnTo>
                  <a:lnTo>
                    <a:pt x="196" y="302"/>
                  </a:lnTo>
                  <a:lnTo>
                    <a:pt x="211" y="300"/>
                  </a:lnTo>
                  <a:lnTo>
                    <a:pt x="226" y="295"/>
                  </a:lnTo>
                  <a:lnTo>
                    <a:pt x="239" y="288"/>
                  </a:lnTo>
                  <a:lnTo>
                    <a:pt x="244" y="292"/>
                  </a:lnTo>
                  <a:lnTo>
                    <a:pt x="251" y="294"/>
                  </a:lnTo>
                  <a:lnTo>
                    <a:pt x="257" y="294"/>
                  </a:lnTo>
                  <a:lnTo>
                    <a:pt x="263" y="292"/>
                  </a:lnTo>
                  <a:lnTo>
                    <a:pt x="275" y="285"/>
                  </a:lnTo>
                  <a:lnTo>
                    <a:pt x="286" y="276"/>
                  </a:lnTo>
                  <a:lnTo>
                    <a:pt x="295" y="264"/>
                  </a:lnTo>
                  <a:lnTo>
                    <a:pt x="302" y="252"/>
                  </a:lnTo>
                  <a:lnTo>
                    <a:pt x="302" y="137"/>
                  </a:lnTo>
                  <a:lnTo>
                    <a:pt x="301" y="126"/>
                  </a:lnTo>
                  <a:lnTo>
                    <a:pt x="299" y="114"/>
                  </a:lnTo>
                  <a:lnTo>
                    <a:pt x="297" y="103"/>
                  </a:lnTo>
                  <a:lnTo>
                    <a:pt x="293" y="93"/>
                  </a:lnTo>
                  <a:lnTo>
                    <a:pt x="289" y="83"/>
                  </a:lnTo>
                  <a:lnTo>
                    <a:pt x="284" y="73"/>
                  </a:lnTo>
                  <a:lnTo>
                    <a:pt x="279" y="63"/>
                  </a:lnTo>
                  <a:lnTo>
                    <a:pt x="273" y="54"/>
                  </a:lnTo>
                  <a:lnTo>
                    <a:pt x="259" y="38"/>
                  </a:lnTo>
                  <a:lnTo>
                    <a:pt x="242" y="22"/>
                  </a:lnTo>
                  <a:lnTo>
                    <a:pt x="234" y="16"/>
                  </a:lnTo>
                  <a:lnTo>
                    <a:pt x="223" y="10"/>
                  </a:lnTo>
                  <a:lnTo>
                    <a:pt x="214" y="4"/>
                  </a:lnTo>
                  <a:lnTo>
                    <a:pt x="203" y="0"/>
                  </a:lnTo>
                </a:path>
              </a:pathLst>
            </a:custGeom>
            <a:noFill/>
            <a:ln w="6">
              <a:solidFill>
                <a:srgbClr val="373773"/>
              </a:solidFill>
              <a:round/>
              <a:headEnd/>
              <a:tailEnd/>
            </a:ln>
          </p:spPr>
          <p:txBody>
            <a:bodyPr/>
            <a:lstStyle/>
            <a:p>
              <a:endParaRPr lang="zh-TW" altLang="en-US"/>
            </a:p>
          </p:txBody>
        </p:sp>
        <p:sp>
          <p:nvSpPr>
            <p:cNvPr id="20491" name="Freeform 88"/>
            <p:cNvSpPr>
              <a:spLocks/>
            </p:cNvSpPr>
            <p:nvPr/>
          </p:nvSpPr>
          <p:spPr bwMode="auto">
            <a:xfrm>
              <a:off x="2085" y="2635"/>
              <a:ext cx="99" cy="273"/>
            </a:xfrm>
            <a:custGeom>
              <a:avLst/>
              <a:gdLst>
                <a:gd name="T0" fmla="*/ 99 w 99"/>
                <a:gd name="T1" fmla="*/ 0 h 273"/>
                <a:gd name="T2" fmla="*/ 88 w 99"/>
                <a:gd name="T3" fmla="*/ 5 h 273"/>
                <a:gd name="T4" fmla="*/ 78 w 99"/>
                <a:gd name="T5" fmla="*/ 10 h 273"/>
                <a:gd name="T6" fmla="*/ 69 w 99"/>
                <a:gd name="T7" fmla="*/ 16 h 273"/>
                <a:gd name="T8" fmla="*/ 60 w 99"/>
                <a:gd name="T9" fmla="*/ 23 h 273"/>
                <a:gd name="T10" fmla="*/ 43 w 99"/>
                <a:gd name="T11" fmla="*/ 38 h 273"/>
                <a:gd name="T12" fmla="*/ 36 w 99"/>
                <a:gd name="T13" fmla="*/ 47 h 273"/>
                <a:gd name="T14" fmla="*/ 30 w 99"/>
                <a:gd name="T15" fmla="*/ 55 h 273"/>
                <a:gd name="T16" fmla="*/ 23 w 99"/>
                <a:gd name="T17" fmla="*/ 65 h 273"/>
                <a:gd name="T18" fmla="*/ 17 w 99"/>
                <a:gd name="T19" fmla="*/ 74 h 273"/>
                <a:gd name="T20" fmla="*/ 13 w 99"/>
                <a:gd name="T21" fmla="*/ 84 h 273"/>
                <a:gd name="T22" fmla="*/ 9 w 99"/>
                <a:gd name="T23" fmla="*/ 95 h 273"/>
                <a:gd name="T24" fmla="*/ 5 w 99"/>
                <a:gd name="T25" fmla="*/ 105 h 273"/>
                <a:gd name="T26" fmla="*/ 3 w 99"/>
                <a:gd name="T27" fmla="*/ 116 h 273"/>
                <a:gd name="T28" fmla="*/ 1 w 99"/>
                <a:gd name="T29" fmla="*/ 128 h 273"/>
                <a:gd name="T30" fmla="*/ 0 w 99"/>
                <a:gd name="T31" fmla="*/ 139 h 273"/>
                <a:gd name="T32" fmla="*/ 1 w 99"/>
                <a:gd name="T33" fmla="*/ 204 h 273"/>
                <a:gd name="T34" fmla="*/ 1 w 99"/>
                <a:gd name="T35" fmla="*/ 211 h 273"/>
                <a:gd name="T36" fmla="*/ 2 w 99"/>
                <a:gd name="T37" fmla="*/ 216 h 273"/>
                <a:gd name="T38" fmla="*/ 4 w 99"/>
                <a:gd name="T39" fmla="*/ 223 h 273"/>
                <a:gd name="T40" fmla="*/ 6 w 99"/>
                <a:gd name="T41" fmla="*/ 228 h 273"/>
                <a:gd name="T42" fmla="*/ 9 w 99"/>
                <a:gd name="T43" fmla="*/ 234 h 273"/>
                <a:gd name="T44" fmla="*/ 12 w 99"/>
                <a:gd name="T45" fmla="*/ 239 h 273"/>
                <a:gd name="T46" fmla="*/ 21 w 99"/>
                <a:gd name="T47" fmla="*/ 247 h 273"/>
                <a:gd name="T48" fmla="*/ 21 w 99"/>
                <a:gd name="T49" fmla="*/ 247 h 273"/>
                <a:gd name="T50" fmla="*/ 26 w 99"/>
                <a:gd name="T51" fmla="*/ 251 h 273"/>
                <a:gd name="T52" fmla="*/ 33 w 99"/>
                <a:gd name="T53" fmla="*/ 253 h 273"/>
                <a:gd name="T54" fmla="*/ 39 w 99"/>
                <a:gd name="T55" fmla="*/ 253 h 273"/>
                <a:gd name="T56" fmla="*/ 45 w 99"/>
                <a:gd name="T57" fmla="*/ 252 h 273"/>
                <a:gd name="T58" fmla="*/ 47 w 99"/>
                <a:gd name="T59" fmla="*/ 258 h 273"/>
                <a:gd name="T60" fmla="*/ 49 w 99"/>
                <a:gd name="T61" fmla="*/ 264 h 273"/>
                <a:gd name="T62" fmla="*/ 53 w 99"/>
                <a:gd name="T63" fmla="*/ 269 h 273"/>
                <a:gd name="T64" fmla="*/ 59 w 99"/>
                <a:gd name="T65" fmla="*/ 273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273"/>
                <a:gd name="T101" fmla="*/ 99 w 99"/>
                <a:gd name="T102" fmla="*/ 273 h 2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273">
                  <a:moveTo>
                    <a:pt x="99" y="0"/>
                  </a:moveTo>
                  <a:lnTo>
                    <a:pt x="88" y="5"/>
                  </a:lnTo>
                  <a:lnTo>
                    <a:pt x="78" y="10"/>
                  </a:lnTo>
                  <a:lnTo>
                    <a:pt x="69" y="16"/>
                  </a:lnTo>
                  <a:lnTo>
                    <a:pt x="60" y="23"/>
                  </a:lnTo>
                  <a:lnTo>
                    <a:pt x="43" y="38"/>
                  </a:lnTo>
                  <a:lnTo>
                    <a:pt x="36" y="47"/>
                  </a:lnTo>
                  <a:lnTo>
                    <a:pt x="30" y="55"/>
                  </a:lnTo>
                  <a:lnTo>
                    <a:pt x="23" y="65"/>
                  </a:lnTo>
                  <a:lnTo>
                    <a:pt x="17" y="74"/>
                  </a:lnTo>
                  <a:lnTo>
                    <a:pt x="13" y="84"/>
                  </a:lnTo>
                  <a:lnTo>
                    <a:pt x="9" y="95"/>
                  </a:lnTo>
                  <a:lnTo>
                    <a:pt x="5" y="105"/>
                  </a:lnTo>
                  <a:lnTo>
                    <a:pt x="3" y="116"/>
                  </a:lnTo>
                  <a:lnTo>
                    <a:pt x="1" y="128"/>
                  </a:lnTo>
                  <a:lnTo>
                    <a:pt x="0" y="139"/>
                  </a:lnTo>
                  <a:lnTo>
                    <a:pt x="1" y="204"/>
                  </a:lnTo>
                  <a:lnTo>
                    <a:pt x="1" y="211"/>
                  </a:lnTo>
                  <a:lnTo>
                    <a:pt x="2" y="216"/>
                  </a:lnTo>
                  <a:lnTo>
                    <a:pt x="4" y="223"/>
                  </a:lnTo>
                  <a:lnTo>
                    <a:pt x="6" y="228"/>
                  </a:lnTo>
                  <a:lnTo>
                    <a:pt x="9" y="234"/>
                  </a:lnTo>
                  <a:lnTo>
                    <a:pt x="12" y="239"/>
                  </a:lnTo>
                  <a:lnTo>
                    <a:pt x="21" y="247"/>
                  </a:lnTo>
                  <a:lnTo>
                    <a:pt x="26" y="251"/>
                  </a:lnTo>
                  <a:lnTo>
                    <a:pt x="33" y="253"/>
                  </a:lnTo>
                  <a:lnTo>
                    <a:pt x="39" y="253"/>
                  </a:lnTo>
                  <a:lnTo>
                    <a:pt x="45" y="252"/>
                  </a:lnTo>
                  <a:lnTo>
                    <a:pt x="47" y="258"/>
                  </a:lnTo>
                  <a:lnTo>
                    <a:pt x="49" y="264"/>
                  </a:lnTo>
                  <a:lnTo>
                    <a:pt x="53" y="269"/>
                  </a:lnTo>
                  <a:lnTo>
                    <a:pt x="59" y="273"/>
                  </a:lnTo>
                </a:path>
              </a:pathLst>
            </a:custGeom>
            <a:noFill/>
            <a:ln w="6">
              <a:solidFill>
                <a:srgbClr val="373773"/>
              </a:solidFill>
              <a:round/>
              <a:headEnd/>
              <a:tailEnd/>
            </a:ln>
          </p:spPr>
          <p:txBody>
            <a:bodyPr/>
            <a:lstStyle/>
            <a:p>
              <a:endParaRPr lang="zh-TW" altLang="en-US"/>
            </a:p>
          </p:txBody>
        </p:sp>
        <p:sp>
          <p:nvSpPr>
            <p:cNvPr id="20492" name="Freeform 87"/>
            <p:cNvSpPr>
              <a:spLocks/>
            </p:cNvSpPr>
            <p:nvPr/>
          </p:nvSpPr>
          <p:spPr bwMode="auto">
            <a:xfrm>
              <a:off x="2125" y="2687"/>
              <a:ext cx="38" cy="200"/>
            </a:xfrm>
            <a:custGeom>
              <a:avLst/>
              <a:gdLst>
                <a:gd name="T0" fmla="*/ 5 w 38"/>
                <a:gd name="T1" fmla="*/ 200 h 200"/>
                <a:gd name="T2" fmla="*/ 2 w 38"/>
                <a:gd name="T3" fmla="*/ 173 h 200"/>
                <a:gd name="T4" fmla="*/ 0 w 38"/>
                <a:gd name="T5" fmla="*/ 148 h 200"/>
                <a:gd name="T6" fmla="*/ 1 w 38"/>
                <a:gd name="T7" fmla="*/ 122 h 200"/>
                <a:gd name="T8" fmla="*/ 4 w 38"/>
                <a:gd name="T9" fmla="*/ 97 h 200"/>
                <a:gd name="T10" fmla="*/ 9 w 38"/>
                <a:gd name="T11" fmla="*/ 71 h 200"/>
                <a:gd name="T12" fmla="*/ 17 w 38"/>
                <a:gd name="T13" fmla="*/ 47 h 200"/>
                <a:gd name="T14" fmla="*/ 26 w 38"/>
                <a:gd name="T15" fmla="*/ 23 h 200"/>
                <a:gd name="T16" fmla="*/ 38 w 38"/>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00"/>
                <a:gd name="T29" fmla="*/ 38 w 38"/>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00">
                  <a:moveTo>
                    <a:pt x="5" y="200"/>
                  </a:moveTo>
                  <a:lnTo>
                    <a:pt x="2" y="173"/>
                  </a:lnTo>
                  <a:lnTo>
                    <a:pt x="0" y="148"/>
                  </a:lnTo>
                  <a:lnTo>
                    <a:pt x="1" y="122"/>
                  </a:lnTo>
                  <a:lnTo>
                    <a:pt x="4" y="97"/>
                  </a:lnTo>
                  <a:lnTo>
                    <a:pt x="9" y="71"/>
                  </a:lnTo>
                  <a:lnTo>
                    <a:pt x="17" y="47"/>
                  </a:lnTo>
                  <a:lnTo>
                    <a:pt x="26" y="23"/>
                  </a:lnTo>
                  <a:lnTo>
                    <a:pt x="38" y="0"/>
                  </a:lnTo>
                </a:path>
              </a:pathLst>
            </a:custGeom>
            <a:noFill/>
            <a:ln w="6">
              <a:solidFill>
                <a:srgbClr val="555555"/>
              </a:solidFill>
              <a:round/>
              <a:headEnd/>
              <a:tailEnd/>
            </a:ln>
          </p:spPr>
          <p:txBody>
            <a:bodyPr/>
            <a:lstStyle/>
            <a:p>
              <a:endParaRPr lang="zh-TW" altLang="en-US"/>
            </a:p>
          </p:txBody>
        </p:sp>
        <p:sp>
          <p:nvSpPr>
            <p:cNvPr id="20493" name="Freeform 86"/>
            <p:cNvSpPr>
              <a:spLocks/>
            </p:cNvSpPr>
            <p:nvPr/>
          </p:nvSpPr>
          <p:spPr bwMode="auto">
            <a:xfrm>
              <a:off x="2368" y="2723"/>
              <a:ext cx="19" cy="212"/>
            </a:xfrm>
            <a:custGeom>
              <a:avLst/>
              <a:gdLst>
                <a:gd name="T0" fmla="*/ 15 w 19"/>
                <a:gd name="T1" fmla="*/ 212 h 212"/>
                <a:gd name="T2" fmla="*/ 18 w 19"/>
                <a:gd name="T3" fmla="*/ 185 h 212"/>
                <a:gd name="T4" fmla="*/ 19 w 19"/>
                <a:gd name="T5" fmla="*/ 158 h 212"/>
                <a:gd name="T6" fmla="*/ 18 w 19"/>
                <a:gd name="T7" fmla="*/ 132 h 212"/>
                <a:gd name="T8" fmla="*/ 17 w 19"/>
                <a:gd name="T9" fmla="*/ 105 h 212"/>
                <a:gd name="T10" fmla="*/ 15 w 19"/>
                <a:gd name="T11" fmla="*/ 79 h 212"/>
                <a:gd name="T12" fmla="*/ 11 w 19"/>
                <a:gd name="T13" fmla="*/ 53 h 212"/>
                <a:gd name="T14" fmla="*/ 6 w 19"/>
                <a:gd name="T15" fmla="*/ 26 h 212"/>
                <a:gd name="T16" fmla="*/ 0 w 19"/>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2"/>
                <a:gd name="T29" fmla="*/ 19 w 19"/>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2">
                  <a:moveTo>
                    <a:pt x="15" y="212"/>
                  </a:moveTo>
                  <a:lnTo>
                    <a:pt x="18" y="185"/>
                  </a:lnTo>
                  <a:lnTo>
                    <a:pt x="19" y="158"/>
                  </a:lnTo>
                  <a:lnTo>
                    <a:pt x="18" y="132"/>
                  </a:lnTo>
                  <a:lnTo>
                    <a:pt x="17" y="105"/>
                  </a:lnTo>
                  <a:lnTo>
                    <a:pt x="15" y="79"/>
                  </a:lnTo>
                  <a:lnTo>
                    <a:pt x="11" y="53"/>
                  </a:lnTo>
                  <a:lnTo>
                    <a:pt x="6" y="26"/>
                  </a:lnTo>
                  <a:lnTo>
                    <a:pt x="0" y="0"/>
                  </a:lnTo>
                </a:path>
              </a:pathLst>
            </a:custGeom>
            <a:noFill/>
            <a:ln w="6">
              <a:solidFill>
                <a:srgbClr val="555555"/>
              </a:solidFill>
              <a:round/>
              <a:headEnd/>
              <a:tailEnd/>
            </a:ln>
          </p:spPr>
          <p:txBody>
            <a:bodyPr/>
            <a:lstStyle/>
            <a:p>
              <a:endParaRPr lang="zh-TW" altLang="en-US"/>
            </a:p>
          </p:txBody>
        </p:sp>
        <p:sp>
          <p:nvSpPr>
            <p:cNvPr id="20494" name="Freeform 85"/>
            <p:cNvSpPr>
              <a:spLocks/>
            </p:cNvSpPr>
            <p:nvPr/>
          </p:nvSpPr>
          <p:spPr bwMode="auto">
            <a:xfrm>
              <a:off x="2184" y="2633"/>
              <a:ext cx="162" cy="42"/>
            </a:xfrm>
            <a:custGeom>
              <a:avLst/>
              <a:gdLst>
                <a:gd name="T0" fmla="*/ 0 w 162"/>
                <a:gd name="T1" fmla="*/ 0 h 42"/>
                <a:gd name="T2" fmla="*/ 7 w 162"/>
                <a:gd name="T3" fmla="*/ 8 h 42"/>
                <a:gd name="T4" fmla="*/ 15 w 162"/>
                <a:gd name="T5" fmla="*/ 16 h 42"/>
                <a:gd name="T6" fmla="*/ 24 w 162"/>
                <a:gd name="T7" fmla="*/ 22 h 42"/>
                <a:gd name="T8" fmla="*/ 33 w 162"/>
                <a:gd name="T9" fmla="*/ 28 h 42"/>
                <a:gd name="T10" fmla="*/ 41 w 162"/>
                <a:gd name="T11" fmla="*/ 33 h 42"/>
                <a:gd name="T12" fmla="*/ 51 w 162"/>
                <a:gd name="T13" fmla="*/ 37 h 42"/>
                <a:gd name="T14" fmla="*/ 61 w 162"/>
                <a:gd name="T15" fmla="*/ 39 h 42"/>
                <a:gd name="T16" fmla="*/ 71 w 162"/>
                <a:gd name="T17" fmla="*/ 41 h 42"/>
                <a:gd name="T18" fmla="*/ 81 w 162"/>
                <a:gd name="T19" fmla="*/ 42 h 42"/>
                <a:gd name="T20" fmla="*/ 92 w 162"/>
                <a:gd name="T21" fmla="*/ 42 h 42"/>
                <a:gd name="T22" fmla="*/ 102 w 162"/>
                <a:gd name="T23" fmla="*/ 41 h 42"/>
                <a:gd name="T24" fmla="*/ 112 w 162"/>
                <a:gd name="T25" fmla="*/ 39 h 42"/>
                <a:gd name="T26" fmla="*/ 123 w 162"/>
                <a:gd name="T27" fmla="*/ 36 h 42"/>
                <a:gd name="T28" fmla="*/ 132 w 162"/>
                <a:gd name="T29" fmla="*/ 32 h 42"/>
                <a:gd name="T30" fmla="*/ 142 w 162"/>
                <a:gd name="T31" fmla="*/ 27 h 42"/>
                <a:gd name="T32" fmla="*/ 151 w 162"/>
                <a:gd name="T33" fmla="*/ 21 h 42"/>
                <a:gd name="T34" fmla="*/ 162 w 162"/>
                <a:gd name="T35" fmla="*/ 1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42"/>
                <a:gd name="T56" fmla="*/ 162 w 16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42">
                  <a:moveTo>
                    <a:pt x="0" y="0"/>
                  </a:moveTo>
                  <a:lnTo>
                    <a:pt x="7" y="8"/>
                  </a:lnTo>
                  <a:lnTo>
                    <a:pt x="15" y="16"/>
                  </a:lnTo>
                  <a:lnTo>
                    <a:pt x="24" y="22"/>
                  </a:lnTo>
                  <a:lnTo>
                    <a:pt x="33" y="28"/>
                  </a:lnTo>
                  <a:lnTo>
                    <a:pt x="41" y="33"/>
                  </a:lnTo>
                  <a:lnTo>
                    <a:pt x="51" y="37"/>
                  </a:lnTo>
                  <a:lnTo>
                    <a:pt x="61" y="39"/>
                  </a:lnTo>
                  <a:lnTo>
                    <a:pt x="71" y="41"/>
                  </a:lnTo>
                  <a:lnTo>
                    <a:pt x="81" y="42"/>
                  </a:lnTo>
                  <a:lnTo>
                    <a:pt x="92" y="42"/>
                  </a:lnTo>
                  <a:lnTo>
                    <a:pt x="102" y="41"/>
                  </a:lnTo>
                  <a:lnTo>
                    <a:pt x="112" y="39"/>
                  </a:lnTo>
                  <a:lnTo>
                    <a:pt x="123" y="36"/>
                  </a:lnTo>
                  <a:lnTo>
                    <a:pt x="132" y="32"/>
                  </a:lnTo>
                  <a:lnTo>
                    <a:pt x="142" y="27"/>
                  </a:lnTo>
                  <a:lnTo>
                    <a:pt x="151" y="21"/>
                  </a:lnTo>
                  <a:lnTo>
                    <a:pt x="162" y="11"/>
                  </a:lnTo>
                </a:path>
              </a:pathLst>
            </a:custGeom>
            <a:noFill/>
            <a:ln w="6">
              <a:solidFill>
                <a:srgbClr val="555555"/>
              </a:solidFill>
              <a:round/>
              <a:headEnd/>
              <a:tailEnd/>
            </a:ln>
          </p:spPr>
          <p:txBody>
            <a:bodyPr/>
            <a:lstStyle/>
            <a:p>
              <a:endParaRPr lang="zh-TW" altLang="en-US"/>
            </a:p>
          </p:txBody>
        </p:sp>
        <p:sp>
          <p:nvSpPr>
            <p:cNvPr id="20495" name="Freeform 84"/>
            <p:cNvSpPr>
              <a:spLocks/>
            </p:cNvSpPr>
            <p:nvPr/>
          </p:nvSpPr>
          <p:spPr bwMode="auto">
            <a:xfrm>
              <a:off x="2085" y="2466"/>
              <a:ext cx="361" cy="484"/>
            </a:xfrm>
            <a:custGeom>
              <a:avLst/>
              <a:gdLst>
                <a:gd name="T0" fmla="*/ 88 w 361"/>
                <a:gd name="T1" fmla="*/ 174 h 484"/>
                <a:gd name="T2" fmla="*/ 60 w 361"/>
                <a:gd name="T3" fmla="*/ 192 h 484"/>
                <a:gd name="T4" fmla="*/ 30 w 361"/>
                <a:gd name="T5" fmla="*/ 225 h 484"/>
                <a:gd name="T6" fmla="*/ 18 w 361"/>
                <a:gd name="T7" fmla="*/ 244 h 484"/>
                <a:gd name="T8" fmla="*/ 9 w 361"/>
                <a:gd name="T9" fmla="*/ 264 h 484"/>
                <a:gd name="T10" fmla="*/ 3 w 361"/>
                <a:gd name="T11" fmla="*/ 285 h 484"/>
                <a:gd name="T12" fmla="*/ 0 w 361"/>
                <a:gd name="T13" fmla="*/ 308 h 484"/>
                <a:gd name="T14" fmla="*/ 1 w 361"/>
                <a:gd name="T15" fmla="*/ 373 h 484"/>
                <a:gd name="T16" fmla="*/ 2 w 361"/>
                <a:gd name="T17" fmla="*/ 385 h 484"/>
                <a:gd name="T18" fmla="*/ 6 w 361"/>
                <a:gd name="T19" fmla="*/ 397 h 484"/>
                <a:gd name="T20" fmla="*/ 12 w 361"/>
                <a:gd name="T21" fmla="*/ 408 h 484"/>
                <a:gd name="T22" fmla="*/ 21 w 361"/>
                <a:gd name="T23" fmla="*/ 416 h 484"/>
                <a:gd name="T24" fmla="*/ 33 w 361"/>
                <a:gd name="T25" fmla="*/ 422 h 484"/>
                <a:gd name="T26" fmla="*/ 45 w 361"/>
                <a:gd name="T27" fmla="*/ 421 h 484"/>
                <a:gd name="T28" fmla="*/ 49 w 361"/>
                <a:gd name="T29" fmla="*/ 433 h 484"/>
                <a:gd name="T30" fmla="*/ 59 w 361"/>
                <a:gd name="T31" fmla="*/ 442 h 484"/>
                <a:gd name="T32" fmla="*/ 80 w 361"/>
                <a:gd name="T33" fmla="*/ 452 h 484"/>
                <a:gd name="T34" fmla="*/ 124 w 361"/>
                <a:gd name="T35" fmla="*/ 468 h 484"/>
                <a:gd name="T36" fmla="*/ 170 w 361"/>
                <a:gd name="T37" fmla="*/ 478 h 484"/>
                <a:gd name="T38" fmla="*/ 216 w 361"/>
                <a:gd name="T39" fmla="*/ 483 h 484"/>
                <a:gd name="T40" fmla="*/ 240 w 361"/>
                <a:gd name="T41" fmla="*/ 484 h 484"/>
                <a:gd name="T42" fmla="*/ 270 w 361"/>
                <a:gd name="T43" fmla="*/ 480 h 484"/>
                <a:gd name="T44" fmla="*/ 298 w 361"/>
                <a:gd name="T45" fmla="*/ 468 h 484"/>
                <a:gd name="T46" fmla="*/ 303 w 361"/>
                <a:gd name="T47" fmla="*/ 472 h 484"/>
                <a:gd name="T48" fmla="*/ 316 w 361"/>
                <a:gd name="T49" fmla="*/ 474 h 484"/>
                <a:gd name="T50" fmla="*/ 322 w 361"/>
                <a:gd name="T51" fmla="*/ 472 h 484"/>
                <a:gd name="T52" fmla="*/ 345 w 361"/>
                <a:gd name="T53" fmla="*/ 456 h 484"/>
                <a:gd name="T54" fmla="*/ 361 w 361"/>
                <a:gd name="T55" fmla="*/ 432 h 484"/>
                <a:gd name="T56" fmla="*/ 361 w 361"/>
                <a:gd name="T57" fmla="*/ 327 h 484"/>
                <a:gd name="T58" fmla="*/ 360 w 361"/>
                <a:gd name="T59" fmla="*/ 303 h 484"/>
                <a:gd name="T60" fmla="*/ 355 w 361"/>
                <a:gd name="T61" fmla="*/ 280 h 484"/>
                <a:gd name="T62" fmla="*/ 346 w 361"/>
                <a:gd name="T63" fmla="*/ 258 h 484"/>
                <a:gd name="T64" fmla="*/ 335 w 361"/>
                <a:gd name="T65" fmla="*/ 239 h 484"/>
                <a:gd name="T66" fmla="*/ 320 w 361"/>
                <a:gd name="T67" fmla="*/ 220 h 484"/>
                <a:gd name="T68" fmla="*/ 303 w 361"/>
                <a:gd name="T69" fmla="*/ 204 h 484"/>
                <a:gd name="T70" fmla="*/ 284 w 361"/>
                <a:gd name="T71" fmla="*/ 191 h 484"/>
                <a:gd name="T72" fmla="*/ 262 w 361"/>
                <a:gd name="T73" fmla="*/ 180 h 484"/>
                <a:gd name="T74" fmla="*/ 268 w 361"/>
                <a:gd name="T75" fmla="*/ 172 h 484"/>
                <a:gd name="T76" fmla="*/ 281 w 361"/>
                <a:gd name="T77" fmla="*/ 155 h 484"/>
                <a:gd name="T78" fmla="*/ 288 w 361"/>
                <a:gd name="T79" fmla="*/ 135 h 484"/>
                <a:gd name="T80" fmla="*/ 292 w 361"/>
                <a:gd name="T81" fmla="*/ 116 h 484"/>
                <a:gd name="T82" fmla="*/ 292 w 361"/>
                <a:gd name="T83" fmla="*/ 95 h 484"/>
                <a:gd name="T84" fmla="*/ 288 w 361"/>
                <a:gd name="T85" fmla="*/ 75 h 484"/>
                <a:gd name="T86" fmla="*/ 281 w 361"/>
                <a:gd name="T87" fmla="*/ 56 h 484"/>
                <a:gd name="T88" fmla="*/ 268 w 361"/>
                <a:gd name="T89" fmla="*/ 38 h 484"/>
                <a:gd name="T90" fmla="*/ 253 w 361"/>
                <a:gd name="T91" fmla="*/ 24 h 484"/>
                <a:gd name="T92" fmla="*/ 235 w 361"/>
                <a:gd name="T93" fmla="*/ 12 h 484"/>
                <a:gd name="T94" fmla="*/ 216 w 361"/>
                <a:gd name="T95" fmla="*/ 4 h 484"/>
                <a:gd name="T96" fmla="*/ 196 w 361"/>
                <a:gd name="T97" fmla="*/ 0 h 484"/>
                <a:gd name="T98" fmla="*/ 175 w 361"/>
                <a:gd name="T99" fmla="*/ 0 h 484"/>
                <a:gd name="T100" fmla="*/ 154 w 361"/>
                <a:gd name="T101" fmla="*/ 4 h 484"/>
                <a:gd name="T102" fmla="*/ 135 w 361"/>
                <a:gd name="T103" fmla="*/ 12 h 484"/>
                <a:gd name="T104" fmla="*/ 117 w 361"/>
                <a:gd name="T105" fmla="*/ 24 h 484"/>
                <a:gd name="T106" fmla="*/ 102 w 361"/>
                <a:gd name="T107" fmla="*/ 38 h 484"/>
                <a:gd name="T108" fmla="*/ 92 w 361"/>
                <a:gd name="T109" fmla="*/ 54 h 484"/>
                <a:gd name="T110" fmla="*/ 84 w 361"/>
                <a:gd name="T111" fmla="*/ 71 h 484"/>
                <a:gd name="T112" fmla="*/ 79 w 361"/>
                <a:gd name="T113" fmla="*/ 89 h 484"/>
                <a:gd name="T114" fmla="*/ 78 w 361"/>
                <a:gd name="T115" fmla="*/ 107 h 484"/>
                <a:gd name="T116" fmla="*/ 80 w 361"/>
                <a:gd name="T117" fmla="*/ 126 h 484"/>
                <a:gd name="T118" fmla="*/ 85 w 361"/>
                <a:gd name="T119" fmla="*/ 144 h 484"/>
                <a:gd name="T120" fmla="*/ 94 w 361"/>
                <a:gd name="T121" fmla="*/ 161 h 484"/>
                <a:gd name="T122" fmla="*/ 99 w 361"/>
                <a:gd name="T123" fmla="*/ 169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84"/>
                <a:gd name="T188" fmla="*/ 361 w 361"/>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84">
                  <a:moveTo>
                    <a:pt x="99" y="169"/>
                  </a:moveTo>
                  <a:lnTo>
                    <a:pt x="88" y="174"/>
                  </a:lnTo>
                  <a:lnTo>
                    <a:pt x="79" y="179"/>
                  </a:lnTo>
                  <a:lnTo>
                    <a:pt x="60" y="192"/>
                  </a:lnTo>
                  <a:lnTo>
                    <a:pt x="43" y="207"/>
                  </a:lnTo>
                  <a:lnTo>
                    <a:pt x="30" y="225"/>
                  </a:lnTo>
                  <a:lnTo>
                    <a:pt x="24" y="234"/>
                  </a:lnTo>
                  <a:lnTo>
                    <a:pt x="18" y="244"/>
                  </a:lnTo>
                  <a:lnTo>
                    <a:pt x="13" y="253"/>
                  </a:lnTo>
                  <a:lnTo>
                    <a:pt x="9" y="264"/>
                  </a:lnTo>
                  <a:lnTo>
                    <a:pt x="6" y="274"/>
                  </a:lnTo>
                  <a:lnTo>
                    <a:pt x="3" y="285"/>
                  </a:lnTo>
                  <a:lnTo>
                    <a:pt x="1" y="297"/>
                  </a:lnTo>
                  <a:lnTo>
                    <a:pt x="0" y="308"/>
                  </a:lnTo>
                  <a:lnTo>
                    <a:pt x="1" y="373"/>
                  </a:lnTo>
                  <a:lnTo>
                    <a:pt x="1" y="380"/>
                  </a:lnTo>
                  <a:lnTo>
                    <a:pt x="2" y="385"/>
                  </a:lnTo>
                  <a:lnTo>
                    <a:pt x="4" y="392"/>
                  </a:lnTo>
                  <a:lnTo>
                    <a:pt x="6" y="397"/>
                  </a:lnTo>
                  <a:lnTo>
                    <a:pt x="9" y="403"/>
                  </a:lnTo>
                  <a:lnTo>
                    <a:pt x="12" y="408"/>
                  </a:lnTo>
                  <a:lnTo>
                    <a:pt x="21" y="416"/>
                  </a:lnTo>
                  <a:lnTo>
                    <a:pt x="26" y="420"/>
                  </a:lnTo>
                  <a:lnTo>
                    <a:pt x="33" y="422"/>
                  </a:lnTo>
                  <a:lnTo>
                    <a:pt x="39" y="422"/>
                  </a:lnTo>
                  <a:lnTo>
                    <a:pt x="45" y="421"/>
                  </a:lnTo>
                  <a:lnTo>
                    <a:pt x="47" y="427"/>
                  </a:lnTo>
                  <a:lnTo>
                    <a:pt x="49" y="433"/>
                  </a:lnTo>
                  <a:lnTo>
                    <a:pt x="53" y="438"/>
                  </a:lnTo>
                  <a:lnTo>
                    <a:pt x="59" y="442"/>
                  </a:lnTo>
                  <a:lnTo>
                    <a:pt x="80" y="452"/>
                  </a:lnTo>
                  <a:lnTo>
                    <a:pt x="102" y="460"/>
                  </a:lnTo>
                  <a:lnTo>
                    <a:pt x="124" y="468"/>
                  </a:lnTo>
                  <a:lnTo>
                    <a:pt x="147" y="473"/>
                  </a:lnTo>
                  <a:lnTo>
                    <a:pt x="170" y="478"/>
                  </a:lnTo>
                  <a:lnTo>
                    <a:pt x="193" y="481"/>
                  </a:lnTo>
                  <a:lnTo>
                    <a:pt x="216" y="483"/>
                  </a:lnTo>
                  <a:lnTo>
                    <a:pt x="240" y="484"/>
                  </a:lnTo>
                  <a:lnTo>
                    <a:pt x="255" y="482"/>
                  </a:lnTo>
                  <a:lnTo>
                    <a:pt x="270" y="480"/>
                  </a:lnTo>
                  <a:lnTo>
                    <a:pt x="285" y="475"/>
                  </a:lnTo>
                  <a:lnTo>
                    <a:pt x="298" y="468"/>
                  </a:lnTo>
                  <a:lnTo>
                    <a:pt x="303" y="472"/>
                  </a:lnTo>
                  <a:lnTo>
                    <a:pt x="310" y="474"/>
                  </a:lnTo>
                  <a:lnTo>
                    <a:pt x="316" y="474"/>
                  </a:lnTo>
                  <a:lnTo>
                    <a:pt x="322" y="472"/>
                  </a:lnTo>
                  <a:lnTo>
                    <a:pt x="334" y="465"/>
                  </a:lnTo>
                  <a:lnTo>
                    <a:pt x="345" y="456"/>
                  </a:lnTo>
                  <a:lnTo>
                    <a:pt x="354" y="444"/>
                  </a:lnTo>
                  <a:lnTo>
                    <a:pt x="361" y="432"/>
                  </a:lnTo>
                  <a:lnTo>
                    <a:pt x="361" y="327"/>
                  </a:lnTo>
                  <a:lnTo>
                    <a:pt x="361" y="315"/>
                  </a:lnTo>
                  <a:lnTo>
                    <a:pt x="360" y="303"/>
                  </a:lnTo>
                  <a:lnTo>
                    <a:pt x="358" y="292"/>
                  </a:lnTo>
                  <a:lnTo>
                    <a:pt x="355" y="280"/>
                  </a:lnTo>
                  <a:lnTo>
                    <a:pt x="351" y="269"/>
                  </a:lnTo>
                  <a:lnTo>
                    <a:pt x="346" y="258"/>
                  </a:lnTo>
                  <a:lnTo>
                    <a:pt x="341" y="248"/>
                  </a:lnTo>
                  <a:lnTo>
                    <a:pt x="335" y="239"/>
                  </a:lnTo>
                  <a:lnTo>
                    <a:pt x="328" y="229"/>
                  </a:lnTo>
                  <a:lnTo>
                    <a:pt x="320" y="220"/>
                  </a:lnTo>
                  <a:lnTo>
                    <a:pt x="312" y="212"/>
                  </a:lnTo>
                  <a:lnTo>
                    <a:pt x="303" y="204"/>
                  </a:lnTo>
                  <a:lnTo>
                    <a:pt x="294" y="197"/>
                  </a:lnTo>
                  <a:lnTo>
                    <a:pt x="284" y="191"/>
                  </a:lnTo>
                  <a:lnTo>
                    <a:pt x="274" y="185"/>
                  </a:lnTo>
                  <a:lnTo>
                    <a:pt x="262" y="180"/>
                  </a:lnTo>
                  <a:lnTo>
                    <a:pt x="261" y="180"/>
                  </a:lnTo>
                  <a:lnTo>
                    <a:pt x="268" y="172"/>
                  </a:lnTo>
                  <a:lnTo>
                    <a:pt x="275" y="163"/>
                  </a:lnTo>
                  <a:lnTo>
                    <a:pt x="281" y="155"/>
                  </a:lnTo>
                  <a:lnTo>
                    <a:pt x="285" y="145"/>
                  </a:lnTo>
                  <a:lnTo>
                    <a:pt x="288" y="135"/>
                  </a:lnTo>
                  <a:lnTo>
                    <a:pt x="291" y="126"/>
                  </a:lnTo>
                  <a:lnTo>
                    <a:pt x="292" y="116"/>
                  </a:lnTo>
                  <a:lnTo>
                    <a:pt x="293" y="105"/>
                  </a:lnTo>
                  <a:lnTo>
                    <a:pt x="292" y="95"/>
                  </a:lnTo>
                  <a:lnTo>
                    <a:pt x="291" y="85"/>
                  </a:lnTo>
                  <a:lnTo>
                    <a:pt x="288" y="75"/>
                  </a:lnTo>
                  <a:lnTo>
                    <a:pt x="285" y="66"/>
                  </a:lnTo>
                  <a:lnTo>
                    <a:pt x="281" y="56"/>
                  </a:lnTo>
                  <a:lnTo>
                    <a:pt x="275" y="47"/>
                  </a:lnTo>
                  <a:lnTo>
                    <a:pt x="268" y="38"/>
                  </a:lnTo>
                  <a:lnTo>
                    <a:pt x="261" y="31"/>
                  </a:lnTo>
                  <a:lnTo>
                    <a:pt x="253" y="24"/>
                  </a:lnTo>
                  <a:lnTo>
                    <a:pt x="244" y="17"/>
                  </a:lnTo>
                  <a:lnTo>
                    <a:pt x="235" y="12"/>
                  </a:lnTo>
                  <a:lnTo>
                    <a:pt x="225" y="8"/>
                  </a:lnTo>
                  <a:lnTo>
                    <a:pt x="216" y="4"/>
                  </a:lnTo>
                  <a:lnTo>
                    <a:pt x="206" y="2"/>
                  </a:lnTo>
                  <a:lnTo>
                    <a:pt x="196" y="0"/>
                  </a:lnTo>
                  <a:lnTo>
                    <a:pt x="185" y="0"/>
                  </a:lnTo>
                  <a:lnTo>
                    <a:pt x="175" y="0"/>
                  </a:lnTo>
                  <a:lnTo>
                    <a:pt x="165" y="2"/>
                  </a:lnTo>
                  <a:lnTo>
                    <a:pt x="154" y="4"/>
                  </a:lnTo>
                  <a:lnTo>
                    <a:pt x="145" y="8"/>
                  </a:lnTo>
                  <a:lnTo>
                    <a:pt x="135" y="12"/>
                  </a:lnTo>
                  <a:lnTo>
                    <a:pt x="126" y="17"/>
                  </a:lnTo>
                  <a:lnTo>
                    <a:pt x="117" y="24"/>
                  </a:lnTo>
                  <a:lnTo>
                    <a:pt x="109" y="31"/>
                  </a:lnTo>
                  <a:lnTo>
                    <a:pt x="102" y="38"/>
                  </a:lnTo>
                  <a:lnTo>
                    <a:pt x="97" y="45"/>
                  </a:lnTo>
                  <a:lnTo>
                    <a:pt x="92" y="54"/>
                  </a:lnTo>
                  <a:lnTo>
                    <a:pt x="87" y="62"/>
                  </a:lnTo>
                  <a:lnTo>
                    <a:pt x="84" y="71"/>
                  </a:lnTo>
                  <a:lnTo>
                    <a:pt x="81" y="80"/>
                  </a:lnTo>
                  <a:lnTo>
                    <a:pt x="79" y="89"/>
                  </a:lnTo>
                  <a:lnTo>
                    <a:pt x="78" y="98"/>
                  </a:lnTo>
                  <a:lnTo>
                    <a:pt x="78" y="107"/>
                  </a:lnTo>
                  <a:lnTo>
                    <a:pt x="78" y="116"/>
                  </a:lnTo>
                  <a:lnTo>
                    <a:pt x="80" y="126"/>
                  </a:lnTo>
                  <a:lnTo>
                    <a:pt x="82" y="135"/>
                  </a:lnTo>
                  <a:lnTo>
                    <a:pt x="85" y="144"/>
                  </a:lnTo>
                  <a:lnTo>
                    <a:pt x="89" y="153"/>
                  </a:lnTo>
                  <a:lnTo>
                    <a:pt x="94" y="161"/>
                  </a:lnTo>
                  <a:lnTo>
                    <a:pt x="99" y="169"/>
                  </a:lnTo>
                </a:path>
              </a:pathLst>
            </a:custGeom>
            <a:noFill/>
            <a:ln w="17">
              <a:solidFill>
                <a:srgbClr val="000000"/>
              </a:solidFill>
              <a:round/>
              <a:headEnd/>
              <a:tailEnd/>
            </a:ln>
          </p:spPr>
          <p:txBody>
            <a:bodyPr/>
            <a:lstStyle/>
            <a:p>
              <a:endParaRPr lang="zh-TW" altLang="en-US"/>
            </a:p>
          </p:txBody>
        </p:sp>
        <p:sp>
          <p:nvSpPr>
            <p:cNvPr id="20496" name="Rectangle 83"/>
            <p:cNvSpPr>
              <a:spLocks noChangeArrowheads="1"/>
            </p:cNvSpPr>
            <p:nvPr/>
          </p:nvSpPr>
          <p:spPr bwMode="auto">
            <a:xfrm>
              <a:off x="2247" y="2994"/>
              <a:ext cx="4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J</a:t>
              </a:r>
              <a:endParaRPr lang="en-US" altLang="zh-TW"/>
            </a:p>
          </p:txBody>
        </p:sp>
        <p:sp>
          <p:nvSpPr>
            <p:cNvPr id="20497" name="Line 82"/>
            <p:cNvSpPr>
              <a:spLocks noChangeShapeType="1"/>
            </p:cNvSpPr>
            <p:nvPr/>
          </p:nvSpPr>
          <p:spPr bwMode="auto">
            <a:xfrm flipH="1" flipV="1">
              <a:off x="2928" y="1498"/>
              <a:ext cx="1684" cy="750"/>
            </a:xfrm>
            <a:prstGeom prst="line">
              <a:avLst/>
            </a:prstGeom>
            <a:noFill/>
            <a:ln w="10">
              <a:solidFill>
                <a:srgbClr val="000000"/>
              </a:solidFill>
              <a:round/>
              <a:headEnd/>
              <a:tailEnd/>
            </a:ln>
          </p:spPr>
          <p:txBody>
            <a:bodyPr/>
            <a:lstStyle/>
            <a:p>
              <a:endParaRPr lang="zh-TW" altLang="en-US"/>
            </a:p>
          </p:txBody>
        </p:sp>
        <p:pic>
          <p:nvPicPr>
            <p:cNvPr id="20498" name="Picture 81"/>
            <p:cNvPicPr>
              <a:picLocks noChangeAspect="1" noChangeArrowheads="1"/>
            </p:cNvPicPr>
            <p:nvPr/>
          </p:nvPicPr>
          <p:blipFill>
            <a:blip r:embed="rId3" cstate="print"/>
            <a:srcRect/>
            <a:stretch>
              <a:fillRect/>
            </a:stretch>
          </p:blipFill>
          <p:spPr bwMode="auto">
            <a:xfrm>
              <a:off x="3529" y="2101"/>
              <a:ext cx="362" cy="317"/>
            </a:xfrm>
            <a:prstGeom prst="rect">
              <a:avLst/>
            </a:prstGeom>
            <a:noFill/>
            <a:ln w="9525">
              <a:noFill/>
              <a:miter lim="800000"/>
              <a:headEnd/>
              <a:tailEnd/>
            </a:ln>
          </p:spPr>
        </p:pic>
        <p:sp>
          <p:nvSpPr>
            <p:cNvPr id="20499" name="Freeform 80"/>
            <p:cNvSpPr>
              <a:spLocks/>
            </p:cNvSpPr>
            <p:nvPr/>
          </p:nvSpPr>
          <p:spPr bwMode="auto">
            <a:xfrm>
              <a:off x="3588" y="2114"/>
              <a:ext cx="303" cy="304"/>
            </a:xfrm>
            <a:custGeom>
              <a:avLst/>
              <a:gdLst>
                <a:gd name="T0" fmla="*/ 0 w 303"/>
                <a:gd name="T1" fmla="*/ 261 h 304"/>
                <a:gd name="T2" fmla="*/ 21 w 303"/>
                <a:gd name="T3" fmla="*/ 271 h 304"/>
                <a:gd name="T4" fmla="*/ 43 w 303"/>
                <a:gd name="T5" fmla="*/ 280 h 304"/>
                <a:gd name="T6" fmla="*/ 65 w 303"/>
                <a:gd name="T7" fmla="*/ 287 h 304"/>
                <a:gd name="T8" fmla="*/ 88 w 303"/>
                <a:gd name="T9" fmla="*/ 293 h 304"/>
                <a:gd name="T10" fmla="*/ 111 w 303"/>
                <a:gd name="T11" fmla="*/ 298 h 304"/>
                <a:gd name="T12" fmla="*/ 135 w 303"/>
                <a:gd name="T13" fmla="*/ 301 h 304"/>
                <a:gd name="T14" fmla="*/ 158 w 303"/>
                <a:gd name="T15" fmla="*/ 303 h 304"/>
                <a:gd name="T16" fmla="*/ 181 w 303"/>
                <a:gd name="T17" fmla="*/ 304 h 304"/>
                <a:gd name="T18" fmla="*/ 181 w 303"/>
                <a:gd name="T19" fmla="*/ 304 h 304"/>
                <a:gd name="T20" fmla="*/ 197 w 303"/>
                <a:gd name="T21" fmla="*/ 302 h 304"/>
                <a:gd name="T22" fmla="*/ 212 w 303"/>
                <a:gd name="T23" fmla="*/ 299 h 304"/>
                <a:gd name="T24" fmla="*/ 226 w 303"/>
                <a:gd name="T25" fmla="*/ 295 h 304"/>
                <a:gd name="T26" fmla="*/ 240 w 303"/>
                <a:gd name="T27" fmla="*/ 288 h 304"/>
                <a:gd name="T28" fmla="*/ 245 w 303"/>
                <a:gd name="T29" fmla="*/ 292 h 304"/>
                <a:gd name="T30" fmla="*/ 251 w 303"/>
                <a:gd name="T31" fmla="*/ 294 h 304"/>
                <a:gd name="T32" fmla="*/ 258 w 303"/>
                <a:gd name="T33" fmla="*/ 294 h 304"/>
                <a:gd name="T34" fmla="*/ 263 w 303"/>
                <a:gd name="T35" fmla="*/ 292 h 304"/>
                <a:gd name="T36" fmla="*/ 276 w 303"/>
                <a:gd name="T37" fmla="*/ 285 h 304"/>
                <a:gd name="T38" fmla="*/ 287 w 303"/>
                <a:gd name="T39" fmla="*/ 275 h 304"/>
                <a:gd name="T40" fmla="*/ 296 w 303"/>
                <a:gd name="T41" fmla="*/ 264 h 304"/>
                <a:gd name="T42" fmla="*/ 303 w 303"/>
                <a:gd name="T43" fmla="*/ 251 h 304"/>
                <a:gd name="T44" fmla="*/ 303 w 303"/>
                <a:gd name="T45" fmla="*/ 251 h 304"/>
                <a:gd name="T46" fmla="*/ 303 w 303"/>
                <a:gd name="T47" fmla="*/ 137 h 304"/>
                <a:gd name="T48" fmla="*/ 301 w 303"/>
                <a:gd name="T49" fmla="*/ 125 h 304"/>
                <a:gd name="T50" fmla="*/ 299 w 303"/>
                <a:gd name="T51" fmla="*/ 114 h 304"/>
                <a:gd name="T52" fmla="*/ 297 w 303"/>
                <a:gd name="T53" fmla="*/ 103 h 304"/>
                <a:gd name="T54" fmla="*/ 294 w 303"/>
                <a:gd name="T55" fmla="*/ 93 h 304"/>
                <a:gd name="T56" fmla="*/ 290 w 303"/>
                <a:gd name="T57" fmla="*/ 82 h 304"/>
                <a:gd name="T58" fmla="*/ 285 w 303"/>
                <a:gd name="T59" fmla="*/ 73 h 304"/>
                <a:gd name="T60" fmla="*/ 280 w 303"/>
                <a:gd name="T61" fmla="*/ 63 h 304"/>
                <a:gd name="T62" fmla="*/ 273 w 303"/>
                <a:gd name="T63" fmla="*/ 54 h 304"/>
                <a:gd name="T64" fmla="*/ 259 w 303"/>
                <a:gd name="T65" fmla="*/ 37 h 304"/>
                <a:gd name="T66" fmla="*/ 243 w 303"/>
                <a:gd name="T67" fmla="*/ 22 h 304"/>
                <a:gd name="T68" fmla="*/ 234 w 303"/>
                <a:gd name="T69" fmla="*/ 16 h 304"/>
                <a:gd name="T70" fmla="*/ 224 w 303"/>
                <a:gd name="T71" fmla="*/ 10 h 304"/>
                <a:gd name="T72" fmla="*/ 214 w 303"/>
                <a:gd name="T73" fmla="*/ 4 h 304"/>
                <a:gd name="T74" fmla="*/ 204 w 303"/>
                <a:gd name="T75" fmla="*/ 0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04"/>
                <a:gd name="T116" fmla="*/ 303 w 303"/>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04">
                  <a:moveTo>
                    <a:pt x="0" y="261"/>
                  </a:moveTo>
                  <a:lnTo>
                    <a:pt x="21" y="271"/>
                  </a:lnTo>
                  <a:lnTo>
                    <a:pt x="43" y="280"/>
                  </a:lnTo>
                  <a:lnTo>
                    <a:pt x="65" y="287"/>
                  </a:lnTo>
                  <a:lnTo>
                    <a:pt x="88" y="293"/>
                  </a:lnTo>
                  <a:lnTo>
                    <a:pt x="111" y="298"/>
                  </a:lnTo>
                  <a:lnTo>
                    <a:pt x="135" y="301"/>
                  </a:lnTo>
                  <a:lnTo>
                    <a:pt x="158" y="303"/>
                  </a:lnTo>
                  <a:lnTo>
                    <a:pt x="181" y="304"/>
                  </a:lnTo>
                  <a:lnTo>
                    <a:pt x="197" y="302"/>
                  </a:lnTo>
                  <a:lnTo>
                    <a:pt x="212" y="299"/>
                  </a:lnTo>
                  <a:lnTo>
                    <a:pt x="226" y="295"/>
                  </a:lnTo>
                  <a:lnTo>
                    <a:pt x="240" y="288"/>
                  </a:lnTo>
                  <a:lnTo>
                    <a:pt x="245" y="292"/>
                  </a:lnTo>
                  <a:lnTo>
                    <a:pt x="251" y="294"/>
                  </a:lnTo>
                  <a:lnTo>
                    <a:pt x="258" y="294"/>
                  </a:lnTo>
                  <a:lnTo>
                    <a:pt x="263" y="292"/>
                  </a:lnTo>
                  <a:lnTo>
                    <a:pt x="276" y="285"/>
                  </a:lnTo>
                  <a:lnTo>
                    <a:pt x="287" y="275"/>
                  </a:lnTo>
                  <a:lnTo>
                    <a:pt x="296" y="264"/>
                  </a:lnTo>
                  <a:lnTo>
                    <a:pt x="303" y="251"/>
                  </a:lnTo>
                  <a:lnTo>
                    <a:pt x="303" y="137"/>
                  </a:lnTo>
                  <a:lnTo>
                    <a:pt x="301" y="125"/>
                  </a:lnTo>
                  <a:lnTo>
                    <a:pt x="299" y="114"/>
                  </a:lnTo>
                  <a:lnTo>
                    <a:pt x="297" y="103"/>
                  </a:lnTo>
                  <a:lnTo>
                    <a:pt x="294" y="93"/>
                  </a:lnTo>
                  <a:lnTo>
                    <a:pt x="290" y="82"/>
                  </a:lnTo>
                  <a:lnTo>
                    <a:pt x="285" y="73"/>
                  </a:lnTo>
                  <a:lnTo>
                    <a:pt x="280" y="63"/>
                  </a:lnTo>
                  <a:lnTo>
                    <a:pt x="273" y="54"/>
                  </a:lnTo>
                  <a:lnTo>
                    <a:pt x="259" y="37"/>
                  </a:lnTo>
                  <a:lnTo>
                    <a:pt x="243" y="22"/>
                  </a:lnTo>
                  <a:lnTo>
                    <a:pt x="234" y="16"/>
                  </a:lnTo>
                  <a:lnTo>
                    <a:pt x="224" y="10"/>
                  </a:lnTo>
                  <a:lnTo>
                    <a:pt x="214" y="4"/>
                  </a:lnTo>
                  <a:lnTo>
                    <a:pt x="204" y="0"/>
                  </a:lnTo>
                </a:path>
              </a:pathLst>
            </a:custGeom>
            <a:noFill/>
            <a:ln w="6">
              <a:solidFill>
                <a:srgbClr val="373773"/>
              </a:solidFill>
              <a:round/>
              <a:headEnd/>
              <a:tailEnd/>
            </a:ln>
          </p:spPr>
          <p:txBody>
            <a:bodyPr/>
            <a:lstStyle/>
            <a:p>
              <a:endParaRPr lang="zh-TW" altLang="en-US"/>
            </a:p>
          </p:txBody>
        </p:sp>
        <p:sp>
          <p:nvSpPr>
            <p:cNvPr id="20500" name="Freeform 79"/>
            <p:cNvSpPr>
              <a:spLocks/>
            </p:cNvSpPr>
            <p:nvPr/>
          </p:nvSpPr>
          <p:spPr bwMode="auto">
            <a:xfrm>
              <a:off x="3530" y="2103"/>
              <a:ext cx="99" cy="272"/>
            </a:xfrm>
            <a:custGeom>
              <a:avLst/>
              <a:gdLst>
                <a:gd name="T0" fmla="*/ 99 w 99"/>
                <a:gd name="T1" fmla="*/ 0 h 272"/>
                <a:gd name="T2" fmla="*/ 88 w 99"/>
                <a:gd name="T3" fmla="*/ 4 h 272"/>
                <a:gd name="T4" fmla="*/ 78 w 99"/>
                <a:gd name="T5" fmla="*/ 10 h 272"/>
                <a:gd name="T6" fmla="*/ 68 w 99"/>
                <a:gd name="T7" fmla="*/ 16 h 272"/>
                <a:gd name="T8" fmla="*/ 59 w 99"/>
                <a:gd name="T9" fmla="*/ 23 h 272"/>
                <a:gd name="T10" fmla="*/ 43 w 99"/>
                <a:gd name="T11" fmla="*/ 38 h 272"/>
                <a:gd name="T12" fmla="*/ 35 w 99"/>
                <a:gd name="T13" fmla="*/ 46 h 272"/>
                <a:gd name="T14" fmla="*/ 29 w 99"/>
                <a:gd name="T15" fmla="*/ 55 h 272"/>
                <a:gd name="T16" fmla="*/ 23 w 99"/>
                <a:gd name="T17" fmla="*/ 65 h 272"/>
                <a:gd name="T18" fmla="*/ 17 w 99"/>
                <a:gd name="T19" fmla="*/ 74 h 272"/>
                <a:gd name="T20" fmla="*/ 13 w 99"/>
                <a:gd name="T21" fmla="*/ 84 h 272"/>
                <a:gd name="T22" fmla="*/ 8 w 99"/>
                <a:gd name="T23" fmla="*/ 95 h 272"/>
                <a:gd name="T24" fmla="*/ 5 w 99"/>
                <a:gd name="T25" fmla="*/ 105 h 272"/>
                <a:gd name="T26" fmla="*/ 2 w 99"/>
                <a:gd name="T27" fmla="*/ 116 h 272"/>
                <a:gd name="T28" fmla="*/ 1 w 99"/>
                <a:gd name="T29" fmla="*/ 127 h 272"/>
                <a:gd name="T30" fmla="*/ 0 w 99"/>
                <a:gd name="T31" fmla="*/ 139 h 272"/>
                <a:gd name="T32" fmla="*/ 0 w 99"/>
                <a:gd name="T33" fmla="*/ 204 h 272"/>
                <a:gd name="T34" fmla="*/ 1 w 99"/>
                <a:gd name="T35" fmla="*/ 210 h 272"/>
                <a:gd name="T36" fmla="*/ 1 w 99"/>
                <a:gd name="T37" fmla="*/ 216 h 272"/>
                <a:gd name="T38" fmla="*/ 3 w 99"/>
                <a:gd name="T39" fmla="*/ 222 h 272"/>
                <a:gd name="T40" fmla="*/ 6 w 99"/>
                <a:gd name="T41" fmla="*/ 228 h 272"/>
                <a:gd name="T42" fmla="*/ 12 w 99"/>
                <a:gd name="T43" fmla="*/ 238 h 272"/>
                <a:gd name="T44" fmla="*/ 21 w 99"/>
                <a:gd name="T45" fmla="*/ 247 h 272"/>
                <a:gd name="T46" fmla="*/ 26 w 99"/>
                <a:gd name="T47" fmla="*/ 251 h 272"/>
                <a:gd name="T48" fmla="*/ 32 w 99"/>
                <a:gd name="T49" fmla="*/ 253 h 272"/>
                <a:gd name="T50" fmla="*/ 38 w 99"/>
                <a:gd name="T51" fmla="*/ 253 h 272"/>
                <a:gd name="T52" fmla="*/ 44 w 99"/>
                <a:gd name="T53" fmla="*/ 251 h 272"/>
                <a:gd name="T54" fmla="*/ 44 w 99"/>
                <a:gd name="T55" fmla="*/ 251 h 272"/>
                <a:gd name="T56" fmla="*/ 46 w 99"/>
                <a:gd name="T57" fmla="*/ 257 h 272"/>
                <a:gd name="T58" fmla="*/ 49 w 99"/>
                <a:gd name="T59" fmla="*/ 263 h 272"/>
                <a:gd name="T60" fmla="*/ 52 w 99"/>
                <a:gd name="T61" fmla="*/ 268 h 272"/>
                <a:gd name="T62" fmla="*/ 58 w 99"/>
                <a:gd name="T63" fmla="*/ 272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272"/>
                <a:gd name="T98" fmla="*/ 99 w 99"/>
                <a:gd name="T99" fmla="*/ 272 h 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272">
                  <a:moveTo>
                    <a:pt x="99" y="0"/>
                  </a:moveTo>
                  <a:lnTo>
                    <a:pt x="88" y="4"/>
                  </a:lnTo>
                  <a:lnTo>
                    <a:pt x="78" y="10"/>
                  </a:lnTo>
                  <a:lnTo>
                    <a:pt x="68" y="16"/>
                  </a:lnTo>
                  <a:lnTo>
                    <a:pt x="59" y="23"/>
                  </a:lnTo>
                  <a:lnTo>
                    <a:pt x="43" y="38"/>
                  </a:lnTo>
                  <a:lnTo>
                    <a:pt x="35" y="46"/>
                  </a:lnTo>
                  <a:lnTo>
                    <a:pt x="29" y="55"/>
                  </a:lnTo>
                  <a:lnTo>
                    <a:pt x="23" y="65"/>
                  </a:lnTo>
                  <a:lnTo>
                    <a:pt x="17" y="74"/>
                  </a:lnTo>
                  <a:lnTo>
                    <a:pt x="13" y="84"/>
                  </a:lnTo>
                  <a:lnTo>
                    <a:pt x="8" y="95"/>
                  </a:lnTo>
                  <a:lnTo>
                    <a:pt x="5" y="105"/>
                  </a:lnTo>
                  <a:lnTo>
                    <a:pt x="2" y="116"/>
                  </a:lnTo>
                  <a:lnTo>
                    <a:pt x="1" y="127"/>
                  </a:lnTo>
                  <a:lnTo>
                    <a:pt x="0" y="139"/>
                  </a:lnTo>
                  <a:lnTo>
                    <a:pt x="0" y="204"/>
                  </a:lnTo>
                  <a:lnTo>
                    <a:pt x="1" y="210"/>
                  </a:lnTo>
                  <a:lnTo>
                    <a:pt x="1" y="216"/>
                  </a:lnTo>
                  <a:lnTo>
                    <a:pt x="3" y="222"/>
                  </a:lnTo>
                  <a:lnTo>
                    <a:pt x="6" y="228"/>
                  </a:lnTo>
                  <a:lnTo>
                    <a:pt x="12" y="238"/>
                  </a:lnTo>
                  <a:lnTo>
                    <a:pt x="21" y="247"/>
                  </a:lnTo>
                  <a:lnTo>
                    <a:pt x="26" y="251"/>
                  </a:lnTo>
                  <a:lnTo>
                    <a:pt x="32" y="253"/>
                  </a:lnTo>
                  <a:lnTo>
                    <a:pt x="38" y="253"/>
                  </a:lnTo>
                  <a:lnTo>
                    <a:pt x="44" y="251"/>
                  </a:lnTo>
                  <a:lnTo>
                    <a:pt x="46" y="257"/>
                  </a:lnTo>
                  <a:lnTo>
                    <a:pt x="49" y="263"/>
                  </a:lnTo>
                  <a:lnTo>
                    <a:pt x="52" y="268"/>
                  </a:lnTo>
                  <a:lnTo>
                    <a:pt x="58" y="272"/>
                  </a:lnTo>
                </a:path>
              </a:pathLst>
            </a:custGeom>
            <a:noFill/>
            <a:ln w="6">
              <a:solidFill>
                <a:srgbClr val="373773"/>
              </a:solidFill>
              <a:round/>
              <a:headEnd/>
              <a:tailEnd/>
            </a:ln>
          </p:spPr>
          <p:txBody>
            <a:bodyPr/>
            <a:lstStyle/>
            <a:p>
              <a:endParaRPr lang="zh-TW" altLang="en-US"/>
            </a:p>
          </p:txBody>
        </p:sp>
        <p:sp>
          <p:nvSpPr>
            <p:cNvPr id="20501" name="Freeform 78"/>
            <p:cNvSpPr>
              <a:spLocks/>
            </p:cNvSpPr>
            <p:nvPr/>
          </p:nvSpPr>
          <p:spPr bwMode="auto">
            <a:xfrm>
              <a:off x="3607" y="1933"/>
              <a:ext cx="215" cy="212"/>
            </a:xfrm>
            <a:custGeom>
              <a:avLst/>
              <a:gdLst>
                <a:gd name="T0" fmla="*/ 214 w 215"/>
                <a:gd name="T1" fmla="*/ 96 h 212"/>
                <a:gd name="T2" fmla="*/ 211 w 215"/>
                <a:gd name="T3" fmla="*/ 74 h 212"/>
                <a:gd name="T4" fmla="*/ 202 w 215"/>
                <a:gd name="T5" fmla="*/ 56 h 212"/>
                <a:gd name="T6" fmla="*/ 191 w 215"/>
                <a:gd name="T7" fmla="*/ 39 h 212"/>
                <a:gd name="T8" fmla="*/ 176 w 215"/>
                <a:gd name="T9" fmla="*/ 25 h 212"/>
                <a:gd name="T10" fmla="*/ 159 w 215"/>
                <a:gd name="T11" fmla="*/ 13 h 212"/>
                <a:gd name="T12" fmla="*/ 140 w 215"/>
                <a:gd name="T13" fmla="*/ 6 h 212"/>
                <a:gd name="T14" fmla="*/ 119 w 215"/>
                <a:gd name="T15" fmla="*/ 1 h 212"/>
                <a:gd name="T16" fmla="*/ 97 w 215"/>
                <a:gd name="T17" fmla="*/ 1 h 212"/>
                <a:gd name="T18" fmla="*/ 76 w 215"/>
                <a:gd name="T19" fmla="*/ 6 h 212"/>
                <a:gd name="T20" fmla="*/ 57 w 215"/>
                <a:gd name="T21" fmla="*/ 13 h 212"/>
                <a:gd name="T22" fmla="*/ 39 w 215"/>
                <a:gd name="T23" fmla="*/ 25 h 212"/>
                <a:gd name="T24" fmla="*/ 25 w 215"/>
                <a:gd name="T25" fmla="*/ 39 h 212"/>
                <a:gd name="T26" fmla="*/ 14 w 215"/>
                <a:gd name="T27" fmla="*/ 56 h 212"/>
                <a:gd name="T28" fmla="*/ 5 w 215"/>
                <a:gd name="T29" fmla="*/ 74 h 212"/>
                <a:gd name="T30" fmla="*/ 1 w 215"/>
                <a:gd name="T31" fmla="*/ 96 h 212"/>
                <a:gd name="T32" fmla="*/ 1 w 215"/>
                <a:gd name="T33" fmla="*/ 117 h 212"/>
                <a:gd name="T34" fmla="*/ 5 w 215"/>
                <a:gd name="T35" fmla="*/ 138 h 212"/>
                <a:gd name="T36" fmla="*/ 14 w 215"/>
                <a:gd name="T37" fmla="*/ 157 h 212"/>
                <a:gd name="T38" fmla="*/ 25 w 215"/>
                <a:gd name="T39" fmla="*/ 173 h 212"/>
                <a:gd name="T40" fmla="*/ 39 w 215"/>
                <a:gd name="T41" fmla="*/ 187 h 212"/>
                <a:gd name="T42" fmla="*/ 57 w 215"/>
                <a:gd name="T43" fmla="*/ 199 h 212"/>
                <a:gd name="T44" fmla="*/ 76 w 215"/>
                <a:gd name="T45" fmla="*/ 207 h 212"/>
                <a:gd name="T46" fmla="*/ 97 w 215"/>
                <a:gd name="T47" fmla="*/ 211 h 212"/>
                <a:gd name="T48" fmla="*/ 119 w 215"/>
                <a:gd name="T49" fmla="*/ 211 h 212"/>
                <a:gd name="T50" fmla="*/ 140 w 215"/>
                <a:gd name="T51" fmla="*/ 207 h 212"/>
                <a:gd name="T52" fmla="*/ 159 w 215"/>
                <a:gd name="T53" fmla="*/ 199 h 212"/>
                <a:gd name="T54" fmla="*/ 176 w 215"/>
                <a:gd name="T55" fmla="*/ 187 h 212"/>
                <a:gd name="T56" fmla="*/ 191 w 215"/>
                <a:gd name="T57" fmla="*/ 173 h 212"/>
                <a:gd name="T58" fmla="*/ 202 w 215"/>
                <a:gd name="T59" fmla="*/ 157 h 212"/>
                <a:gd name="T60" fmla="*/ 211 w 215"/>
                <a:gd name="T61" fmla="*/ 138 h 212"/>
                <a:gd name="T62" fmla="*/ 214 w 215"/>
                <a:gd name="T63" fmla="*/ 117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2"/>
                <a:gd name="T98" fmla="*/ 215 w 215"/>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2">
                  <a:moveTo>
                    <a:pt x="215" y="106"/>
                  </a:moveTo>
                  <a:lnTo>
                    <a:pt x="214" y="96"/>
                  </a:lnTo>
                  <a:lnTo>
                    <a:pt x="213" y="85"/>
                  </a:lnTo>
                  <a:lnTo>
                    <a:pt x="211" y="74"/>
                  </a:lnTo>
                  <a:lnTo>
                    <a:pt x="207" y="65"/>
                  </a:lnTo>
                  <a:lnTo>
                    <a:pt x="202" y="56"/>
                  </a:lnTo>
                  <a:lnTo>
                    <a:pt x="197" y="47"/>
                  </a:lnTo>
                  <a:lnTo>
                    <a:pt x="191" y="39"/>
                  </a:lnTo>
                  <a:lnTo>
                    <a:pt x="184" y="32"/>
                  </a:lnTo>
                  <a:lnTo>
                    <a:pt x="176" y="25"/>
                  </a:lnTo>
                  <a:lnTo>
                    <a:pt x="168" y="18"/>
                  </a:lnTo>
                  <a:lnTo>
                    <a:pt x="159" y="13"/>
                  </a:lnTo>
                  <a:lnTo>
                    <a:pt x="150" y="9"/>
                  </a:lnTo>
                  <a:lnTo>
                    <a:pt x="140" y="6"/>
                  </a:lnTo>
                  <a:lnTo>
                    <a:pt x="130" y="3"/>
                  </a:lnTo>
                  <a:lnTo>
                    <a:pt x="119" y="1"/>
                  </a:lnTo>
                  <a:lnTo>
                    <a:pt x="108" y="0"/>
                  </a:lnTo>
                  <a:lnTo>
                    <a:pt x="97" y="1"/>
                  </a:lnTo>
                  <a:lnTo>
                    <a:pt x="86" y="3"/>
                  </a:lnTo>
                  <a:lnTo>
                    <a:pt x="76" y="6"/>
                  </a:lnTo>
                  <a:lnTo>
                    <a:pt x="66" y="9"/>
                  </a:lnTo>
                  <a:lnTo>
                    <a:pt x="57" y="13"/>
                  </a:lnTo>
                  <a:lnTo>
                    <a:pt x="48" y="18"/>
                  </a:lnTo>
                  <a:lnTo>
                    <a:pt x="39" y="25"/>
                  </a:lnTo>
                  <a:lnTo>
                    <a:pt x="32" y="32"/>
                  </a:lnTo>
                  <a:lnTo>
                    <a:pt x="25" y="39"/>
                  </a:lnTo>
                  <a:lnTo>
                    <a:pt x="19" y="47"/>
                  </a:lnTo>
                  <a:lnTo>
                    <a:pt x="14" y="56"/>
                  </a:lnTo>
                  <a:lnTo>
                    <a:pt x="9" y="65"/>
                  </a:lnTo>
                  <a:lnTo>
                    <a:pt x="5" y="74"/>
                  </a:lnTo>
                  <a:lnTo>
                    <a:pt x="3" y="85"/>
                  </a:lnTo>
                  <a:lnTo>
                    <a:pt x="1" y="96"/>
                  </a:lnTo>
                  <a:lnTo>
                    <a:pt x="0" y="106"/>
                  </a:lnTo>
                  <a:lnTo>
                    <a:pt x="1" y="117"/>
                  </a:lnTo>
                  <a:lnTo>
                    <a:pt x="3" y="127"/>
                  </a:lnTo>
                  <a:lnTo>
                    <a:pt x="5" y="138"/>
                  </a:lnTo>
                  <a:lnTo>
                    <a:pt x="9" y="147"/>
                  </a:lnTo>
                  <a:lnTo>
                    <a:pt x="14" y="157"/>
                  </a:lnTo>
                  <a:lnTo>
                    <a:pt x="19" y="165"/>
                  </a:lnTo>
                  <a:lnTo>
                    <a:pt x="25" y="173"/>
                  </a:lnTo>
                  <a:lnTo>
                    <a:pt x="32" y="181"/>
                  </a:lnTo>
                  <a:lnTo>
                    <a:pt x="39" y="187"/>
                  </a:lnTo>
                  <a:lnTo>
                    <a:pt x="48" y="194"/>
                  </a:lnTo>
                  <a:lnTo>
                    <a:pt x="57" y="199"/>
                  </a:lnTo>
                  <a:lnTo>
                    <a:pt x="66" y="203"/>
                  </a:lnTo>
                  <a:lnTo>
                    <a:pt x="76" y="207"/>
                  </a:lnTo>
                  <a:lnTo>
                    <a:pt x="86" y="210"/>
                  </a:lnTo>
                  <a:lnTo>
                    <a:pt x="97" y="211"/>
                  </a:lnTo>
                  <a:lnTo>
                    <a:pt x="108" y="212"/>
                  </a:lnTo>
                  <a:lnTo>
                    <a:pt x="119" y="211"/>
                  </a:lnTo>
                  <a:lnTo>
                    <a:pt x="130" y="210"/>
                  </a:lnTo>
                  <a:lnTo>
                    <a:pt x="140" y="207"/>
                  </a:lnTo>
                  <a:lnTo>
                    <a:pt x="150" y="203"/>
                  </a:lnTo>
                  <a:lnTo>
                    <a:pt x="159" y="199"/>
                  </a:lnTo>
                  <a:lnTo>
                    <a:pt x="168" y="194"/>
                  </a:lnTo>
                  <a:lnTo>
                    <a:pt x="176" y="187"/>
                  </a:lnTo>
                  <a:lnTo>
                    <a:pt x="184" y="181"/>
                  </a:lnTo>
                  <a:lnTo>
                    <a:pt x="191" y="173"/>
                  </a:lnTo>
                  <a:lnTo>
                    <a:pt x="197" y="165"/>
                  </a:lnTo>
                  <a:lnTo>
                    <a:pt x="202" y="157"/>
                  </a:lnTo>
                  <a:lnTo>
                    <a:pt x="207" y="147"/>
                  </a:lnTo>
                  <a:lnTo>
                    <a:pt x="211" y="138"/>
                  </a:lnTo>
                  <a:lnTo>
                    <a:pt x="213" y="127"/>
                  </a:lnTo>
                  <a:lnTo>
                    <a:pt x="214" y="117"/>
                  </a:lnTo>
                  <a:lnTo>
                    <a:pt x="215" y="106"/>
                  </a:lnTo>
                </a:path>
              </a:pathLst>
            </a:custGeom>
            <a:noFill/>
            <a:ln w="6">
              <a:solidFill>
                <a:srgbClr val="555555"/>
              </a:solidFill>
              <a:round/>
              <a:headEnd/>
              <a:tailEnd/>
            </a:ln>
          </p:spPr>
          <p:txBody>
            <a:bodyPr/>
            <a:lstStyle/>
            <a:p>
              <a:endParaRPr lang="zh-TW" altLang="en-US"/>
            </a:p>
          </p:txBody>
        </p:sp>
        <p:sp>
          <p:nvSpPr>
            <p:cNvPr id="20502" name="Freeform 77"/>
            <p:cNvSpPr>
              <a:spLocks/>
            </p:cNvSpPr>
            <p:nvPr/>
          </p:nvSpPr>
          <p:spPr bwMode="auto">
            <a:xfrm>
              <a:off x="3570" y="2154"/>
              <a:ext cx="37" cy="200"/>
            </a:xfrm>
            <a:custGeom>
              <a:avLst/>
              <a:gdLst>
                <a:gd name="T0" fmla="*/ 4 w 37"/>
                <a:gd name="T1" fmla="*/ 200 h 200"/>
                <a:gd name="T2" fmla="*/ 1 w 37"/>
                <a:gd name="T3" fmla="*/ 174 h 200"/>
                <a:gd name="T4" fmla="*/ 0 w 37"/>
                <a:gd name="T5" fmla="*/ 148 h 200"/>
                <a:gd name="T6" fmla="*/ 0 w 37"/>
                <a:gd name="T7" fmla="*/ 123 h 200"/>
                <a:gd name="T8" fmla="*/ 4 w 37"/>
                <a:gd name="T9" fmla="*/ 97 h 200"/>
                <a:gd name="T10" fmla="*/ 9 w 37"/>
                <a:gd name="T11" fmla="*/ 72 h 200"/>
                <a:gd name="T12" fmla="*/ 16 w 37"/>
                <a:gd name="T13" fmla="*/ 48 h 200"/>
                <a:gd name="T14" fmla="*/ 26 w 37"/>
                <a:gd name="T15" fmla="*/ 24 h 200"/>
                <a:gd name="T16" fmla="*/ 37 w 37"/>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00"/>
                <a:gd name="T29" fmla="*/ 37 w 37"/>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00">
                  <a:moveTo>
                    <a:pt x="4" y="200"/>
                  </a:moveTo>
                  <a:lnTo>
                    <a:pt x="1" y="174"/>
                  </a:lnTo>
                  <a:lnTo>
                    <a:pt x="0" y="148"/>
                  </a:lnTo>
                  <a:lnTo>
                    <a:pt x="0" y="123"/>
                  </a:lnTo>
                  <a:lnTo>
                    <a:pt x="4" y="97"/>
                  </a:lnTo>
                  <a:lnTo>
                    <a:pt x="9" y="72"/>
                  </a:lnTo>
                  <a:lnTo>
                    <a:pt x="16" y="48"/>
                  </a:lnTo>
                  <a:lnTo>
                    <a:pt x="26" y="24"/>
                  </a:lnTo>
                  <a:lnTo>
                    <a:pt x="37" y="0"/>
                  </a:lnTo>
                </a:path>
              </a:pathLst>
            </a:custGeom>
            <a:noFill/>
            <a:ln w="6">
              <a:solidFill>
                <a:srgbClr val="555555"/>
              </a:solidFill>
              <a:round/>
              <a:headEnd/>
              <a:tailEnd/>
            </a:ln>
          </p:spPr>
          <p:txBody>
            <a:bodyPr/>
            <a:lstStyle/>
            <a:p>
              <a:endParaRPr lang="zh-TW" altLang="en-US"/>
            </a:p>
          </p:txBody>
        </p:sp>
        <p:sp>
          <p:nvSpPr>
            <p:cNvPr id="20503" name="Freeform 76"/>
            <p:cNvSpPr>
              <a:spLocks/>
            </p:cNvSpPr>
            <p:nvPr/>
          </p:nvSpPr>
          <p:spPr bwMode="auto">
            <a:xfrm>
              <a:off x="3813" y="2191"/>
              <a:ext cx="19" cy="211"/>
            </a:xfrm>
            <a:custGeom>
              <a:avLst/>
              <a:gdLst>
                <a:gd name="T0" fmla="*/ 15 w 19"/>
                <a:gd name="T1" fmla="*/ 211 h 211"/>
                <a:gd name="T2" fmla="*/ 17 w 19"/>
                <a:gd name="T3" fmla="*/ 185 h 211"/>
                <a:gd name="T4" fmla="*/ 19 w 19"/>
                <a:gd name="T5" fmla="*/ 158 h 211"/>
                <a:gd name="T6" fmla="*/ 18 w 19"/>
                <a:gd name="T7" fmla="*/ 132 h 211"/>
                <a:gd name="T8" fmla="*/ 17 w 19"/>
                <a:gd name="T9" fmla="*/ 105 h 211"/>
                <a:gd name="T10" fmla="*/ 14 w 19"/>
                <a:gd name="T11" fmla="*/ 79 h 211"/>
                <a:gd name="T12" fmla="*/ 10 w 19"/>
                <a:gd name="T13" fmla="*/ 53 h 211"/>
                <a:gd name="T14" fmla="*/ 5 w 19"/>
                <a:gd name="T15" fmla="*/ 26 h 211"/>
                <a:gd name="T16" fmla="*/ 0 w 19"/>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1"/>
                <a:gd name="T29" fmla="*/ 19 w 19"/>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1">
                  <a:moveTo>
                    <a:pt x="15" y="211"/>
                  </a:moveTo>
                  <a:lnTo>
                    <a:pt x="17" y="185"/>
                  </a:lnTo>
                  <a:lnTo>
                    <a:pt x="19" y="158"/>
                  </a:lnTo>
                  <a:lnTo>
                    <a:pt x="18" y="132"/>
                  </a:lnTo>
                  <a:lnTo>
                    <a:pt x="17" y="105"/>
                  </a:lnTo>
                  <a:lnTo>
                    <a:pt x="14" y="79"/>
                  </a:lnTo>
                  <a:lnTo>
                    <a:pt x="10" y="53"/>
                  </a:lnTo>
                  <a:lnTo>
                    <a:pt x="5" y="26"/>
                  </a:lnTo>
                  <a:lnTo>
                    <a:pt x="0" y="0"/>
                  </a:lnTo>
                </a:path>
              </a:pathLst>
            </a:custGeom>
            <a:noFill/>
            <a:ln w="6">
              <a:solidFill>
                <a:srgbClr val="555555"/>
              </a:solidFill>
              <a:round/>
              <a:headEnd/>
              <a:tailEnd/>
            </a:ln>
          </p:spPr>
          <p:txBody>
            <a:bodyPr/>
            <a:lstStyle/>
            <a:p>
              <a:endParaRPr lang="zh-TW" altLang="en-US"/>
            </a:p>
          </p:txBody>
        </p:sp>
        <p:sp>
          <p:nvSpPr>
            <p:cNvPr id="20504" name="Freeform 75"/>
            <p:cNvSpPr>
              <a:spLocks/>
            </p:cNvSpPr>
            <p:nvPr/>
          </p:nvSpPr>
          <p:spPr bwMode="auto">
            <a:xfrm>
              <a:off x="3629" y="2101"/>
              <a:ext cx="162" cy="42"/>
            </a:xfrm>
            <a:custGeom>
              <a:avLst/>
              <a:gdLst>
                <a:gd name="T0" fmla="*/ 0 w 162"/>
                <a:gd name="T1" fmla="*/ 0 h 42"/>
                <a:gd name="T2" fmla="*/ 7 w 162"/>
                <a:gd name="T3" fmla="*/ 8 h 42"/>
                <a:gd name="T4" fmla="*/ 15 w 162"/>
                <a:gd name="T5" fmla="*/ 16 h 42"/>
                <a:gd name="T6" fmla="*/ 23 w 162"/>
                <a:gd name="T7" fmla="*/ 22 h 42"/>
                <a:gd name="T8" fmla="*/ 32 w 162"/>
                <a:gd name="T9" fmla="*/ 28 h 42"/>
                <a:gd name="T10" fmla="*/ 41 w 162"/>
                <a:gd name="T11" fmla="*/ 32 h 42"/>
                <a:gd name="T12" fmla="*/ 50 w 162"/>
                <a:gd name="T13" fmla="*/ 36 h 42"/>
                <a:gd name="T14" fmla="*/ 61 w 162"/>
                <a:gd name="T15" fmla="*/ 39 h 42"/>
                <a:gd name="T16" fmla="*/ 71 w 162"/>
                <a:gd name="T17" fmla="*/ 41 h 42"/>
                <a:gd name="T18" fmla="*/ 81 w 162"/>
                <a:gd name="T19" fmla="*/ 42 h 42"/>
                <a:gd name="T20" fmla="*/ 92 w 162"/>
                <a:gd name="T21" fmla="*/ 42 h 42"/>
                <a:gd name="T22" fmla="*/ 102 w 162"/>
                <a:gd name="T23" fmla="*/ 41 h 42"/>
                <a:gd name="T24" fmla="*/ 112 w 162"/>
                <a:gd name="T25" fmla="*/ 39 h 42"/>
                <a:gd name="T26" fmla="*/ 122 w 162"/>
                <a:gd name="T27" fmla="*/ 36 h 42"/>
                <a:gd name="T28" fmla="*/ 132 w 162"/>
                <a:gd name="T29" fmla="*/ 32 h 42"/>
                <a:gd name="T30" fmla="*/ 141 w 162"/>
                <a:gd name="T31" fmla="*/ 27 h 42"/>
                <a:gd name="T32" fmla="*/ 151 w 162"/>
                <a:gd name="T33" fmla="*/ 21 h 42"/>
                <a:gd name="T34" fmla="*/ 162 w 162"/>
                <a:gd name="T35" fmla="*/ 1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42"/>
                <a:gd name="T56" fmla="*/ 162 w 16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42">
                  <a:moveTo>
                    <a:pt x="0" y="0"/>
                  </a:moveTo>
                  <a:lnTo>
                    <a:pt x="7" y="8"/>
                  </a:lnTo>
                  <a:lnTo>
                    <a:pt x="15" y="16"/>
                  </a:lnTo>
                  <a:lnTo>
                    <a:pt x="23" y="22"/>
                  </a:lnTo>
                  <a:lnTo>
                    <a:pt x="32" y="28"/>
                  </a:lnTo>
                  <a:lnTo>
                    <a:pt x="41" y="32"/>
                  </a:lnTo>
                  <a:lnTo>
                    <a:pt x="50" y="36"/>
                  </a:lnTo>
                  <a:lnTo>
                    <a:pt x="61" y="39"/>
                  </a:lnTo>
                  <a:lnTo>
                    <a:pt x="71" y="41"/>
                  </a:lnTo>
                  <a:lnTo>
                    <a:pt x="81" y="42"/>
                  </a:lnTo>
                  <a:lnTo>
                    <a:pt x="92" y="42"/>
                  </a:lnTo>
                  <a:lnTo>
                    <a:pt x="102" y="41"/>
                  </a:lnTo>
                  <a:lnTo>
                    <a:pt x="112" y="39"/>
                  </a:lnTo>
                  <a:lnTo>
                    <a:pt x="122" y="36"/>
                  </a:lnTo>
                  <a:lnTo>
                    <a:pt x="132" y="32"/>
                  </a:lnTo>
                  <a:lnTo>
                    <a:pt x="141" y="27"/>
                  </a:lnTo>
                  <a:lnTo>
                    <a:pt x="151" y="21"/>
                  </a:lnTo>
                  <a:lnTo>
                    <a:pt x="162" y="11"/>
                  </a:lnTo>
                </a:path>
              </a:pathLst>
            </a:custGeom>
            <a:noFill/>
            <a:ln w="6">
              <a:solidFill>
                <a:srgbClr val="555555"/>
              </a:solidFill>
              <a:round/>
              <a:headEnd/>
              <a:tailEnd/>
            </a:ln>
          </p:spPr>
          <p:txBody>
            <a:bodyPr/>
            <a:lstStyle/>
            <a:p>
              <a:endParaRPr lang="zh-TW" altLang="en-US"/>
            </a:p>
          </p:txBody>
        </p:sp>
        <p:sp>
          <p:nvSpPr>
            <p:cNvPr id="20505" name="Freeform 74"/>
            <p:cNvSpPr>
              <a:spLocks/>
            </p:cNvSpPr>
            <p:nvPr/>
          </p:nvSpPr>
          <p:spPr bwMode="auto">
            <a:xfrm>
              <a:off x="3530" y="1933"/>
              <a:ext cx="361" cy="485"/>
            </a:xfrm>
            <a:custGeom>
              <a:avLst/>
              <a:gdLst>
                <a:gd name="T0" fmla="*/ 88 w 361"/>
                <a:gd name="T1" fmla="*/ 175 h 485"/>
                <a:gd name="T2" fmla="*/ 59 w 361"/>
                <a:gd name="T3" fmla="*/ 193 h 485"/>
                <a:gd name="T4" fmla="*/ 29 w 361"/>
                <a:gd name="T5" fmla="*/ 226 h 485"/>
                <a:gd name="T6" fmla="*/ 18 w 361"/>
                <a:gd name="T7" fmla="*/ 244 h 485"/>
                <a:gd name="T8" fmla="*/ 9 w 361"/>
                <a:gd name="T9" fmla="*/ 265 h 485"/>
                <a:gd name="T10" fmla="*/ 2 w 361"/>
                <a:gd name="T11" fmla="*/ 286 h 485"/>
                <a:gd name="T12" fmla="*/ 0 w 361"/>
                <a:gd name="T13" fmla="*/ 309 h 485"/>
                <a:gd name="T14" fmla="*/ 0 w 361"/>
                <a:gd name="T15" fmla="*/ 374 h 485"/>
                <a:gd name="T16" fmla="*/ 1 w 361"/>
                <a:gd name="T17" fmla="*/ 386 h 485"/>
                <a:gd name="T18" fmla="*/ 6 w 361"/>
                <a:gd name="T19" fmla="*/ 398 h 485"/>
                <a:gd name="T20" fmla="*/ 21 w 361"/>
                <a:gd name="T21" fmla="*/ 417 h 485"/>
                <a:gd name="T22" fmla="*/ 32 w 361"/>
                <a:gd name="T23" fmla="*/ 423 h 485"/>
                <a:gd name="T24" fmla="*/ 44 w 361"/>
                <a:gd name="T25" fmla="*/ 421 h 485"/>
                <a:gd name="T26" fmla="*/ 46 w 361"/>
                <a:gd name="T27" fmla="*/ 427 h 485"/>
                <a:gd name="T28" fmla="*/ 52 w 361"/>
                <a:gd name="T29" fmla="*/ 438 h 485"/>
                <a:gd name="T30" fmla="*/ 79 w 361"/>
                <a:gd name="T31" fmla="*/ 452 h 485"/>
                <a:gd name="T32" fmla="*/ 123 w 361"/>
                <a:gd name="T33" fmla="*/ 468 h 485"/>
                <a:gd name="T34" fmla="*/ 169 w 361"/>
                <a:gd name="T35" fmla="*/ 479 h 485"/>
                <a:gd name="T36" fmla="*/ 216 w 361"/>
                <a:gd name="T37" fmla="*/ 484 h 485"/>
                <a:gd name="T38" fmla="*/ 239 w 361"/>
                <a:gd name="T39" fmla="*/ 485 h 485"/>
                <a:gd name="T40" fmla="*/ 270 w 361"/>
                <a:gd name="T41" fmla="*/ 480 h 485"/>
                <a:gd name="T42" fmla="*/ 298 w 361"/>
                <a:gd name="T43" fmla="*/ 469 h 485"/>
                <a:gd name="T44" fmla="*/ 309 w 361"/>
                <a:gd name="T45" fmla="*/ 475 h 485"/>
                <a:gd name="T46" fmla="*/ 321 w 361"/>
                <a:gd name="T47" fmla="*/ 473 h 485"/>
                <a:gd name="T48" fmla="*/ 345 w 361"/>
                <a:gd name="T49" fmla="*/ 456 h 485"/>
                <a:gd name="T50" fmla="*/ 361 w 361"/>
                <a:gd name="T51" fmla="*/ 432 h 485"/>
                <a:gd name="T52" fmla="*/ 361 w 361"/>
                <a:gd name="T53" fmla="*/ 328 h 485"/>
                <a:gd name="T54" fmla="*/ 359 w 361"/>
                <a:gd name="T55" fmla="*/ 304 h 485"/>
                <a:gd name="T56" fmla="*/ 354 w 361"/>
                <a:gd name="T57" fmla="*/ 281 h 485"/>
                <a:gd name="T58" fmla="*/ 346 w 361"/>
                <a:gd name="T59" fmla="*/ 259 h 485"/>
                <a:gd name="T60" fmla="*/ 335 w 361"/>
                <a:gd name="T61" fmla="*/ 239 h 485"/>
                <a:gd name="T62" fmla="*/ 320 w 361"/>
                <a:gd name="T63" fmla="*/ 221 h 485"/>
                <a:gd name="T64" fmla="*/ 303 w 361"/>
                <a:gd name="T65" fmla="*/ 205 h 485"/>
                <a:gd name="T66" fmla="*/ 284 w 361"/>
                <a:gd name="T67" fmla="*/ 191 h 485"/>
                <a:gd name="T68" fmla="*/ 262 w 361"/>
                <a:gd name="T69" fmla="*/ 181 h 485"/>
                <a:gd name="T70" fmla="*/ 268 w 361"/>
                <a:gd name="T71" fmla="*/ 173 h 485"/>
                <a:gd name="T72" fmla="*/ 280 w 361"/>
                <a:gd name="T73" fmla="*/ 156 h 485"/>
                <a:gd name="T74" fmla="*/ 288 w 361"/>
                <a:gd name="T75" fmla="*/ 136 h 485"/>
                <a:gd name="T76" fmla="*/ 291 w 361"/>
                <a:gd name="T77" fmla="*/ 116 h 485"/>
                <a:gd name="T78" fmla="*/ 291 w 361"/>
                <a:gd name="T79" fmla="*/ 96 h 485"/>
                <a:gd name="T80" fmla="*/ 288 w 361"/>
                <a:gd name="T81" fmla="*/ 76 h 485"/>
                <a:gd name="T82" fmla="*/ 280 w 361"/>
                <a:gd name="T83" fmla="*/ 57 h 485"/>
                <a:gd name="T84" fmla="*/ 268 w 361"/>
                <a:gd name="T85" fmla="*/ 39 h 485"/>
                <a:gd name="T86" fmla="*/ 252 w 361"/>
                <a:gd name="T87" fmla="*/ 24 h 485"/>
                <a:gd name="T88" fmla="*/ 234 w 361"/>
                <a:gd name="T89" fmla="*/ 13 h 485"/>
                <a:gd name="T90" fmla="*/ 215 w 361"/>
                <a:gd name="T91" fmla="*/ 5 h 485"/>
                <a:gd name="T92" fmla="*/ 195 w 361"/>
                <a:gd name="T93" fmla="*/ 1 h 485"/>
                <a:gd name="T94" fmla="*/ 174 w 361"/>
                <a:gd name="T95" fmla="*/ 1 h 485"/>
                <a:gd name="T96" fmla="*/ 154 w 361"/>
                <a:gd name="T97" fmla="*/ 5 h 485"/>
                <a:gd name="T98" fmla="*/ 135 w 361"/>
                <a:gd name="T99" fmla="*/ 13 h 485"/>
                <a:gd name="T100" fmla="*/ 116 w 361"/>
                <a:gd name="T101" fmla="*/ 25 h 485"/>
                <a:gd name="T102" fmla="*/ 102 w 361"/>
                <a:gd name="T103" fmla="*/ 39 h 485"/>
                <a:gd name="T104" fmla="*/ 91 w 361"/>
                <a:gd name="T105" fmla="*/ 55 h 485"/>
                <a:gd name="T106" fmla="*/ 84 w 361"/>
                <a:gd name="T107" fmla="*/ 72 h 485"/>
                <a:gd name="T108" fmla="*/ 78 w 361"/>
                <a:gd name="T109" fmla="*/ 90 h 485"/>
                <a:gd name="T110" fmla="*/ 77 w 361"/>
                <a:gd name="T111" fmla="*/ 108 h 485"/>
                <a:gd name="T112" fmla="*/ 79 w 361"/>
                <a:gd name="T113" fmla="*/ 126 h 485"/>
                <a:gd name="T114" fmla="*/ 85 w 361"/>
                <a:gd name="T115" fmla="*/ 145 h 485"/>
                <a:gd name="T116" fmla="*/ 93 w 361"/>
                <a:gd name="T117" fmla="*/ 161 h 485"/>
                <a:gd name="T118" fmla="*/ 99 w 361"/>
                <a:gd name="T119" fmla="*/ 170 h 4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485"/>
                <a:gd name="T182" fmla="*/ 361 w 361"/>
                <a:gd name="T183" fmla="*/ 485 h 4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485">
                  <a:moveTo>
                    <a:pt x="99" y="170"/>
                  </a:moveTo>
                  <a:lnTo>
                    <a:pt x="88" y="175"/>
                  </a:lnTo>
                  <a:lnTo>
                    <a:pt x="78" y="180"/>
                  </a:lnTo>
                  <a:lnTo>
                    <a:pt x="59" y="193"/>
                  </a:lnTo>
                  <a:lnTo>
                    <a:pt x="43" y="208"/>
                  </a:lnTo>
                  <a:lnTo>
                    <a:pt x="29" y="226"/>
                  </a:lnTo>
                  <a:lnTo>
                    <a:pt x="23" y="235"/>
                  </a:lnTo>
                  <a:lnTo>
                    <a:pt x="18" y="244"/>
                  </a:lnTo>
                  <a:lnTo>
                    <a:pt x="13" y="254"/>
                  </a:lnTo>
                  <a:lnTo>
                    <a:pt x="9" y="265"/>
                  </a:lnTo>
                  <a:lnTo>
                    <a:pt x="5" y="275"/>
                  </a:lnTo>
                  <a:lnTo>
                    <a:pt x="2" y="286"/>
                  </a:lnTo>
                  <a:lnTo>
                    <a:pt x="1" y="298"/>
                  </a:lnTo>
                  <a:lnTo>
                    <a:pt x="0" y="309"/>
                  </a:lnTo>
                  <a:lnTo>
                    <a:pt x="0" y="374"/>
                  </a:lnTo>
                  <a:lnTo>
                    <a:pt x="1" y="380"/>
                  </a:lnTo>
                  <a:lnTo>
                    <a:pt x="1" y="386"/>
                  </a:lnTo>
                  <a:lnTo>
                    <a:pt x="3" y="392"/>
                  </a:lnTo>
                  <a:lnTo>
                    <a:pt x="6" y="398"/>
                  </a:lnTo>
                  <a:lnTo>
                    <a:pt x="12" y="408"/>
                  </a:lnTo>
                  <a:lnTo>
                    <a:pt x="21" y="417"/>
                  </a:lnTo>
                  <a:lnTo>
                    <a:pt x="26" y="421"/>
                  </a:lnTo>
                  <a:lnTo>
                    <a:pt x="32" y="423"/>
                  </a:lnTo>
                  <a:lnTo>
                    <a:pt x="38" y="423"/>
                  </a:lnTo>
                  <a:lnTo>
                    <a:pt x="44" y="421"/>
                  </a:lnTo>
                  <a:lnTo>
                    <a:pt x="46" y="427"/>
                  </a:lnTo>
                  <a:lnTo>
                    <a:pt x="49" y="433"/>
                  </a:lnTo>
                  <a:lnTo>
                    <a:pt x="52" y="438"/>
                  </a:lnTo>
                  <a:lnTo>
                    <a:pt x="58" y="442"/>
                  </a:lnTo>
                  <a:lnTo>
                    <a:pt x="79" y="452"/>
                  </a:lnTo>
                  <a:lnTo>
                    <a:pt x="101" y="461"/>
                  </a:lnTo>
                  <a:lnTo>
                    <a:pt x="123" y="468"/>
                  </a:lnTo>
                  <a:lnTo>
                    <a:pt x="146" y="474"/>
                  </a:lnTo>
                  <a:lnTo>
                    <a:pt x="169" y="479"/>
                  </a:lnTo>
                  <a:lnTo>
                    <a:pt x="193" y="482"/>
                  </a:lnTo>
                  <a:lnTo>
                    <a:pt x="216" y="484"/>
                  </a:lnTo>
                  <a:lnTo>
                    <a:pt x="239" y="485"/>
                  </a:lnTo>
                  <a:lnTo>
                    <a:pt x="255" y="483"/>
                  </a:lnTo>
                  <a:lnTo>
                    <a:pt x="270" y="480"/>
                  </a:lnTo>
                  <a:lnTo>
                    <a:pt x="284" y="476"/>
                  </a:lnTo>
                  <a:lnTo>
                    <a:pt x="298" y="469"/>
                  </a:lnTo>
                  <a:lnTo>
                    <a:pt x="303" y="473"/>
                  </a:lnTo>
                  <a:lnTo>
                    <a:pt x="309" y="475"/>
                  </a:lnTo>
                  <a:lnTo>
                    <a:pt x="316" y="475"/>
                  </a:lnTo>
                  <a:lnTo>
                    <a:pt x="321" y="473"/>
                  </a:lnTo>
                  <a:lnTo>
                    <a:pt x="334" y="466"/>
                  </a:lnTo>
                  <a:lnTo>
                    <a:pt x="345" y="456"/>
                  </a:lnTo>
                  <a:lnTo>
                    <a:pt x="354" y="445"/>
                  </a:lnTo>
                  <a:lnTo>
                    <a:pt x="361" y="432"/>
                  </a:lnTo>
                  <a:lnTo>
                    <a:pt x="361" y="328"/>
                  </a:lnTo>
                  <a:lnTo>
                    <a:pt x="361" y="316"/>
                  </a:lnTo>
                  <a:lnTo>
                    <a:pt x="359" y="304"/>
                  </a:lnTo>
                  <a:lnTo>
                    <a:pt x="357" y="293"/>
                  </a:lnTo>
                  <a:lnTo>
                    <a:pt x="354" y="281"/>
                  </a:lnTo>
                  <a:lnTo>
                    <a:pt x="350" y="270"/>
                  </a:lnTo>
                  <a:lnTo>
                    <a:pt x="346" y="259"/>
                  </a:lnTo>
                  <a:lnTo>
                    <a:pt x="341" y="249"/>
                  </a:lnTo>
                  <a:lnTo>
                    <a:pt x="335" y="239"/>
                  </a:lnTo>
                  <a:lnTo>
                    <a:pt x="328" y="230"/>
                  </a:lnTo>
                  <a:lnTo>
                    <a:pt x="320" y="221"/>
                  </a:lnTo>
                  <a:lnTo>
                    <a:pt x="312" y="213"/>
                  </a:lnTo>
                  <a:lnTo>
                    <a:pt x="303" y="205"/>
                  </a:lnTo>
                  <a:lnTo>
                    <a:pt x="293" y="198"/>
                  </a:lnTo>
                  <a:lnTo>
                    <a:pt x="284" y="191"/>
                  </a:lnTo>
                  <a:lnTo>
                    <a:pt x="273" y="186"/>
                  </a:lnTo>
                  <a:lnTo>
                    <a:pt x="262" y="181"/>
                  </a:lnTo>
                  <a:lnTo>
                    <a:pt x="261" y="181"/>
                  </a:lnTo>
                  <a:lnTo>
                    <a:pt x="268" y="173"/>
                  </a:lnTo>
                  <a:lnTo>
                    <a:pt x="274" y="164"/>
                  </a:lnTo>
                  <a:lnTo>
                    <a:pt x="280" y="156"/>
                  </a:lnTo>
                  <a:lnTo>
                    <a:pt x="284" y="146"/>
                  </a:lnTo>
                  <a:lnTo>
                    <a:pt x="288" y="136"/>
                  </a:lnTo>
                  <a:lnTo>
                    <a:pt x="290" y="126"/>
                  </a:lnTo>
                  <a:lnTo>
                    <a:pt x="291" y="116"/>
                  </a:lnTo>
                  <a:lnTo>
                    <a:pt x="292" y="106"/>
                  </a:lnTo>
                  <a:lnTo>
                    <a:pt x="291" y="96"/>
                  </a:lnTo>
                  <a:lnTo>
                    <a:pt x="290" y="86"/>
                  </a:lnTo>
                  <a:lnTo>
                    <a:pt x="288" y="76"/>
                  </a:lnTo>
                  <a:lnTo>
                    <a:pt x="284" y="66"/>
                  </a:lnTo>
                  <a:lnTo>
                    <a:pt x="280" y="57"/>
                  </a:lnTo>
                  <a:lnTo>
                    <a:pt x="274" y="48"/>
                  </a:lnTo>
                  <a:lnTo>
                    <a:pt x="268" y="39"/>
                  </a:lnTo>
                  <a:lnTo>
                    <a:pt x="260" y="31"/>
                  </a:lnTo>
                  <a:lnTo>
                    <a:pt x="252" y="24"/>
                  </a:lnTo>
                  <a:lnTo>
                    <a:pt x="244" y="18"/>
                  </a:lnTo>
                  <a:lnTo>
                    <a:pt x="234" y="13"/>
                  </a:lnTo>
                  <a:lnTo>
                    <a:pt x="225" y="8"/>
                  </a:lnTo>
                  <a:lnTo>
                    <a:pt x="215" y="5"/>
                  </a:lnTo>
                  <a:lnTo>
                    <a:pt x="205" y="2"/>
                  </a:lnTo>
                  <a:lnTo>
                    <a:pt x="195" y="1"/>
                  </a:lnTo>
                  <a:lnTo>
                    <a:pt x="184" y="0"/>
                  </a:lnTo>
                  <a:lnTo>
                    <a:pt x="174" y="1"/>
                  </a:lnTo>
                  <a:lnTo>
                    <a:pt x="164" y="2"/>
                  </a:lnTo>
                  <a:lnTo>
                    <a:pt x="154" y="5"/>
                  </a:lnTo>
                  <a:lnTo>
                    <a:pt x="144" y="8"/>
                  </a:lnTo>
                  <a:lnTo>
                    <a:pt x="135" y="13"/>
                  </a:lnTo>
                  <a:lnTo>
                    <a:pt x="125" y="18"/>
                  </a:lnTo>
                  <a:lnTo>
                    <a:pt x="116" y="25"/>
                  </a:lnTo>
                  <a:lnTo>
                    <a:pt x="109" y="32"/>
                  </a:lnTo>
                  <a:lnTo>
                    <a:pt x="102" y="39"/>
                  </a:lnTo>
                  <a:lnTo>
                    <a:pt x="96" y="46"/>
                  </a:lnTo>
                  <a:lnTo>
                    <a:pt x="91" y="55"/>
                  </a:lnTo>
                  <a:lnTo>
                    <a:pt x="87" y="63"/>
                  </a:lnTo>
                  <a:lnTo>
                    <a:pt x="84" y="72"/>
                  </a:lnTo>
                  <a:lnTo>
                    <a:pt x="80" y="81"/>
                  </a:lnTo>
                  <a:lnTo>
                    <a:pt x="78" y="90"/>
                  </a:lnTo>
                  <a:lnTo>
                    <a:pt x="78" y="99"/>
                  </a:lnTo>
                  <a:lnTo>
                    <a:pt x="77" y="108"/>
                  </a:lnTo>
                  <a:lnTo>
                    <a:pt x="78" y="117"/>
                  </a:lnTo>
                  <a:lnTo>
                    <a:pt x="79" y="126"/>
                  </a:lnTo>
                  <a:lnTo>
                    <a:pt x="82" y="136"/>
                  </a:lnTo>
                  <a:lnTo>
                    <a:pt x="85" y="145"/>
                  </a:lnTo>
                  <a:lnTo>
                    <a:pt x="89" y="153"/>
                  </a:lnTo>
                  <a:lnTo>
                    <a:pt x="93" y="161"/>
                  </a:lnTo>
                  <a:lnTo>
                    <a:pt x="99" y="170"/>
                  </a:lnTo>
                </a:path>
              </a:pathLst>
            </a:custGeom>
            <a:noFill/>
            <a:ln w="17">
              <a:solidFill>
                <a:srgbClr val="000000"/>
              </a:solidFill>
              <a:round/>
              <a:headEnd/>
              <a:tailEnd/>
            </a:ln>
          </p:spPr>
          <p:txBody>
            <a:bodyPr/>
            <a:lstStyle/>
            <a:p>
              <a:endParaRPr lang="zh-TW" altLang="en-US"/>
            </a:p>
          </p:txBody>
        </p:sp>
        <p:sp>
          <p:nvSpPr>
            <p:cNvPr id="20506" name="Rectangle 73"/>
            <p:cNvSpPr>
              <a:spLocks noChangeArrowheads="1"/>
            </p:cNvSpPr>
            <p:nvPr/>
          </p:nvSpPr>
          <p:spPr bwMode="auto">
            <a:xfrm>
              <a:off x="3683" y="2462"/>
              <a:ext cx="60"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F</a:t>
              </a:r>
              <a:endParaRPr lang="en-US" altLang="zh-TW"/>
            </a:p>
          </p:txBody>
        </p:sp>
        <p:sp>
          <p:nvSpPr>
            <p:cNvPr id="20507" name="Freeform 72"/>
            <p:cNvSpPr>
              <a:spLocks/>
            </p:cNvSpPr>
            <p:nvPr/>
          </p:nvSpPr>
          <p:spPr bwMode="auto">
            <a:xfrm>
              <a:off x="2504" y="2235"/>
              <a:ext cx="303" cy="303"/>
            </a:xfrm>
            <a:custGeom>
              <a:avLst/>
              <a:gdLst>
                <a:gd name="T0" fmla="*/ 0 w 303"/>
                <a:gd name="T1" fmla="*/ 261 h 303"/>
                <a:gd name="T2" fmla="*/ 22 w 303"/>
                <a:gd name="T3" fmla="*/ 271 h 303"/>
                <a:gd name="T4" fmla="*/ 43 w 303"/>
                <a:gd name="T5" fmla="*/ 280 h 303"/>
                <a:gd name="T6" fmla="*/ 66 w 303"/>
                <a:gd name="T7" fmla="*/ 287 h 303"/>
                <a:gd name="T8" fmla="*/ 88 w 303"/>
                <a:gd name="T9" fmla="*/ 293 h 303"/>
                <a:gd name="T10" fmla="*/ 112 w 303"/>
                <a:gd name="T11" fmla="*/ 298 h 303"/>
                <a:gd name="T12" fmla="*/ 135 w 303"/>
                <a:gd name="T13" fmla="*/ 301 h 303"/>
                <a:gd name="T14" fmla="*/ 158 w 303"/>
                <a:gd name="T15" fmla="*/ 303 h 303"/>
                <a:gd name="T16" fmla="*/ 182 w 303"/>
                <a:gd name="T17" fmla="*/ 303 h 303"/>
                <a:gd name="T18" fmla="*/ 182 w 303"/>
                <a:gd name="T19" fmla="*/ 303 h 303"/>
                <a:gd name="T20" fmla="*/ 197 w 303"/>
                <a:gd name="T21" fmla="*/ 302 h 303"/>
                <a:gd name="T22" fmla="*/ 212 w 303"/>
                <a:gd name="T23" fmla="*/ 299 h 303"/>
                <a:gd name="T24" fmla="*/ 227 w 303"/>
                <a:gd name="T25" fmla="*/ 294 h 303"/>
                <a:gd name="T26" fmla="*/ 241 w 303"/>
                <a:gd name="T27" fmla="*/ 288 h 303"/>
                <a:gd name="T28" fmla="*/ 246 w 303"/>
                <a:gd name="T29" fmla="*/ 292 h 303"/>
                <a:gd name="T30" fmla="*/ 251 w 303"/>
                <a:gd name="T31" fmla="*/ 294 h 303"/>
                <a:gd name="T32" fmla="*/ 258 w 303"/>
                <a:gd name="T33" fmla="*/ 294 h 303"/>
                <a:gd name="T34" fmla="*/ 264 w 303"/>
                <a:gd name="T35" fmla="*/ 292 h 303"/>
                <a:gd name="T36" fmla="*/ 264 w 303"/>
                <a:gd name="T37" fmla="*/ 292 h 303"/>
                <a:gd name="T38" fmla="*/ 276 w 303"/>
                <a:gd name="T39" fmla="*/ 284 h 303"/>
                <a:gd name="T40" fmla="*/ 287 w 303"/>
                <a:gd name="T41" fmla="*/ 275 h 303"/>
                <a:gd name="T42" fmla="*/ 296 w 303"/>
                <a:gd name="T43" fmla="*/ 264 h 303"/>
                <a:gd name="T44" fmla="*/ 303 w 303"/>
                <a:gd name="T45" fmla="*/ 252 h 303"/>
                <a:gd name="T46" fmla="*/ 303 w 303"/>
                <a:gd name="T47" fmla="*/ 252 h 303"/>
                <a:gd name="T48" fmla="*/ 303 w 303"/>
                <a:gd name="T49" fmla="*/ 136 h 303"/>
                <a:gd name="T50" fmla="*/ 302 w 303"/>
                <a:gd name="T51" fmla="*/ 125 h 303"/>
                <a:gd name="T52" fmla="*/ 300 w 303"/>
                <a:gd name="T53" fmla="*/ 114 h 303"/>
                <a:gd name="T54" fmla="*/ 298 w 303"/>
                <a:gd name="T55" fmla="*/ 103 h 303"/>
                <a:gd name="T56" fmla="*/ 294 w 303"/>
                <a:gd name="T57" fmla="*/ 93 h 303"/>
                <a:gd name="T58" fmla="*/ 290 w 303"/>
                <a:gd name="T59" fmla="*/ 83 h 303"/>
                <a:gd name="T60" fmla="*/ 286 w 303"/>
                <a:gd name="T61" fmla="*/ 72 h 303"/>
                <a:gd name="T62" fmla="*/ 280 w 303"/>
                <a:gd name="T63" fmla="*/ 63 h 303"/>
                <a:gd name="T64" fmla="*/ 274 w 303"/>
                <a:gd name="T65" fmla="*/ 54 h 303"/>
                <a:gd name="T66" fmla="*/ 260 w 303"/>
                <a:gd name="T67" fmla="*/ 37 h 303"/>
                <a:gd name="T68" fmla="*/ 243 w 303"/>
                <a:gd name="T69" fmla="*/ 23 h 303"/>
                <a:gd name="T70" fmla="*/ 234 w 303"/>
                <a:gd name="T71" fmla="*/ 16 h 303"/>
                <a:gd name="T72" fmla="*/ 225 w 303"/>
                <a:gd name="T73" fmla="*/ 10 h 303"/>
                <a:gd name="T74" fmla="*/ 215 w 303"/>
                <a:gd name="T75" fmla="*/ 5 h 303"/>
                <a:gd name="T76" fmla="*/ 204 w 303"/>
                <a:gd name="T77" fmla="*/ 0 h 3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3"/>
                <a:gd name="T118" fmla="*/ 0 h 303"/>
                <a:gd name="T119" fmla="*/ 303 w 303"/>
                <a:gd name="T120" fmla="*/ 303 h 3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3" h="303">
                  <a:moveTo>
                    <a:pt x="0" y="261"/>
                  </a:moveTo>
                  <a:lnTo>
                    <a:pt x="22" y="271"/>
                  </a:lnTo>
                  <a:lnTo>
                    <a:pt x="43" y="280"/>
                  </a:lnTo>
                  <a:lnTo>
                    <a:pt x="66" y="287"/>
                  </a:lnTo>
                  <a:lnTo>
                    <a:pt x="88" y="293"/>
                  </a:lnTo>
                  <a:lnTo>
                    <a:pt x="112" y="298"/>
                  </a:lnTo>
                  <a:lnTo>
                    <a:pt x="135" y="301"/>
                  </a:lnTo>
                  <a:lnTo>
                    <a:pt x="158" y="303"/>
                  </a:lnTo>
                  <a:lnTo>
                    <a:pt x="182" y="303"/>
                  </a:lnTo>
                  <a:lnTo>
                    <a:pt x="197" y="302"/>
                  </a:lnTo>
                  <a:lnTo>
                    <a:pt x="212" y="299"/>
                  </a:lnTo>
                  <a:lnTo>
                    <a:pt x="227" y="294"/>
                  </a:lnTo>
                  <a:lnTo>
                    <a:pt x="241" y="288"/>
                  </a:lnTo>
                  <a:lnTo>
                    <a:pt x="246" y="292"/>
                  </a:lnTo>
                  <a:lnTo>
                    <a:pt x="251" y="294"/>
                  </a:lnTo>
                  <a:lnTo>
                    <a:pt x="258" y="294"/>
                  </a:lnTo>
                  <a:lnTo>
                    <a:pt x="264" y="292"/>
                  </a:lnTo>
                  <a:lnTo>
                    <a:pt x="276" y="284"/>
                  </a:lnTo>
                  <a:lnTo>
                    <a:pt x="287" y="275"/>
                  </a:lnTo>
                  <a:lnTo>
                    <a:pt x="296" y="264"/>
                  </a:lnTo>
                  <a:lnTo>
                    <a:pt x="303" y="252"/>
                  </a:lnTo>
                  <a:lnTo>
                    <a:pt x="303" y="136"/>
                  </a:lnTo>
                  <a:lnTo>
                    <a:pt x="302" y="125"/>
                  </a:lnTo>
                  <a:lnTo>
                    <a:pt x="300" y="114"/>
                  </a:lnTo>
                  <a:lnTo>
                    <a:pt x="298" y="103"/>
                  </a:lnTo>
                  <a:lnTo>
                    <a:pt x="294" y="93"/>
                  </a:lnTo>
                  <a:lnTo>
                    <a:pt x="290" y="83"/>
                  </a:lnTo>
                  <a:lnTo>
                    <a:pt x="286" y="72"/>
                  </a:lnTo>
                  <a:lnTo>
                    <a:pt x="280" y="63"/>
                  </a:lnTo>
                  <a:lnTo>
                    <a:pt x="274" y="54"/>
                  </a:lnTo>
                  <a:lnTo>
                    <a:pt x="260" y="37"/>
                  </a:lnTo>
                  <a:lnTo>
                    <a:pt x="243" y="23"/>
                  </a:lnTo>
                  <a:lnTo>
                    <a:pt x="234" y="16"/>
                  </a:lnTo>
                  <a:lnTo>
                    <a:pt x="225" y="10"/>
                  </a:lnTo>
                  <a:lnTo>
                    <a:pt x="215" y="5"/>
                  </a:lnTo>
                  <a:lnTo>
                    <a:pt x="204" y="0"/>
                  </a:lnTo>
                </a:path>
              </a:pathLst>
            </a:custGeom>
            <a:noFill/>
            <a:ln w="6">
              <a:solidFill>
                <a:srgbClr val="373773"/>
              </a:solidFill>
              <a:round/>
              <a:headEnd/>
              <a:tailEnd/>
            </a:ln>
          </p:spPr>
          <p:txBody>
            <a:bodyPr/>
            <a:lstStyle/>
            <a:p>
              <a:endParaRPr lang="zh-TW" altLang="en-US"/>
            </a:p>
          </p:txBody>
        </p:sp>
        <p:sp>
          <p:nvSpPr>
            <p:cNvPr id="20508" name="Freeform 71"/>
            <p:cNvSpPr>
              <a:spLocks/>
            </p:cNvSpPr>
            <p:nvPr/>
          </p:nvSpPr>
          <p:spPr bwMode="auto">
            <a:xfrm>
              <a:off x="2446" y="2223"/>
              <a:ext cx="100" cy="273"/>
            </a:xfrm>
            <a:custGeom>
              <a:avLst/>
              <a:gdLst>
                <a:gd name="T0" fmla="*/ 100 w 100"/>
                <a:gd name="T1" fmla="*/ 0 h 273"/>
                <a:gd name="T2" fmla="*/ 89 w 100"/>
                <a:gd name="T3" fmla="*/ 5 h 273"/>
                <a:gd name="T4" fmla="*/ 79 w 100"/>
                <a:gd name="T5" fmla="*/ 11 h 273"/>
                <a:gd name="T6" fmla="*/ 69 w 100"/>
                <a:gd name="T7" fmla="*/ 17 h 273"/>
                <a:gd name="T8" fmla="*/ 60 w 100"/>
                <a:gd name="T9" fmla="*/ 24 h 273"/>
                <a:gd name="T10" fmla="*/ 43 w 100"/>
                <a:gd name="T11" fmla="*/ 39 h 273"/>
                <a:gd name="T12" fmla="*/ 36 w 100"/>
                <a:gd name="T13" fmla="*/ 47 h 273"/>
                <a:gd name="T14" fmla="*/ 29 w 100"/>
                <a:gd name="T15" fmla="*/ 56 h 273"/>
                <a:gd name="T16" fmla="*/ 23 w 100"/>
                <a:gd name="T17" fmla="*/ 65 h 273"/>
                <a:gd name="T18" fmla="*/ 18 w 100"/>
                <a:gd name="T19" fmla="*/ 75 h 273"/>
                <a:gd name="T20" fmla="*/ 13 w 100"/>
                <a:gd name="T21" fmla="*/ 85 h 273"/>
                <a:gd name="T22" fmla="*/ 9 w 100"/>
                <a:gd name="T23" fmla="*/ 95 h 273"/>
                <a:gd name="T24" fmla="*/ 6 w 100"/>
                <a:gd name="T25" fmla="*/ 106 h 273"/>
                <a:gd name="T26" fmla="*/ 3 w 100"/>
                <a:gd name="T27" fmla="*/ 117 h 273"/>
                <a:gd name="T28" fmla="*/ 1 w 100"/>
                <a:gd name="T29" fmla="*/ 128 h 273"/>
                <a:gd name="T30" fmla="*/ 0 w 100"/>
                <a:gd name="T31" fmla="*/ 140 h 273"/>
                <a:gd name="T32" fmla="*/ 1 w 100"/>
                <a:gd name="T33" fmla="*/ 205 h 273"/>
                <a:gd name="T34" fmla="*/ 1 w 100"/>
                <a:gd name="T35" fmla="*/ 211 h 273"/>
                <a:gd name="T36" fmla="*/ 2 w 100"/>
                <a:gd name="T37" fmla="*/ 217 h 273"/>
                <a:gd name="T38" fmla="*/ 4 w 100"/>
                <a:gd name="T39" fmla="*/ 223 h 273"/>
                <a:gd name="T40" fmla="*/ 6 w 100"/>
                <a:gd name="T41" fmla="*/ 229 h 273"/>
                <a:gd name="T42" fmla="*/ 13 w 100"/>
                <a:gd name="T43" fmla="*/ 239 h 273"/>
                <a:gd name="T44" fmla="*/ 22 w 100"/>
                <a:gd name="T45" fmla="*/ 248 h 273"/>
                <a:gd name="T46" fmla="*/ 27 w 100"/>
                <a:gd name="T47" fmla="*/ 251 h 273"/>
                <a:gd name="T48" fmla="*/ 32 w 100"/>
                <a:gd name="T49" fmla="*/ 253 h 273"/>
                <a:gd name="T50" fmla="*/ 39 w 100"/>
                <a:gd name="T51" fmla="*/ 253 h 273"/>
                <a:gd name="T52" fmla="*/ 45 w 100"/>
                <a:gd name="T53" fmla="*/ 252 h 273"/>
                <a:gd name="T54" fmla="*/ 46 w 100"/>
                <a:gd name="T55" fmla="*/ 258 h 273"/>
                <a:gd name="T56" fmla="*/ 49 w 100"/>
                <a:gd name="T57" fmla="*/ 264 h 273"/>
                <a:gd name="T58" fmla="*/ 53 w 100"/>
                <a:gd name="T59" fmla="*/ 269 h 273"/>
                <a:gd name="T60" fmla="*/ 58 w 100"/>
                <a:gd name="T61" fmla="*/ 273 h 2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273"/>
                <a:gd name="T95" fmla="*/ 100 w 100"/>
                <a:gd name="T96" fmla="*/ 273 h 2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273">
                  <a:moveTo>
                    <a:pt x="100" y="0"/>
                  </a:moveTo>
                  <a:lnTo>
                    <a:pt x="89" y="5"/>
                  </a:lnTo>
                  <a:lnTo>
                    <a:pt x="79" y="11"/>
                  </a:lnTo>
                  <a:lnTo>
                    <a:pt x="69" y="17"/>
                  </a:lnTo>
                  <a:lnTo>
                    <a:pt x="60" y="24"/>
                  </a:lnTo>
                  <a:lnTo>
                    <a:pt x="43" y="39"/>
                  </a:lnTo>
                  <a:lnTo>
                    <a:pt x="36" y="47"/>
                  </a:lnTo>
                  <a:lnTo>
                    <a:pt x="29" y="56"/>
                  </a:lnTo>
                  <a:lnTo>
                    <a:pt x="23" y="65"/>
                  </a:lnTo>
                  <a:lnTo>
                    <a:pt x="18" y="75"/>
                  </a:lnTo>
                  <a:lnTo>
                    <a:pt x="13" y="85"/>
                  </a:lnTo>
                  <a:lnTo>
                    <a:pt x="9" y="95"/>
                  </a:lnTo>
                  <a:lnTo>
                    <a:pt x="6" y="106"/>
                  </a:lnTo>
                  <a:lnTo>
                    <a:pt x="3" y="117"/>
                  </a:lnTo>
                  <a:lnTo>
                    <a:pt x="1" y="128"/>
                  </a:lnTo>
                  <a:lnTo>
                    <a:pt x="0" y="140"/>
                  </a:lnTo>
                  <a:lnTo>
                    <a:pt x="1" y="205"/>
                  </a:lnTo>
                  <a:lnTo>
                    <a:pt x="1" y="211"/>
                  </a:lnTo>
                  <a:lnTo>
                    <a:pt x="2" y="217"/>
                  </a:lnTo>
                  <a:lnTo>
                    <a:pt x="4" y="223"/>
                  </a:lnTo>
                  <a:lnTo>
                    <a:pt x="6" y="229"/>
                  </a:lnTo>
                  <a:lnTo>
                    <a:pt x="13" y="239"/>
                  </a:lnTo>
                  <a:lnTo>
                    <a:pt x="22" y="248"/>
                  </a:lnTo>
                  <a:lnTo>
                    <a:pt x="27" y="251"/>
                  </a:lnTo>
                  <a:lnTo>
                    <a:pt x="32" y="253"/>
                  </a:lnTo>
                  <a:lnTo>
                    <a:pt x="39" y="253"/>
                  </a:lnTo>
                  <a:lnTo>
                    <a:pt x="45" y="252"/>
                  </a:lnTo>
                  <a:lnTo>
                    <a:pt x="46" y="258"/>
                  </a:lnTo>
                  <a:lnTo>
                    <a:pt x="49" y="264"/>
                  </a:lnTo>
                  <a:lnTo>
                    <a:pt x="53" y="269"/>
                  </a:lnTo>
                  <a:lnTo>
                    <a:pt x="58" y="273"/>
                  </a:lnTo>
                </a:path>
              </a:pathLst>
            </a:custGeom>
            <a:noFill/>
            <a:ln w="6">
              <a:solidFill>
                <a:srgbClr val="373773"/>
              </a:solidFill>
              <a:round/>
              <a:headEnd/>
              <a:tailEnd/>
            </a:ln>
          </p:spPr>
          <p:txBody>
            <a:bodyPr/>
            <a:lstStyle/>
            <a:p>
              <a:endParaRPr lang="zh-TW" altLang="en-US"/>
            </a:p>
          </p:txBody>
        </p:sp>
        <p:sp>
          <p:nvSpPr>
            <p:cNvPr id="20509" name="Freeform 70"/>
            <p:cNvSpPr>
              <a:spLocks/>
            </p:cNvSpPr>
            <p:nvPr/>
          </p:nvSpPr>
          <p:spPr bwMode="auto">
            <a:xfrm>
              <a:off x="2524" y="2055"/>
              <a:ext cx="215" cy="211"/>
            </a:xfrm>
            <a:custGeom>
              <a:avLst/>
              <a:gdLst>
                <a:gd name="T0" fmla="*/ 214 w 215"/>
                <a:gd name="T1" fmla="*/ 94 h 211"/>
                <a:gd name="T2" fmla="*/ 210 w 215"/>
                <a:gd name="T3" fmla="*/ 74 h 211"/>
                <a:gd name="T4" fmla="*/ 202 w 215"/>
                <a:gd name="T5" fmla="*/ 55 h 211"/>
                <a:gd name="T6" fmla="*/ 190 w 215"/>
                <a:gd name="T7" fmla="*/ 38 h 211"/>
                <a:gd name="T8" fmla="*/ 176 w 215"/>
                <a:gd name="T9" fmla="*/ 24 h 211"/>
                <a:gd name="T10" fmla="*/ 158 w 215"/>
                <a:gd name="T11" fmla="*/ 12 h 211"/>
                <a:gd name="T12" fmla="*/ 139 w 215"/>
                <a:gd name="T13" fmla="*/ 4 h 211"/>
                <a:gd name="T14" fmla="*/ 118 w 215"/>
                <a:gd name="T15" fmla="*/ 0 h 211"/>
                <a:gd name="T16" fmla="*/ 96 w 215"/>
                <a:gd name="T17" fmla="*/ 0 h 211"/>
                <a:gd name="T18" fmla="*/ 75 w 215"/>
                <a:gd name="T19" fmla="*/ 4 h 211"/>
                <a:gd name="T20" fmla="*/ 56 w 215"/>
                <a:gd name="T21" fmla="*/ 12 h 211"/>
                <a:gd name="T22" fmla="*/ 39 w 215"/>
                <a:gd name="T23" fmla="*/ 24 h 211"/>
                <a:gd name="T24" fmla="*/ 25 w 215"/>
                <a:gd name="T25" fmla="*/ 38 h 211"/>
                <a:gd name="T26" fmla="*/ 13 w 215"/>
                <a:gd name="T27" fmla="*/ 55 h 211"/>
                <a:gd name="T28" fmla="*/ 5 w 215"/>
                <a:gd name="T29" fmla="*/ 74 h 211"/>
                <a:gd name="T30" fmla="*/ 1 w 215"/>
                <a:gd name="T31" fmla="*/ 94 h 211"/>
                <a:gd name="T32" fmla="*/ 1 w 215"/>
                <a:gd name="T33" fmla="*/ 116 h 211"/>
                <a:gd name="T34" fmla="*/ 5 w 215"/>
                <a:gd name="T35" fmla="*/ 136 h 211"/>
                <a:gd name="T36" fmla="*/ 13 w 215"/>
                <a:gd name="T37" fmla="*/ 155 h 211"/>
                <a:gd name="T38" fmla="*/ 25 w 215"/>
                <a:gd name="T39" fmla="*/ 173 h 211"/>
                <a:gd name="T40" fmla="*/ 39 w 215"/>
                <a:gd name="T41" fmla="*/ 187 h 211"/>
                <a:gd name="T42" fmla="*/ 56 w 215"/>
                <a:gd name="T43" fmla="*/ 198 h 211"/>
                <a:gd name="T44" fmla="*/ 75 w 215"/>
                <a:gd name="T45" fmla="*/ 206 h 211"/>
                <a:gd name="T46" fmla="*/ 96 w 215"/>
                <a:gd name="T47" fmla="*/ 210 h 211"/>
                <a:gd name="T48" fmla="*/ 118 w 215"/>
                <a:gd name="T49" fmla="*/ 210 h 211"/>
                <a:gd name="T50" fmla="*/ 139 w 215"/>
                <a:gd name="T51" fmla="*/ 206 h 211"/>
                <a:gd name="T52" fmla="*/ 158 w 215"/>
                <a:gd name="T53" fmla="*/ 198 h 211"/>
                <a:gd name="T54" fmla="*/ 176 w 215"/>
                <a:gd name="T55" fmla="*/ 187 h 211"/>
                <a:gd name="T56" fmla="*/ 190 w 215"/>
                <a:gd name="T57" fmla="*/ 173 h 211"/>
                <a:gd name="T58" fmla="*/ 202 w 215"/>
                <a:gd name="T59" fmla="*/ 155 h 211"/>
                <a:gd name="T60" fmla="*/ 210 w 215"/>
                <a:gd name="T61" fmla="*/ 136 h 211"/>
                <a:gd name="T62" fmla="*/ 214 w 215"/>
                <a:gd name="T63" fmla="*/ 116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1"/>
                <a:gd name="T98" fmla="*/ 215 w 215"/>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1">
                  <a:moveTo>
                    <a:pt x="215" y="105"/>
                  </a:moveTo>
                  <a:lnTo>
                    <a:pt x="214" y="94"/>
                  </a:lnTo>
                  <a:lnTo>
                    <a:pt x="212" y="84"/>
                  </a:lnTo>
                  <a:lnTo>
                    <a:pt x="210" y="74"/>
                  </a:lnTo>
                  <a:lnTo>
                    <a:pt x="207" y="64"/>
                  </a:lnTo>
                  <a:lnTo>
                    <a:pt x="202" y="55"/>
                  </a:lnTo>
                  <a:lnTo>
                    <a:pt x="196" y="46"/>
                  </a:lnTo>
                  <a:lnTo>
                    <a:pt x="190" y="38"/>
                  </a:lnTo>
                  <a:lnTo>
                    <a:pt x="183" y="30"/>
                  </a:lnTo>
                  <a:lnTo>
                    <a:pt x="176" y="24"/>
                  </a:lnTo>
                  <a:lnTo>
                    <a:pt x="167" y="18"/>
                  </a:lnTo>
                  <a:lnTo>
                    <a:pt x="158" y="12"/>
                  </a:lnTo>
                  <a:lnTo>
                    <a:pt x="149" y="8"/>
                  </a:lnTo>
                  <a:lnTo>
                    <a:pt x="139" y="4"/>
                  </a:lnTo>
                  <a:lnTo>
                    <a:pt x="129" y="2"/>
                  </a:lnTo>
                  <a:lnTo>
                    <a:pt x="118" y="0"/>
                  </a:lnTo>
                  <a:lnTo>
                    <a:pt x="107" y="0"/>
                  </a:lnTo>
                  <a:lnTo>
                    <a:pt x="96" y="0"/>
                  </a:lnTo>
                  <a:lnTo>
                    <a:pt x="86" y="2"/>
                  </a:lnTo>
                  <a:lnTo>
                    <a:pt x="75" y="4"/>
                  </a:lnTo>
                  <a:lnTo>
                    <a:pt x="66" y="8"/>
                  </a:lnTo>
                  <a:lnTo>
                    <a:pt x="56" y="12"/>
                  </a:lnTo>
                  <a:lnTo>
                    <a:pt x="48" y="18"/>
                  </a:lnTo>
                  <a:lnTo>
                    <a:pt x="39" y="24"/>
                  </a:lnTo>
                  <a:lnTo>
                    <a:pt x="32" y="30"/>
                  </a:lnTo>
                  <a:lnTo>
                    <a:pt x="25" y="38"/>
                  </a:lnTo>
                  <a:lnTo>
                    <a:pt x="18" y="46"/>
                  </a:lnTo>
                  <a:lnTo>
                    <a:pt x="13" y="55"/>
                  </a:lnTo>
                  <a:lnTo>
                    <a:pt x="8" y="64"/>
                  </a:lnTo>
                  <a:lnTo>
                    <a:pt x="5" y="74"/>
                  </a:lnTo>
                  <a:lnTo>
                    <a:pt x="3" y="84"/>
                  </a:lnTo>
                  <a:lnTo>
                    <a:pt x="1" y="94"/>
                  </a:lnTo>
                  <a:lnTo>
                    <a:pt x="0" y="105"/>
                  </a:lnTo>
                  <a:lnTo>
                    <a:pt x="1" y="116"/>
                  </a:lnTo>
                  <a:lnTo>
                    <a:pt x="3" y="127"/>
                  </a:lnTo>
                  <a:lnTo>
                    <a:pt x="5" y="136"/>
                  </a:lnTo>
                  <a:lnTo>
                    <a:pt x="8" y="146"/>
                  </a:lnTo>
                  <a:lnTo>
                    <a:pt x="13" y="155"/>
                  </a:lnTo>
                  <a:lnTo>
                    <a:pt x="18" y="164"/>
                  </a:lnTo>
                  <a:lnTo>
                    <a:pt x="25" y="173"/>
                  </a:lnTo>
                  <a:lnTo>
                    <a:pt x="32" y="180"/>
                  </a:lnTo>
                  <a:lnTo>
                    <a:pt x="39" y="187"/>
                  </a:lnTo>
                  <a:lnTo>
                    <a:pt x="48" y="193"/>
                  </a:lnTo>
                  <a:lnTo>
                    <a:pt x="56" y="198"/>
                  </a:lnTo>
                  <a:lnTo>
                    <a:pt x="66" y="203"/>
                  </a:lnTo>
                  <a:lnTo>
                    <a:pt x="75" y="206"/>
                  </a:lnTo>
                  <a:lnTo>
                    <a:pt x="86" y="208"/>
                  </a:lnTo>
                  <a:lnTo>
                    <a:pt x="96" y="210"/>
                  </a:lnTo>
                  <a:lnTo>
                    <a:pt x="107" y="211"/>
                  </a:lnTo>
                  <a:lnTo>
                    <a:pt x="118" y="210"/>
                  </a:lnTo>
                  <a:lnTo>
                    <a:pt x="129" y="208"/>
                  </a:lnTo>
                  <a:lnTo>
                    <a:pt x="139" y="206"/>
                  </a:lnTo>
                  <a:lnTo>
                    <a:pt x="149" y="203"/>
                  </a:lnTo>
                  <a:lnTo>
                    <a:pt x="158" y="198"/>
                  </a:lnTo>
                  <a:lnTo>
                    <a:pt x="167" y="193"/>
                  </a:lnTo>
                  <a:lnTo>
                    <a:pt x="176" y="187"/>
                  </a:lnTo>
                  <a:lnTo>
                    <a:pt x="183" y="180"/>
                  </a:lnTo>
                  <a:lnTo>
                    <a:pt x="190" y="173"/>
                  </a:lnTo>
                  <a:lnTo>
                    <a:pt x="196" y="164"/>
                  </a:lnTo>
                  <a:lnTo>
                    <a:pt x="202" y="155"/>
                  </a:lnTo>
                  <a:lnTo>
                    <a:pt x="207" y="146"/>
                  </a:lnTo>
                  <a:lnTo>
                    <a:pt x="210" y="136"/>
                  </a:lnTo>
                  <a:lnTo>
                    <a:pt x="212" y="127"/>
                  </a:lnTo>
                  <a:lnTo>
                    <a:pt x="214" y="116"/>
                  </a:lnTo>
                  <a:lnTo>
                    <a:pt x="215" y="105"/>
                  </a:lnTo>
                </a:path>
              </a:pathLst>
            </a:custGeom>
            <a:noFill/>
            <a:ln w="6">
              <a:solidFill>
                <a:srgbClr val="555555"/>
              </a:solidFill>
              <a:round/>
              <a:headEnd/>
              <a:tailEnd/>
            </a:ln>
          </p:spPr>
          <p:txBody>
            <a:bodyPr/>
            <a:lstStyle/>
            <a:p>
              <a:endParaRPr lang="zh-TW" altLang="en-US"/>
            </a:p>
          </p:txBody>
        </p:sp>
        <p:sp>
          <p:nvSpPr>
            <p:cNvPr id="20510" name="Freeform 69"/>
            <p:cNvSpPr>
              <a:spLocks/>
            </p:cNvSpPr>
            <p:nvPr/>
          </p:nvSpPr>
          <p:spPr bwMode="auto">
            <a:xfrm>
              <a:off x="2487" y="2275"/>
              <a:ext cx="37" cy="200"/>
            </a:xfrm>
            <a:custGeom>
              <a:avLst/>
              <a:gdLst>
                <a:gd name="T0" fmla="*/ 4 w 37"/>
                <a:gd name="T1" fmla="*/ 200 h 200"/>
                <a:gd name="T2" fmla="*/ 0 w 37"/>
                <a:gd name="T3" fmla="*/ 174 h 200"/>
                <a:gd name="T4" fmla="*/ 0 w 37"/>
                <a:gd name="T5" fmla="*/ 148 h 200"/>
                <a:gd name="T6" fmla="*/ 0 w 37"/>
                <a:gd name="T7" fmla="*/ 122 h 200"/>
                <a:gd name="T8" fmla="*/ 3 w 37"/>
                <a:gd name="T9" fmla="*/ 97 h 200"/>
                <a:gd name="T10" fmla="*/ 8 w 37"/>
                <a:gd name="T11" fmla="*/ 72 h 200"/>
                <a:gd name="T12" fmla="*/ 16 w 37"/>
                <a:gd name="T13" fmla="*/ 48 h 200"/>
                <a:gd name="T14" fmla="*/ 26 w 37"/>
                <a:gd name="T15" fmla="*/ 23 h 200"/>
                <a:gd name="T16" fmla="*/ 37 w 37"/>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00"/>
                <a:gd name="T29" fmla="*/ 37 w 37"/>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00">
                  <a:moveTo>
                    <a:pt x="4" y="200"/>
                  </a:moveTo>
                  <a:lnTo>
                    <a:pt x="0" y="174"/>
                  </a:lnTo>
                  <a:lnTo>
                    <a:pt x="0" y="148"/>
                  </a:lnTo>
                  <a:lnTo>
                    <a:pt x="0" y="122"/>
                  </a:lnTo>
                  <a:lnTo>
                    <a:pt x="3" y="97"/>
                  </a:lnTo>
                  <a:lnTo>
                    <a:pt x="8" y="72"/>
                  </a:lnTo>
                  <a:lnTo>
                    <a:pt x="16" y="48"/>
                  </a:lnTo>
                  <a:lnTo>
                    <a:pt x="26" y="23"/>
                  </a:lnTo>
                  <a:lnTo>
                    <a:pt x="37" y="0"/>
                  </a:lnTo>
                </a:path>
              </a:pathLst>
            </a:custGeom>
            <a:noFill/>
            <a:ln w="6">
              <a:solidFill>
                <a:srgbClr val="555555"/>
              </a:solidFill>
              <a:round/>
              <a:headEnd/>
              <a:tailEnd/>
            </a:ln>
          </p:spPr>
          <p:txBody>
            <a:bodyPr/>
            <a:lstStyle/>
            <a:p>
              <a:endParaRPr lang="zh-TW" altLang="en-US"/>
            </a:p>
          </p:txBody>
        </p:sp>
        <p:sp>
          <p:nvSpPr>
            <p:cNvPr id="20511" name="Freeform 68"/>
            <p:cNvSpPr>
              <a:spLocks/>
            </p:cNvSpPr>
            <p:nvPr/>
          </p:nvSpPr>
          <p:spPr bwMode="auto">
            <a:xfrm>
              <a:off x="2729" y="2312"/>
              <a:ext cx="19" cy="212"/>
            </a:xfrm>
            <a:custGeom>
              <a:avLst/>
              <a:gdLst>
                <a:gd name="T0" fmla="*/ 16 w 19"/>
                <a:gd name="T1" fmla="*/ 212 h 212"/>
                <a:gd name="T2" fmla="*/ 18 w 19"/>
                <a:gd name="T3" fmla="*/ 185 h 212"/>
                <a:gd name="T4" fmla="*/ 19 w 19"/>
                <a:gd name="T5" fmla="*/ 158 h 212"/>
                <a:gd name="T6" fmla="*/ 19 w 19"/>
                <a:gd name="T7" fmla="*/ 132 h 212"/>
                <a:gd name="T8" fmla="*/ 17 w 19"/>
                <a:gd name="T9" fmla="*/ 105 h 212"/>
                <a:gd name="T10" fmla="*/ 15 w 19"/>
                <a:gd name="T11" fmla="*/ 79 h 212"/>
                <a:gd name="T12" fmla="*/ 11 w 19"/>
                <a:gd name="T13" fmla="*/ 52 h 212"/>
                <a:gd name="T14" fmla="*/ 6 w 19"/>
                <a:gd name="T15" fmla="*/ 26 h 212"/>
                <a:gd name="T16" fmla="*/ 0 w 19"/>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2"/>
                <a:gd name="T29" fmla="*/ 19 w 19"/>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2">
                  <a:moveTo>
                    <a:pt x="16" y="212"/>
                  </a:moveTo>
                  <a:lnTo>
                    <a:pt x="18" y="185"/>
                  </a:lnTo>
                  <a:lnTo>
                    <a:pt x="19" y="158"/>
                  </a:lnTo>
                  <a:lnTo>
                    <a:pt x="19" y="132"/>
                  </a:lnTo>
                  <a:lnTo>
                    <a:pt x="17" y="105"/>
                  </a:lnTo>
                  <a:lnTo>
                    <a:pt x="15" y="79"/>
                  </a:lnTo>
                  <a:lnTo>
                    <a:pt x="11" y="52"/>
                  </a:lnTo>
                  <a:lnTo>
                    <a:pt x="6" y="26"/>
                  </a:lnTo>
                  <a:lnTo>
                    <a:pt x="0" y="0"/>
                  </a:lnTo>
                </a:path>
              </a:pathLst>
            </a:custGeom>
            <a:noFill/>
            <a:ln w="6">
              <a:solidFill>
                <a:srgbClr val="555555"/>
              </a:solidFill>
              <a:round/>
              <a:headEnd/>
              <a:tailEnd/>
            </a:ln>
          </p:spPr>
          <p:txBody>
            <a:bodyPr/>
            <a:lstStyle/>
            <a:p>
              <a:endParaRPr lang="zh-TW" altLang="en-US"/>
            </a:p>
          </p:txBody>
        </p:sp>
        <p:sp>
          <p:nvSpPr>
            <p:cNvPr id="20512" name="Freeform 67"/>
            <p:cNvSpPr>
              <a:spLocks/>
            </p:cNvSpPr>
            <p:nvPr/>
          </p:nvSpPr>
          <p:spPr bwMode="auto">
            <a:xfrm>
              <a:off x="2546" y="2222"/>
              <a:ext cx="162" cy="42"/>
            </a:xfrm>
            <a:custGeom>
              <a:avLst/>
              <a:gdLst>
                <a:gd name="T0" fmla="*/ 0 w 162"/>
                <a:gd name="T1" fmla="*/ 0 h 42"/>
                <a:gd name="T2" fmla="*/ 6 w 162"/>
                <a:gd name="T3" fmla="*/ 8 h 42"/>
                <a:gd name="T4" fmla="*/ 14 w 162"/>
                <a:gd name="T5" fmla="*/ 15 h 42"/>
                <a:gd name="T6" fmla="*/ 22 w 162"/>
                <a:gd name="T7" fmla="*/ 22 h 42"/>
                <a:gd name="T8" fmla="*/ 31 w 162"/>
                <a:gd name="T9" fmla="*/ 27 h 42"/>
                <a:gd name="T10" fmla="*/ 41 w 162"/>
                <a:gd name="T11" fmla="*/ 32 h 42"/>
                <a:gd name="T12" fmla="*/ 50 w 162"/>
                <a:gd name="T13" fmla="*/ 36 h 42"/>
                <a:gd name="T14" fmla="*/ 60 w 162"/>
                <a:gd name="T15" fmla="*/ 39 h 42"/>
                <a:gd name="T16" fmla="*/ 71 w 162"/>
                <a:gd name="T17" fmla="*/ 41 h 42"/>
                <a:gd name="T18" fmla="*/ 81 w 162"/>
                <a:gd name="T19" fmla="*/ 42 h 42"/>
                <a:gd name="T20" fmla="*/ 91 w 162"/>
                <a:gd name="T21" fmla="*/ 42 h 42"/>
                <a:gd name="T22" fmla="*/ 102 w 162"/>
                <a:gd name="T23" fmla="*/ 41 h 42"/>
                <a:gd name="T24" fmla="*/ 112 w 162"/>
                <a:gd name="T25" fmla="*/ 39 h 42"/>
                <a:gd name="T26" fmla="*/ 122 w 162"/>
                <a:gd name="T27" fmla="*/ 36 h 42"/>
                <a:gd name="T28" fmla="*/ 131 w 162"/>
                <a:gd name="T29" fmla="*/ 32 h 42"/>
                <a:gd name="T30" fmla="*/ 141 w 162"/>
                <a:gd name="T31" fmla="*/ 27 h 42"/>
                <a:gd name="T32" fmla="*/ 150 w 162"/>
                <a:gd name="T33" fmla="*/ 21 h 42"/>
                <a:gd name="T34" fmla="*/ 162 w 162"/>
                <a:gd name="T35" fmla="*/ 1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42"/>
                <a:gd name="T56" fmla="*/ 162 w 16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42">
                  <a:moveTo>
                    <a:pt x="0" y="0"/>
                  </a:moveTo>
                  <a:lnTo>
                    <a:pt x="6" y="8"/>
                  </a:lnTo>
                  <a:lnTo>
                    <a:pt x="14" y="15"/>
                  </a:lnTo>
                  <a:lnTo>
                    <a:pt x="22" y="22"/>
                  </a:lnTo>
                  <a:lnTo>
                    <a:pt x="31" y="27"/>
                  </a:lnTo>
                  <a:lnTo>
                    <a:pt x="41" y="32"/>
                  </a:lnTo>
                  <a:lnTo>
                    <a:pt x="50" y="36"/>
                  </a:lnTo>
                  <a:lnTo>
                    <a:pt x="60" y="39"/>
                  </a:lnTo>
                  <a:lnTo>
                    <a:pt x="71" y="41"/>
                  </a:lnTo>
                  <a:lnTo>
                    <a:pt x="81" y="42"/>
                  </a:lnTo>
                  <a:lnTo>
                    <a:pt x="91" y="42"/>
                  </a:lnTo>
                  <a:lnTo>
                    <a:pt x="102" y="41"/>
                  </a:lnTo>
                  <a:lnTo>
                    <a:pt x="112" y="39"/>
                  </a:lnTo>
                  <a:lnTo>
                    <a:pt x="122" y="36"/>
                  </a:lnTo>
                  <a:lnTo>
                    <a:pt x="131" y="32"/>
                  </a:lnTo>
                  <a:lnTo>
                    <a:pt x="141" y="27"/>
                  </a:lnTo>
                  <a:lnTo>
                    <a:pt x="150" y="21"/>
                  </a:lnTo>
                  <a:lnTo>
                    <a:pt x="162" y="11"/>
                  </a:lnTo>
                </a:path>
              </a:pathLst>
            </a:custGeom>
            <a:noFill/>
            <a:ln w="6">
              <a:solidFill>
                <a:srgbClr val="555555"/>
              </a:solidFill>
              <a:round/>
              <a:headEnd/>
              <a:tailEnd/>
            </a:ln>
          </p:spPr>
          <p:txBody>
            <a:bodyPr/>
            <a:lstStyle/>
            <a:p>
              <a:endParaRPr lang="zh-TW" altLang="en-US"/>
            </a:p>
          </p:txBody>
        </p:sp>
        <p:sp>
          <p:nvSpPr>
            <p:cNvPr id="20513" name="Freeform 66"/>
            <p:cNvSpPr>
              <a:spLocks/>
            </p:cNvSpPr>
            <p:nvPr/>
          </p:nvSpPr>
          <p:spPr bwMode="auto">
            <a:xfrm>
              <a:off x="2446" y="2055"/>
              <a:ext cx="361" cy="483"/>
            </a:xfrm>
            <a:custGeom>
              <a:avLst/>
              <a:gdLst>
                <a:gd name="T0" fmla="*/ 89 w 361"/>
                <a:gd name="T1" fmla="*/ 173 h 483"/>
                <a:gd name="T2" fmla="*/ 60 w 361"/>
                <a:gd name="T3" fmla="*/ 192 h 483"/>
                <a:gd name="T4" fmla="*/ 30 w 361"/>
                <a:gd name="T5" fmla="*/ 224 h 483"/>
                <a:gd name="T6" fmla="*/ 18 w 361"/>
                <a:gd name="T7" fmla="*/ 243 h 483"/>
                <a:gd name="T8" fmla="*/ 10 w 361"/>
                <a:gd name="T9" fmla="*/ 264 h 483"/>
                <a:gd name="T10" fmla="*/ 3 w 361"/>
                <a:gd name="T11" fmla="*/ 285 h 483"/>
                <a:gd name="T12" fmla="*/ 0 w 361"/>
                <a:gd name="T13" fmla="*/ 308 h 483"/>
                <a:gd name="T14" fmla="*/ 1 w 361"/>
                <a:gd name="T15" fmla="*/ 373 h 483"/>
                <a:gd name="T16" fmla="*/ 2 w 361"/>
                <a:gd name="T17" fmla="*/ 385 h 483"/>
                <a:gd name="T18" fmla="*/ 6 w 361"/>
                <a:gd name="T19" fmla="*/ 397 h 483"/>
                <a:gd name="T20" fmla="*/ 22 w 361"/>
                <a:gd name="T21" fmla="*/ 416 h 483"/>
                <a:gd name="T22" fmla="*/ 32 w 361"/>
                <a:gd name="T23" fmla="*/ 421 h 483"/>
                <a:gd name="T24" fmla="*/ 45 w 361"/>
                <a:gd name="T25" fmla="*/ 420 h 483"/>
                <a:gd name="T26" fmla="*/ 49 w 361"/>
                <a:gd name="T27" fmla="*/ 432 h 483"/>
                <a:gd name="T28" fmla="*/ 58 w 361"/>
                <a:gd name="T29" fmla="*/ 441 h 483"/>
                <a:gd name="T30" fmla="*/ 101 w 361"/>
                <a:gd name="T31" fmla="*/ 460 h 483"/>
                <a:gd name="T32" fmla="*/ 146 w 361"/>
                <a:gd name="T33" fmla="*/ 473 h 483"/>
                <a:gd name="T34" fmla="*/ 193 w 361"/>
                <a:gd name="T35" fmla="*/ 481 h 483"/>
                <a:gd name="T36" fmla="*/ 240 w 361"/>
                <a:gd name="T37" fmla="*/ 483 h 483"/>
                <a:gd name="T38" fmla="*/ 255 w 361"/>
                <a:gd name="T39" fmla="*/ 482 h 483"/>
                <a:gd name="T40" fmla="*/ 285 w 361"/>
                <a:gd name="T41" fmla="*/ 474 h 483"/>
                <a:gd name="T42" fmla="*/ 304 w 361"/>
                <a:gd name="T43" fmla="*/ 472 h 483"/>
                <a:gd name="T44" fmla="*/ 316 w 361"/>
                <a:gd name="T45" fmla="*/ 474 h 483"/>
                <a:gd name="T46" fmla="*/ 322 w 361"/>
                <a:gd name="T47" fmla="*/ 472 h 483"/>
                <a:gd name="T48" fmla="*/ 345 w 361"/>
                <a:gd name="T49" fmla="*/ 455 h 483"/>
                <a:gd name="T50" fmla="*/ 361 w 361"/>
                <a:gd name="T51" fmla="*/ 432 h 483"/>
                <a:gd name="T52" fmla="*/ 361 w 361"/>
                <a:gd name="T53" fmla="*/ 327 h 483"/>
                <a:gd name="T54" fmla="*/ 360 w 361"/>
                <a:gd name="T55" fmla="*/ 303 h 483"/>
                <a:gd name="T56" fmla="*/ 355 w 361"/>
                <a:gd name="T57" fmla="*/ 280 h 483"/>
                <a:gd name="T58" fmla="*/ 347 w 361"/>
                <a:gd name="T59" fmla="*/ 258 h 483"/>
                <a:gd name="T60" fmla="*/ 335 w 361"/>
                <a:gd name="T61" fmla="*/ 238 h 483"/>
                <a:gd name="T62" fmla="*/ 321 w 361"/>
                <a:gd name="T63" fmla="*/ 220 h 483"/>
                <a:gd name="T64" fmla="*/ 304 w 361"/>
                <a:gd name="T65" fmla="*/ 204 h 483"/>
                <a:gd name="T66" fmla="*/ 284 w 361"/>
                <a:gd name="T67" fmla="*/ 190 h 483"/>
                <a:gd name="T68" fmla="*/ 262 w 361"/>
                <a:gd name="T69" fmla="*/ 180 h 483"/>
                <a:gd name="T70" fmla="*/ 269 w 361"/>
                <a:gd name="T71" fmla="*/ 172 h 483"/>
                <a:gd name="T72" fmla="*/ 281 w 361"/>
                <a:gd name="T73" fmla="*/ 154 h 483"/>
                <a:gd name="T74" fmla="*/ 288 w 361"/>
                <a:gd name="T75" fmla="*/ 135 h 483"/>
                <a:gd name="T76" fmla="*/ 292 w 361"/>
                <a:gd name="T77" fmla="*/ 115 h 483"/>
                <a:gd name="T78" fmla="*/ 292 w 361"/>
                <a:gd name="T79" fmla="*/ 95 h 483"/>
                <a:gd name="T80" fmla="*/ 288 w 361"/>
                <a:gd name="T81" fmla="*/ 75 h 483"/>
                <a:gd name="T82" fmla="*/ 280 w 361"/>
                <a:gd name="T83" fmla="*/ 56 h 483"/>
                <a:gd name="T84" fmla="*/ 269 w 361"/>
                <a:gd name="T85" fmla="*/ 39 h 483"/>
                <a:gd name="T86" fmla="*/ 253 w 361"/>
                <a:gd name="T87" fmla="*/ 23 h 483"/>
                <a:gd name="T88" fmla="*/ 235 w 361"/>
                <a:gd name="T89" fmla="*/ 12 h 483"/>
                <a:gd name="T90" fmla="*/ 216 w 361"/>
                <a:gd name="T91" fmla="*/ 4 h 483"/>
                <a:gd name="T92" fmla="*/ 195 w 361"/>
                <a:gd name="T93" fmla="*/ 0 h 483"/>
                <a:gd name="T94" fmla="*/ 175 w 361"/>
                <a:gd name="T95" fmla="*/ 0 h 483"/>
                <a:gd name="T96" fmla="*/ 155 w 361"/>
                <a:gd name="T97" fmla="*/ 4 h 483"/>
                <a:gd name="T98" fmla="*/ 135 w 361"/>
                <a:gd name="T99" fmla="*/ 12 h 483"/>
                <a:gd name="T100" fmla="*/ 117 w 361"/>
                <a:gd name="T101" fmla="*/ 23 h 483"/>
                <a:gd name="T102" fmla="*/ 103 w 361"/>
                <a:gd name="T103" fmla="*/ 38 h 483"/>
                <a:gd name="T104" fmla="*/ 92 w 361"/>
                <a:gd name="T105" fmla="*/ 53 h 483"/>
                <a:gd name="T106" fmla="*/ 84 w 361"/>
                <a:gd name="T107" fmla="*/ 71 h 483"/>
                <a:gd name="T108" fmla="*/ 79 w 361"/>
                <a:gd name="T109" fmla="*/ 88 h 483"/>
                <a:gd name="T110" fmla="*/ 78 w 361"/>
                <a:gd name="T111" fmla="*/ 107 h 483"/>
                <a:gd name="T112" fmla="*/ 80 w 361"/>
                <a:gd name="T113" fmla="*/ 125 h 483"/>
                <a:gd name="T114" fmla="*/ 85 w 361"/>
                <a:gd name="T115" fmla="*/ 143 h 483"/>
                <a:gd name="T116" fmla="*/ 94 w 361"/>
                <a:gd name="T117" fmla="*/ 160 h 483"/>
                <a:gd name="T118" fmla="*/ 100 w 361"/>
                <a:gd name="T119" fmla="*/ 168 h 4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483"/>
                <a:gd name="T182" fmla="*/ 361 w 361"/>
                <a:gd name="T183" fmla="*/ 483 h 4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483">
                  <a:moveTo>
                    <a:pt x="100" y="168"/>
                  </a:moveTo>
                  <a:lnTo>
                    <a:pt x="89" y="173"/>
                  </a:lnTo>
                  <a:lnTo>
                    <a:pt x="79" y="179"/>
                  </a:lnTo>
                  <a:lnTo>
                    <a:pt x="60" y="192"/>
                  </a:lnTo>
                  <a:lnTo>
                    <a:pt x="44" y="207"/>
                  </a:lnTo>
                  <a:lnTo>
                    <a:pt x="30" y="224"/>
                  </a:lnTo>
                  <a:lnTo>
                    <a:pt x="23" y="234"/>
                  </a:lnTo>
                  <a:lnTo>
                    <a:pt x="18" y="243"/>
                  </a:lnTo>
                  <a:lnTo>
                    <a:pt x="13" y="253"/>
                  </a:lnTo>
                  <a:lnTo>
                    <a:pt x="10" y="264"/>
                  </a:lnTo>
                  <a:lnTo>
                    <a:pt x="6" y="274"/>
                  </a:lnTo>
                  <a:lnTo>
                    <a:pt x="3" y="285"/>
                  </a:lnTo>
                  <a:lnTo>
                    <a:pt x="1" y="296"/>
                  </a:lnTo>
                  <a:lnTo>
                    <a:pt x="0" y="308"/>
                  </a:lnTo>
                  <a:lnTo>
                    <a:pt x="1" y="373"/>
                  </a:lnTo>
                  <a:lnTo>
                    <a:pt x="1" y="379"/>
                  </a:lnTo>
                  <a:lnTo>
                    <a:pt x="2" y="385"/>
                  </a:lnTo>
                  <a:lnTo>
                    <a:pt x="4" y="391"/>
                  </a:lnTo>
                  <a:lnTo>
                    <a:pt x="6" y="397"/>
                  </a:lnTo>
                  <a:lnTo>
                    <a:pt x="13" y="407"/>
                  </a:lnTo>
                  <a:lnTo>
                    <a:pt x="22" y="416"/>
                  </a:lnTo>
                  <a:lnTo>
                    <a:pt x="27" y="419"/>
                  </a:lnTo>
                  <a:lnTo>
                    <a:pt x="32" y="421"/>
                  </a:lnTo>
                  <a:lnTo>
                    <a:pt x="39" y="421"/>
                  </a:lnTo>
                  <a:lnTo>
                    <a:pt x="45" y="420"/>
                  </a:lnTo>
                  <a:lnTo>
                    <a:pt x="46" y="426"/>
                  </a:lnTo>
                  <a:lnTo>
                    <a:pt x="49" y="432"/>
                  </a:lnTo>
                  <a:lnTo>
                    <a:pt x="53" y="437"/>
                  </a:lnTo>
                  <a:lnTo>
                    <a:pt x="58" y="441"/>
                  </a:lnTo>
                  <a:lnTo>
                    <a:pt x="80" y="451"/>
                  </a:lnTo>
                  <a:lnTo>
                    <a:pt x="101" y="460"/>
                  </a:lnTo>
                  <a:lnTo>
                    <a:pt x="124" y="467"/>
                  </a:lnTo>
                  <a:lnTo>
                    <a:pt x="146" y="473"/>
                  </a:lnTo>
                  <a:lnTo>
                    <a:pt x="170" y="478"/>
                  </a:lnTo>
                  <a:lnTo>
                    <a:pt x="193" y="481"/>
                  </a:lnTo>
                  <a:lnTo>
                    <a:pt x="216" y="483"/>
                  </a:lnTo>
                  <a:lnTo>
                    <a:pt x="240" y="483"/>
                  </a:lnTo>
                  <a:lnTo>
                    <a:pt x="255" y="482"/>
                  </a:lnTo>
                  <a:lnTo>
                    <a:pt x="270" y="479"/>
                  </a:lnTo>
                  <a:lnTo>
                    <a:pt x="285" y="474"/>
                  </a:lnTo>
                  <a:lnTo>
                    <a:pt x="299" y="468"/>
                  </a:lnTo>
                  <a:lnTo>
                    <a:pt x="304" y="472"/>
                  </a:lnTo>
                  <a:lnTo>
                    <a:pt x="309" y="474"/>
                  </a:lnTo>
                  <a:lnTo>
                    <a:pt x="316" y="474"/>
                  </a:lnTo>
                  <a:lnTo>
                    <a:pt x="322" y="472"/>
                  </a:lnTo>
                  <a:lnTo>
                    <a:pt x="334" y="464"/>
                  </a:lnTo>
                  <a:lnTo>
                    <a:pt x="345" y="455"/>
                  </a:lnTo>
                  <a:lnTo>
                    <a:pt x="354" y="444"/>
                  </a:lnTo>
                  <a:lnTo>
                    <a:pt x="361" y="432"/>
                  </a:lnTo>
                  <a:lnTo>
                    <a:pt x="361" y="327"/>
                  </a:lnTo>
                  <a:lnTo>
                    <a:pt x="361" y="315"/>
                  </a:lnTo>
                  <a:lnTo>
                    <a:pt x="360" y="303"/>
                  </a:lnTo>
                  <a:lnTo>
                    <a:pt x="357" y="291"/>
                  </a:lnTo>
                  <a:lnTo>
                    <a:pt x="355" y="280"/>
                  </a:lnTo>
                  <a:lnTo>
                    <a:pt x="351" y="269"/>
                  </a:lnTo>
                  <a:lnTo>
                    <a:pt x="347" y="258"/>
                  </a:lnTo>
                  <a:lnTo>
                    <a:pt x="341" y="248"/>
                  </a:lnTo>
                  <a:lnTo>
                    <a:pt x="335" y="238"/>
                  </a:lnTo>
                  <a:lnTo>
                    <a:pt x="328" y="229"/>
                  </a:lnTo>
                  <a:lnTo>
                    <a:pt x="321" y="220"/>
                  </a:lnTo>
                  <a:lnTo>
                    <a:pt x="312" y="211"/>
                  </a:lnTo>
                  <a:lnTo>
                    <a:pt x="304" y="204"/>
                  </a:lnTo>
                  <a:lnTo>
                    <a:pt x="294" y="197"/>
                  </a:lnTo>
                  <a:lnTo>
                    <a:pt x="284" y="190"/>
                  </a:lnTo>
                  <a:lnTo>
                    <a:pt x="273" y="185"/>
                  </a:lnTo>
                  <a:lnTo>
                    <a:pt x="262" y="180"/>
                  </a:lnTo>
                  <a:lnTo>
                    <a:pt x="261" y="180"/>
                  </a:lnTo>
                  <a:lnTo>
                    <a:pt x="269" y="172"/>
                  </a:lnTo>
                  <a:lnTo>
                    <a:pt x="275" y="163"/>
                  </a:lnTo>
                  <a:lnTo>
                    <a:pt x="281" y="154"/>
                  </a:lnTo>
                  <a:lnTo>
                    <a:pt x="285" y="144"/>
                  </a:lnTo>
                  <a:lnTo>
                    <a:pt x="288" y="135"/>
                  </a:lnTo>
                  <a:lnTo>
                    <a:pt x="291" y="125"/>
                  </a:lnTo>
                  <a:lnTo>
                    <a:pt x="292" y="115"/>
                  </a:lnTo>
                  <a:lnTo>
                    <a:pt x="293" y="105"/>
                  </a:lnTo>
                  <a:lnTo>
                    <a:pt x="292" y="95"/>
                  </a:lnTo>
                  <a:lnTo>
                    <a:pt x="291" y="85"/>
                  </a:lnTo>
                  <a:lnTo>
                    <a:pt x="288" y="75"/>
                  </a:lnTo>
                  <a:lnTo>
                    <a:pt x="285" y="65"/>
                  </a:lnTo>
                  <a:lnTo>
                    <a:pt x="280" y="56"/>
                  </a:lnTo>
                  <a:lnTo>
                    <a:pt x="275" y="47"/>
                  </a:lnTo>
                  <a:lnTo>
                    <a:pt x="269" y="39"/>
                  </a:lnTo>
                  <a:lnTo>
                    <a:pt x="261" y="30"/>
                  </a:lnTo>
                  <a:lnTo>
                    <a:pt x="253" y="23"/>
                  </a:lnTo>
                  <a:lnTo>
                    <a:pt x="244" y="17"/>
                  </a:lnTo>
                  <a:lnTo>
                    <a:pt x="235" y="12"/>
                  </a:lnTo>
                  <a:lnTo>
                    <a:pt x="226" y="7"/>
                  </a:lnTo>
                  <a:lnTo>
                    <a:pt x="216" y="4"/>
                  </a:lnTo>
                  <a:lnTo>
                    <a:pt x="205" y="2"/>
                  </a:lnTo>
                  <a:lnTo>
                    <a:pt x="195" y="0"/>
                  </a:lnTo>
                  <a:lnTo>
                    <a:pt x="185" y="0"/>
                  </a:lnTo>
                  <a:lnTo>
                    <a:pt x="175" y="0"/>
                  </a:lnTo>
                  <a:lnTo>
                    <a:pt x="165" y="2"/>
                  </a:lnTo>
                  <a:lnTo>
                    <a:pt x="155" y="4"/>
                  </a:lnTo>
                  <a:lnTo>
                    <a:pt x="145" y="7"/>
                  </a:lnTo>
                  <a:lnTo>
                    <a:pt x="135" y="12"/>
                  </a:lnTo>
                  <a:lnTo>
                    <a:pt x="126" y="17"/>
                  </a:lnTo>
                  <a:lnTo>
                    <a:pt x="117" y="23"/>
                  </a:lnTo>
                  <a:lnTo>
                    <a:pt x="109" y="30"/>
                  </a:lnTo>
                  <a:lnTo>
                    <a:pt x="103" y="38"/>
                  </a:lnTo>
                  <a:lnTo>
                    <a:pt x="97" y="46"/>
                  </a:lnTo>
                  <a:lnTo>
                    <a:pt x="92" y="53"/>
                  </a:lnTo>
                  <a:lnTo>
                    <a:pt x="87" y="62"/>
                  </a:lnTo>
                  <a:lnTo>
                    <a:pt x="84" y="71"/>
                  </a:lnTo>
                  <a:lnTo>
                    <a:pt x="81" y="79"/>
                  </a:lnTo>
                  <a:lnTo>
                    <a:pt x="79" y="88"/>
                  </a:lnTo>
                  <a:lnTo>
                    <a:pt x="78" y="98"/>
                  </a:lnTo>
                  <a:lnTo>
                    <a:pt x="78" y="107"/>
                  </a:lnTo>
                  <a:lnTo>
                    <a:pt x="79" y="116"/>
                  </a:lnTo>
                  <a:lnTo>
                    <a:pt x="80" y="125"/>
                  </a:lnTo>
                  <a:lnTo>
                    <a:pt x="82" y="134"/>
                  </a:lnTo>
                  <a:lnTo>
                    <a:pt x="85" y="143"/>
                  </a:lnTo>
                  <a:lnTo>
                    <a:pt x="89" y="152"/>
                  </a:lnTo>
                  <a:lnTo>
                    <a:pt x="94" y="160"/>
                  </a:lnTo>
                  <a:lnTo>
                    <a:pt x="100" y="168"/>
                  </a:lnTo>
                </a:path>
              </a:pathLst>
            </a:custGeom>
            <a:noFill/>
            <a:ln w="17">
              <a:solidFill>
                <a:srgbClr val="000000"/>
              </a:solidFill>
              <a:round/>
              <a:headEnd/>
              <a:tailEnd/>
            </a:ln>
          </p:spPr>
          <p:txBody>
            <a:bodyPr/>
            <a:lstStyle/>
            <a:p>
              <a:endParaRPr lang="zh-TW" altLang="en-US"/>
            </a:p>
          </p:txBody>
        </p:sp>
        <p:sp>
          <p:nvSpPr>
            <p:cNvPr id="20514" name="Rectangle 65"/>
            <p:cNvSpPr>
              <a:spLocks noChangeArrowheads="1"/>
            </p:cNvSpPr>
            <p:nvPr/>
          </p:nvSpPr>
          <p:spPr bwMode="auto">
            <a:xfrm>
              <a:off x="2592" y="2583"/>
              <a:ext cx="7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G</a:t>
              </a:r>
              <a:endParaRPr lang="en-US" altLang="zh-TW"/>
            </a:p>
          </p:txBody>
        </p:sp>
        <p:sp>
          <p:nvSpPr>
            <p:cNvPr id="20515" name="Line 64"/>
            <p:cNvSpPr>
              <a:spLocks noChangeShapeType="1"/>
            </p:cNvSpPr>
            <p:nvPr/>
          </p:nvSpPr>
          <p:spPr bwMode="auto">
            <a:xfrm flipH="1">
              <a:off x="640" y="1498"/>
              <a:ext cx="2288" cy="1040"/>
            </a:xfrm>
            <a:prstGeom prst="line">
              <a:avLst/>
            </a:prstGeom>
            <a:noFill/>
            <a:ln w="10">
              <a:solidFill>
                <a:srgbClr val="000000"/>
              </a:solidFill>
              <a:round/>
              <a:headEnd/>
              <a:tailEnd/>
            </a:ln>
          </p:spPr>
          <p:txBody>
            <a:bodyPr/>
            <a:lstStyle/>
            <a:p>
              <a:endParaRPr lang="zh-TW" altLang="en-US"/>
            </a:p>
          </p:txBody>
        </p:sp>
        <p:pic>
          <p:nvPicPr>
            <p:cNvPr id="20516" name="Picture 63"/>
            <p:cNvPicPr>
              <a:picLocks noChangeAspect="1" noChangeArrowheads="1"/>
            </p:cNvPicPr>
            <p:nvPr/>
          </p:nvPicPr>
          <p:blipFill>
            <a:blip r:embed="rId4" cstate="print"/>
            <a:srcRect/>
            <a:stretch>
              <a:fillRect/>
            </a:stretch>
          </p:blipFill>
          <p:spPr bwMode="auto">
            <a:xfrm>
              <a:off x="1964" y="1787"/>
              <a:ext cx="362" cy="316"/>
            </a:xfrm>
            <a:prstGeom prst="rect">
              <a:avLst/>
            </a:prstGeom>
            <a:noFill/>
            <a:ln w="9525">
              <a:noFill/>
              <a:miter lim="800000"/>
              <a:headEnd/>
              <a:tailEnd/>
            </a:ln>
          </p:spPr>
        </p:pic>
        <p:sp>
          <p:nvSpPr>
            <p:cNvPr id="20517" name="Freeform 62"/>
            <p:cNvSpPr>
              <a:spLocks/>
            </p:cNvSpPr>
            <p:nvPr/>
          </p:nvSpPr>
          <p:spPr bwMode="auto">
            <a:xfrm>
              <a:off x="2023" y="1800"/>
              <a:ext cx="303" cy="303"/>
            </a:xfrm>
            <a:custGeom>
              <a:avLst/>
              <a:gdLst>
                <a:gd name="T0" fmla="*/ 0 w 303"/>
                <a:gd name="T1" fmla="*/ 260 h 303"/>
                <a:gd name="T2" fmla="*/ 21 w 303"/>
                <a:gd name="T3" fmla="*/ 271 h 303"/>
                <a:gd name="T4" fmla="*/ 43 w 303"/>
                <a:gd name="T5" fmla="*/ 280 h 303"/>
                <a:gd name="T6" fmla="*/ 66 w 303"/>
                <a:gd name="T7" fmla="*/ 287 h 303"/>
                <a:gd name="T8" fmla="*/ 88 w 303"/>
                <a:gd name="T9" fmla="*/ 293 h 303"/>
                <a:gd name="T10" fmla="*/ 111 w 303"/>
                <a:gd name="T11" fmla="*/ 297 h 303"/>
                <a:gd name="T12" fmla="*/ 135 w 303"/>
                <a:gd name="T13" fmla="*/ 301 h 303"/>
                <a:gd name="T14" fmla="*/ 158 w 303"/>
                <a:gd name="T15" fmla="*/ 303 h 303"/>
                <a:gd name="T16" fmla="*/ 182 w 303"/>
                <a:gd name="T17" fmla="*/ 303 h 303"/>
                <a:gd name="T18" fmla="*/ 182 w 303"/>
                <a:gd name="T19" fmla="*/ 303 h 303"/>
                <a:gd name="T20" fmla="*/ 197 w 303"/>
                <a:gd name="T21" fmla="*/ 302 h 303"/>
                <a:gd name="T22" fmla="*/ 212 w 303"/>
                <a:gd name="T23" fmla="*/ 299 h 303"/>
                <a:gd name="T24" fmla="*/ 226 w 303"/>
                <a:gd name="T25" fmla="*/ 294 h 303"/>
                <a:gd name="T26" fmla="*/ 240 w 303"/>
                <a:gd name="T27" fmla="*/ 287 h 303"/>
                <a:gd name="T28" fmla="*/ 245 w 303"/>
                <a:gd name="T29" fmla="*/ 291 h 303"/>
                <a:gd name="T30" fmla="*/ 251 w 303"/>
                <a:gd name="T31" fmla="*/ 293 h 303"/>
                <a:gd name="T32" fmla="*/ 258 w 303"/>
                <a:gd name="T33" fmla="*/ 293 h 303"/>
                <a:gd name="T34" fmla="*/ 263 w 303"/>
                <a:gd name="T35" fmla="*/ 291 h 303"/>
                <a:gd name="T36" fmla="*/ 276 w 303"/>
                <a:gd name="T37" fmla="*/ 284 h 303"/>
                <a:gd name="T38" fmla="*/ 287 w 303"/>
                <a:gd name="T39" fmla="*/ 274 h 303"/>
                <a:gd name="T40" fmla="*/ 296 w 303"/>
                <a:gd name="T41" fmla="*/ 264 h 303"/>
                <a:gd name="T42" fmla="*/ 303 w 303"/>
                <a:gd name="T43" fmla="*/ 251 h 303"/>
                <a:gd name="T44" fmla="*/ 303 w 303"/>
                <a:gd name="T45" fmla="*/ 251 h 303"/>
                <a:gd name="T46" fmla="*/ 303 w 303"/>
                <a:gd name="T47" fmla="*/ 136 h 303"/>
                <a:gd name="T48" fmla="*/ 301 w 303"/>
                <a:gd name="T49" fmla="*/ 125 h 303"/>
                <a:gd name="T50" fmla="*/ 300 w 303"/>
                <a:gd name="T51" fmla="*/ 114 h 303"/>
                <a:gd name="T52" fmla="*/ 297 w 303"/>
                <a:gd name="T53" fmla="*/ 103 h 303"/>
                <a:gd name="T54" fmla="*/ 294 w 303"/>
                <a:gd name="T55" fmla="*/ 92 h 303"/>
                <a:gd name="T56" fmla="*/ 290 w 303"/>
                <a:gd name="T57" fmla="*/ 82 h 303"/>
                <a:gd name="T58" fmla="*/ 285 w 303"/>
                <a:gd name="T59" fmla="*/ 72 h 303"/>
                <a:gd name="T60" fmla="*/ 280 w 303"/>
                <a:gd name="T61" fmla="*/ 63 h 303"/>
                <a:gd name="T62" fmla="*/ 273 w 303"/>
                <a:gd name="T63" fmla="*/ 53 h 303"/>
                <a:gd name="T64" fmla="*/ 259 w 303"/>
                <a:gd name="T65" fmla="*/ 37 h 303"/>
                <a:gd name="T66" fmla="*/ 243 w 303"/>
                <a:gd name="T67" fmla="*/ 22 h 303"/>
                <a:gd name="T68" fmla="*/ 234 w 303"/>
                <a:gd name="T69" fmla="*/ 15 h 303"/>
                <a:gd name="T70" fmla="*/ 225 w 303"/>
                <a:gd name="T71" fmla="*/ 9 h 303"/>
                <a:gd name="T72" fmla="*/ 214 w 303"/>
                <a:gd name="T73" fmla="*/ 4 h 303"/>
                <a:gd name="T74" fmla="*/ 204 w 303"/>
                <a:gd name="T75" fmla="*/ 0 h 3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03"/>
                <a:gd name="T116" fmla="*/ 303 w 303"/>
                <a:gd name="T117" fmla="*/ 303 h 3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03">
                  <a:moveTo>
                    <a:pt x="0" y="260"/>
                  </a:moveTo>
                  <a:lnTo>
                    <a:pt x="21" y="271"/>
                  </a:lnTo>
                  <a:lnTo>
                    <a:pt x="43" y="280"/>
                  </a:lnTo>
                  <a:lnTo>
                    <a:pt x="66" y="287"/>
                  </a:lnTo>
                  <a:lnTo>
                    <a:pt x="88" y="293"/>
                  </a:lnTo>
                  <a:lnTo>
                    <a:pt x="111" y="297"/>
                  </a:lnTo>
                  <a:lnTo>
                    <a:pt x="135" y="301"/>
                  </a:lnTo>
                  <a:lnTo>
                    <a:pt x="158" y="303"/>
                  </a:lnTo>
                  <a:lnTo>
                    <a:pt x="182" y="303"/>
                  </a:lnTo>
                  <a:lnTo>
                    <a:pt x="197" y="302"/>
                  </a:lnTo>
                  <a:lnTo>
                    <a:pt x="212" y="299"/>
                  </a:lnTo>
                  <a:lnTo>
                    <a:pt x="226" y="294"/>
                  </a:lnTo>
                  <a:lnTo>
                    <a:pt x="240" y="287"/>
                  </a:lnTo>
                  <a:lnTo>
                    <a:pt x="245" y="291"/>
                  </a:lnTo>
                  <a:lnTo>
                    <a:pt x="251" y="293"/>
                  </a:lnTo>
                  <a:lnTo>
                    <a:pt x="258" y="293"/>
                  </a:lnTo>
                  <a:lnTo>
                    <a:pt x="263" y="291"/>
                  </a:lnTo>
                  <a:lnTo>
                    <a:pt x="276" y="284"/>
                  </a:lnTo>
                  <a:lnTo>
                    <a:pt x="287" y="274"/>
                  </a:lnTo>
                  <a:lnTo>
                    <a:pt x="296" y="264"/>
                  </a:lnTo>
                  <a:lnTo>
                    <a:pt x="303" y="251"/>
                  </a:lnTo>
                  <a:lnTo>
                    <a:pt x="303" y="136"/>
                  </a:lnTo>
                  <a:lnTo>
                    <a:pt x="301" y="125"/>
                  </a:lnTo>
                  <a:lnTo>
                    <a:pt x="300" y="114"/>
                  </a:lnTo>
                  <a:lnTo>
                    <a:pt x="297" y="103"/>
                  </a:lnTo>
                  <a:lnTo>
                    <a:pt x="294" y="92"/>
                  </a:lnTo>
                  <a:lnTo>
                    <a:pt x="290" y="82"/>
                  </a:lnTo>
                  <a:lnTo>
                    <a:pt x="285" y="72"/>
                  </a:lnTo>
                  <a:lnTo>
                    <a:pt x="280" y="63"/>
                  </a:lnTo>
                  <a:lnTo>
                    <a:pt x="273" y="53"/>
                  </a:lnTo>
                  <a:lnTo>
                    <a:pt x="259" y="37"/>
                  </a:lnTo>
                  <a:lnTo>
                    <a:pt x="243" y="22"/>
                  </a:lnTo>
                  <a:lnTo>
                    <a:pt x="234" y="15"/>
                  </a:lnTo>
                  <a:lnTo>
                    <a:pt x="225" y="9"/>
                  </a:lnTo>
                  <a:lnTo>
                    <a:pt x="214" y="4"/>
                  </a:lnTo>
                  <a:lnTo>
                    <a:pt x="204" y="0"/>
                  </a:lnTo>
                </a:path>
              </a:pathLst>
            </a:custGeom>
            <a:noFill/>
            <a:ln w="6">
              <a:solidFill>
                <a:srgbClr val="373773"/>
              </a:solidFill>
              <a:round/>
              <a:headEnd/>
              <a:tailEnd/>
            </a:ln>
          </p:spPr>
          <p:txBody>
            <a:bodyPr/>
            <a:lstStyle/>
            <a:p>
              <a:endParaRPr lang="zh-TW" altLang="en-US"/>
            </a:p>
          </p:txBody>
        </p:sp>
        <p:sp>
          <p:nvSpPr>
            <p:cNvPr id="20518" name="Freeform 61"/>
            <p:cNvSpPr>
              <a:spLocks/>
            </p:cNvSpPr>
            <p:nvPr/>
          </p:nvSpPr>
          <p:spPr bwMode="auto">
            <a:xfrm>
              <a:off x="1965" y="1788"/>
              <a:ext cx="99" cy="272"/>
            </a:xfrm>
            <a:custGeom>
              <a:avLst/>
              <a:gdLst>
                <a:gd name="T0" fmla="*/ 99 w 99"/>
                <a:gd name="T1" fmla="*/ 0 h 272"/>
                <a:gd name="T2" fmla="*/ 88 w 99"/>
                <a:gd name="T3" fmla="*/ 5 h 272"/>
                <a:gd name="T4" fmla="*/ 78 w 99"/>
                <a:gd name="T5" fmla="*/ 10 h 272"/>
                <a:gd name="T6" fmla="*/ 68 w 99"/>
                <a:gd name="T7" fmla="*/ 16 h 272"/>
                <a:gd name="T8" fmla="*/ 60 w 99"/>
                <a:gd name="T9" fmla="*/ 23 h 272"/>
                <a:gd name="T10" fmla="*/ 43 w 99"/>
                <a:gd name="T11" fmla="*/ 38 h 272"/>
                <a:gd name="T12" fmla="*/ 35 w 99"/>
                <a:gd name="T13" fmla="*/ 47 h 272"/>
                <a:gd name="T14" fmla="*/ 29 w 99"/>
                <a:gd name="T15" fmla="*/ 56 h 272"/>
                <a:gd name="T16" fmla="*/ 23 w 99"/>
                <a:gd name="T17" fmla="*/ 64 h 272"/>
                <a:gd name="T18" fmla="*/ 17 w 99"/>
                <a:gd name="T19" fmla="*/ 75 h 272"/>
                <a:gd name="T20" fmla="*/ 13 w 99"/>
                <a:gd name="T21" fmla="*/ 84 h 272"/>
                <a:gd name="T22" fmla="*/ 8 w 99"/>
                <a:gd name="T23" fmla="*/ 95 h 272"/>
                <a:gd name="T24" fmla="*/ 5 w 99"/>
                <a:gd name="T25" fmla="*/ 105 h 272"/>
                <a:gd name="T26" fmla="*/ 2 w 99"/>
                <a:gd name="T27" fmla="*/ 117 h 272"/>
                <a:gd name="T28" fmla="*/ 1 w 99"/>
                <a:gd name="T29" fmla="*/ 128 h 272"/>
                <a:gd name="T30" fmla="*/ 0 w 99"/>
                <a:gd name="T31" fmla="*/ 139 h 272"/>
                <a:gd name="T32" fmla="*/ 0 w 99"/>
                <a:gd name="T33" fmla="*/ 204 h 272"/>
                <a:gd name="T34" fmla="*/ 1 w 99"/>
                <a:gd name="T35" fmla="*/ 211 h 272"/>
                <a:gd name="T36" fmla="*/ 1 w 99"/>
                <a:gd name="T37" fmla="*/ 217 h 272"/>
                <a:gd name="T38" fmla="*/ 3 w 99"/>
                <a:gd name="T39" fmla="*/ 223 h 272"/>
                <a:gd name="T40" fmla="*/ 6 w 99"/>
                <a:gd name="T41" fmla="*/ 228 h 272"/>
                <a:gd name="T42" fmla="*/ 8 w 99"/>
                <a:gd name="T43" fmla="*/ 234 h 272"/>
                <a:gd name="T44" fmla="*/ 12 w 99"/>
                <a:gd name="T45" fmla="*/ 239 h 272"/>
                <a:gd name="T46" fmla="*/ 21 w 99"/>
                <a:gd name="T47" fmla="*/ 248 h 272"/>
                <a:gd name="T48" fmla="*/ 26 w 99"/>
                <a:gd name="T49" fmla="*/ 251 h 272"/>
                <a:gd name="T50" fmla="*/ 32 w 99"/>
                <a:gd name="T51" fmla="*/ 253 h 272"/>
                <a:gd name="T52" fmla="*/ 39 w 99"/>
                <a:gd name="T53" fmla="*/ 253 h 272"/>
                <a:gd name="T54" fmla="*/ 44 w 99"/>
                <a:gd name="T55" fmla="*/ 251 h 272"/>
                <a:gd name="T56" fmla="*/ 46 w 99"/>
                <a:gd name="T57" fmla="*/ 258 h 272"/>
                <a:gd name="T58" fmla="*/ 49 w 99"/>
                <a:gd name="T59" fmla="*/ 264 h 272"/>
                <a:gd name="T60" fmla="*/ 53 w 99"/>
                <a:gd name="T61" fmla="*/ 269 h 272"/>
                <a:gd name="T62" fmla="*/ 58 w 99"/>
                <a:gd name="T63" fmla="*/ 272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272"/>
                <a:gd name="T98" fmla="*/ 99 w 99"/>
                <a:gd name="T99" fmla="*/ 272 h 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272">
                  <a:moveTo>
                    <a:pt x="99" y="0"/>
                  </a:moveTo>
                  <a:lnTo>
                    <a:pt x="88" y="5"/>
                  </a:lnTo>
                  <a:lnTo>
                    <a:pt x="78" y="10"/>
                  </a:lnTo>
                  <a:lnTo>
                    <a:pt x="68" y="16"/>
                  </a:lnTo>
                  <a:lnTo>
                    <a:pt x="60" y="23"/>
                  </a:lnTo>
                  <a:lnTo>
                    <a:pt x="43" y="38"/>
                  </a:lnTo>
                  <a:lnTo>
                    <a:pt x="35" y="47"/>
                  </a:lnTo>
                  <a:lnTo>
                    <a:pt x="29" y="56"/>
                  </a:lnTo>
                  <a:lnTo>
                    <a:pt x="23" y="64"/>
                  </a:lnTo>
                  <a:lnTo>
                    <a:pt x="17" y="75"/>
                  </a:lnTo>
                  <a:lnTo>
                    <a:pt x="13" y="84"/>
                  </a:lnTo>
                  <a:lnTo>
                    <a:pt x="8" y="95"/>
                  </a:lnTo>
                  <a:lnTo>
                    <a:pt x="5" y="105"/>
                  </a:lnTo>
                  <a:lnTo>
                    <a:pt x="2" y="117"/>
                  </a:lnTo>
                  <a:lnTo>
                    <a:pt x="1" y="128"/>
                  </a:lnTo>
                  <a:lnTo>
                    <a:pt x="0" y="139"/>
                  </a:lnTo>
                  <a:lnTo>
                    <a:pt x="0" y="204"/>
                  </a:lnTo>
                  <a:lnTo>
                    <a:pt x="1" y="211"/>
                  </a:lnTo>
                  <a:lnTo>
                    <a:pt x="1" y="217"/>
                  </a:lnTo>
                  <a:lnTo>
                    <a:pt x="3" y="223"/>
                  </a:lnTo>
                  <a:lnTo>
                    <a:pt x="6" y="228"/>
                  </a:lnTo>
                  <a:lnTo>
                    <a:pt x="8" y="234"/>
                  </a:lnTo>
                  <a:lnTo>
                    <a:pt x="12" y="239"/>
                  </a:lnTo>
                  <a:lnTo>
                    <a:pt x="21" y="248"/>
                  </a:lnTo>
                  <a:lnTo>
                    <a:pt x="26" y="251"/>
                  </a:lnTo>
                  <a:lnTo>
                    <a:pt x="32" y="253"/>
                  </a:lnTo>
                  <a:lnTo>
                    <a:pt x="39" y="253"/>
                  </a:lnTo>
                  <a:lnTo>
                    <a:pt x="44" y="251"/>
                  </a:lnTo>
                  <a:lnTo>
                    <a:pt x="46" y="258"/>
                  </a:lnTo>
                  <a:lnTo>
                    <a:pt x="49" y="264"/>
                  </a:lnTo>
                  <a:lnTo>
                    <a:pt x="53" y="269"/>
                  </a:lnTo>
                  <a:lnTo>
                    <a:pt x="58" y="272"/>
                  </a:lnTo>
                </a:path>
              </a:pathLst>
            </a:custGeom>
            <a:noFill/>
            <a:ln w="6">
              <a:solidFill>
                <a:srgbClr val="373773"/>
              </a:solidFill>
              <a:round/>
              <a:headEnd/>
              <a:tailEnd/>
            </a:ln>
          </p:spPr>
          <p:txBody>
            <a:bodyPr/>
            <a:lstStyle/>
            <a:p>
              <a:endParaRPr lang="zh-TW" altLang="en-US"/>
            </a:p>
          </p:txBody>
        </p:sp>
        <p:sp>
          <p:nvSpPr>
            <p:cNvPr id="20519" name="Freeform 60"/>
            <p:cNvSpPr>
              <a:spLocks/>
            </p:cNvSpPr>
            <p:nvPr/>
          </p:nvSpPr>
          <p:spPr bwMode="auto">
            <a:xfrm>
              <a:off x="2042" y="1619"/>
              <a:ext cx="215" cy="211"/>
            </a:xfrm>
            <a:custGeom>
              <a:avLst/>
              <a:gdLst>
                <a:gd name="T0" fmla="*/ 214 w 215"/>
                <a:gd name="T1" fmla="*/ 95 h 211"/>
                <a:gd name="T2" fmla="*/ 211 w 215"/>
                <a:gd name="T3" fmla="*/ 74 h 211"/>
                <a:gd name="T4" fmla="*/ 202 w 215"/>
                <a:gd name="T5" fmla="*/ 56 h 211"/>
                <a:gd name="T6" fmla="*/ 191 w 215"/>
                <a:gd name="T7" fmla="*/ 38 h 211"/>
                <a:gd name="T8" fmla="*/ 176 w 215"/>
                <a:gd name="T9" fmla="*/ 24 h 211"/>
                <a:gd name="T10" fmla="*/ 159 w 215"/>
                <a:gd name="T11" fmla="*/ 13 h 211"/>
                <a:gd name="T12" fmla="*/ 140 w 215"/>
                <a:gd name="T13" fmla="*/ 5 h 211"/>
                <a:gd name="T14" fmla="*/ 119 w 215"/>
                <a:gd name="T15" fmla="*/ 1 h 211"/>
                <a:gd name="T16" fmla="*/ 97 w 215"/>
                <a:gd name="T17" fmla="*/ 1 h 211"/>
                <a:gd name="T18" fmla="*/ 76 w 215"/>
                <a:gd name="T19" fmla="*/ 5 h 211"/>
                <a:gd name="T20" fmla="*/ 57 w 215"/>
                <a:gd name="T21" fmla="*/ 13 h 211"/>
                <a:gd name="T22" fmla="*/ 40 w 215"/>
                <a:gd name="T23" fmla="*/ 24 h 211"/>
                <a:gd name="T24" fmla="*/ 25 w 215"/>
                <a:gd name="T25" fmla="*/ 38 h 211"/>
                <a:gd name="T26" fmla="*/ 14 w 215"/>
                <a:gd name="T27" fmla="*/ 56 h 211"/>
                <a:gd name="T28" fmla="*/ 5 w 215"/>
                <a:gd name="T29" fmla="*/ 74 h 211"/>
                <a:gd name="T30" fmla="*/ 1 w 215"/>
                <a:gd name="T31" fmla="*/ 95 h 211"/>
                <a:gd name="T32" fmla="*/ 1 w 215"/>
                <a:gd name="T33" fmla="*/ 117 h 211"/>
                <a:gd name="T34" fmla="*/ 5 w 215"/>
                <a:gd name="T35" fmla="*/ 137 h 211"/>
                <a:gd name="T36" fmla="*/ 14 w 215"/>
                <a:gd name="T37" fmla="*/ 156 h 211"/>
                <a:gd name="T38" fmla="*/ 25 w 215"/>
                <a:gd name="T39" fmla="*/ 173 h 211"/>
                <a:gd name="T40" fmla="*/ 40 w 215"/>
                <a:gd name="T41" fmla="*/ 187 h 211"/>
                <a:gd name="T42" fmla="*/ 57 w 215"/>
                <a:gd name="T43" fmla="*/ 198 h 211"/>
                <a:gd name="T44" fmla="*/ 76 w 215"/>
                <a:gd name="T45" fmla="*/ 207 h 211"/>
                <a:gd name="T46" fmla="*/ 97 w 215"/>
                <a:gd name="T47" fmla="*/ 211 h 211"/>
                <a:gd name="T48" fmla="*/ 119 w 215"/>
                <a:gd name="T49" fmla="*/ 211 h 211"/>
                <a:gd name="T50" fmla="*/ 140 w 215"/>
                <a:gd name="T51" fmla="*/ 207 h 211"/>
                <a:gd name="T52" fmla="*/ 159 w 215"/>
                <a:gd name="T53" fmla="*/ 198 h 211"/>
                <a:gd name="T54" fmla="*/ 176 w 215"/>
                <a:gd name="T55" fmla="*/ 187 h 211"/>
                <a:gd name="T56" fmla="*/ 191 w 215"/>
                <a:gd name="T57" fmla="*/ 173 h 211"/>
                <a:gd name="T58" fmla="*/ 202 w 215"/>
                <a:gd name="T59" fmla="*/ 156 h 211"/>
                <a:gd name="T60" fmla="*/ 211 w 215"/>
                <a:gd name="T61" fmla="*/ 137 h 211"/>
                <a:gd name="T62" fmla="*/ 214 w 215"/>
                <a:gd name="T63" fmla="*/ 11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1"/>
                <a:gd name="T98" fmla="*/ 215 w 215"/>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1">
                  <a:moveTo>
                    <a:pt x="215" y="106"/>
                  </a:moveTo>
                  <a:lnTo>
                    <a:pt x="214" y="95"/>
                  </a:lnTo>
                  <a:lnTo>
                    <a:pt x="213" y="84"/>
                  </a:lnTo>
                  <a:lnTo>
                    <a:pt x="211" y="74"/>
                  </a:lnTo>
                  <a:lnTo>
                    <a:pt x="207" y="64"/>
                  </a:lnTo>
                  <a:lnTo>
                    <a:pt x="202" y="56"/>
                  </a:lnTo>
                  <a:lnTo>
                    <a:pt x="197" y="47"/>
                  </a:lnTo>
                  <a:lnTo>
                    <a:pt x="191" y="38"/>
                  </a:lnTo>
                  <a:lnTo>
                    <a:pt x="184" y="31"/>
                  </a:lnTo>
                  <a:lnTo>
                    <a:pt x="176" y="24"/>
                  </a:lnTo>
                  <a:lnTo>
                    <a:pt x="168" y="18"/>
                  </a:lnTo>
                  <a:lnTo>
                    <a:pt x="159" y="13"/>
                  </a:lnTo>
                  <a:lnTo>
                    <a:pt x="150" y="8"/>
                  </a:lnTo>
                  <a:lnTo>
                    <a:pt x="140" y="5"/>
                  </a:lnTo>
                  <a:lnTo>
                    <a:pt x="130" y="2"/>
                  </a:lnTo>
                  <a:lnTo>
                    <a:pt x="119" y="1"/>
                  </a:lnTo>
                  <a:lnTo>
                    <a:pt x="108" y="0"/>
                  </a:lnTo>
                  <a:lnTo>
                    <a:pt x="97" y="1"/>
                  </a:lnTo>
                  <a:lnTo>
                    <a:pt x="86" y="2"/>
                  </a:lnTo>
                  <a:lnTo>
                    <a:pt x="76" y="5"/>
                  </a:lnTo>
                  <a:lnTo>
                    <a:pt x="66" y="8"/>
                  </a:lnTo>
                  <a:lnTo>
                    <a:pt x="57" y="13"/>
                  </a:lnTo>
                  <a:lnTo>
                    <a:pt x="48" y="18"/>
                  </a:lnTo>
                  <a:lnTo>
                    <a:pt x="40" y="24"/>
                  </a:lnTo>
                  <a:lnTo>
                    <a:pt x="32" y="31"/>
                  </a:lnTo>
                  <a:lnTo>
                    <a:pt x="25" y="38"/>
                  </a:lnTo>
                  <a:lnTo>
                    <a:pt x="19" y="47"/>
                  </a:lnTo>
                  <a:lnTo>
                    <a:pt x="14" y="56"/>
                  </a:lnTo>
                  <a:lnTo>
                    <a:pt x="9" y="64"/>
                  </a:lnTo>
                  <a:lnTo>
                    <a:pt x="5" y="74"/>
                  </a:lnTo>
                  <a:lnTo>
                    <a:pt x="3" y="84"/>
                  </a:lnTo>
                  <a:lnTo>
                    <a:pt x="1" y="95"/>
                  </a:lnTo>
                  <a:lnTo>
                    <a:pt x="0" y="106"/>
                  </a:lnTo>
                  <a:lnTo>
                    <a:pt x="1" y="117"/>
                  </a:lnTo>
                  <a:lnTo>
                    <a:pt x="3" y="127"/>
                  </a:lnTo>
                  <a:lnTo>
                    <a:pt x="5" y="137"/>
                  </a:lnTo>
                  <a:lnTo>
                    <a:pt x="9" y="147"/>
                  </a:lnTo>
                  <a:lnTo>
                    <a:pt x="14" y="156"/>
                  </a:lnTo>
                  <a:lnTo>
                    <a:pt x="19" y="165"/>
                  </a:lnTo>
                  <a:lnTo>
                    <a:pt x="25" y="173"/>
                  </a:lnTo>
                  <a:lnTo>
                    <a:pt x="32" y="181"/>
                  </a:lnTo>
                  <a:lnTo>
                    <a:pt x="40" y="187"/>
                  </a:lnTo>
                  <a:lnTo>
                    <a:pt x="48" y="193"/>
                  </a:lnTo>
                  <a:lnTo>
                    <a:pt x="57" y="198"/>
                  </a:lnTo>
                  <a:lnTo>
                    <a:pt x="66" y="203"/>
                  </a:lnTo>
                  <a:lnTo>
                    <a:pt x="76" y="207"/>
                  </a:lnTo>
                  <a:lnTo>
                    <a:pt x="86" y="209"/>
                  </a:lnTo>
                  <a:lnTo>
                    <a:pt x="97" y="211"/>
                  </a:lnTo>
                  <a:lnTo>
                    <a:pt x="108" y="211"/>
                  </a:lnTo>
                  <a:lnTo>
                    <a:pt x="119" y="211"/>
                  </a:lnTo>
                  <a:lnTo>
                    <a:pt x="130" y="209"/>
                  </a:lnTo>
                  <a:lnTo>
                    <a:pt x="140" y="207"/>
                  </a:lnTo>
                  <a:lnTo>
                    <a:pt x="150" y="203"/>
                  </a:lnTo>
                  <a:lnTo>
                    <a:pt x="159" y="198"/>
                  </a:lnTo>
                  <a:lnTo>
                    <a:pt x="168" y="193"/>
                  </a:lnTo>
                  <a:lnTo>
                    <a:pt x="176" y="187"/>
                  </a:lnTo>
                  <a:lnTo>
                    <a:pt x="184" y="181"/>
                  </a:lnTo>
                  <a:lnTo>
                    <a:pt x="191" y="173"/>
                  </a:lnTo>
                  <a:lnTo>
                    <a:pt x="197" y="165"/>
                  </a:lnTo>
                  <a:lnTo>
                    <a:pt x="202" y="156"/>
                  </a:lnTo>
                  <a:lnTo>
                    <a:pt x="207" y="147"/>
                  </a:lnTo>
                  <a:lnTo>
                    <a:pt x="211" y="137"/>
                  </a:lnTo>
                  <a:lnTo>
                    <a:pt x="213" y="127"/>
                  </a:lnTo>
                  <a:lnTo>
                    <a:pt x="214" y="117"/>
                  </a:lnTo>
                  <a:lnTo>
                    <a:pt x="215" y="106"/>
                  </a:lnTo>
                </a:path>
              </a:pathLst>
            </a:custGeom>
            <a:noFill/>
            <a:ln w="6">
              <a:solidFill>
                <a:srgbClr val="555555"/>
              </a:solidFill>
              <a:round/>
              <a:headEnd/>
              <a:tailEnd/>
            </a:ln>
          </p:spPr>
          <p:txBody>
            <a:bodyPr/>
            <a:lstStyle/>
            <a:p>
              <a:endParaRPr lang="zh-TW" altLang="en-US"/>
            </a:p>
          </p:txBody>
        </p:sp>
        <p:sp>
          <p:nvSpPr>
            <p:cNvPr id="20520" name="Freeform 59"/>
            <p:cNvSpPr>
              <a:spLocks/>
            </p:cNvSpPr>
            <p:nvPr/>
          </p:nvSpPr>
          <p:spPr bwMode="auto">
            <a:xfrm>
              <a:off x="2005" y="1840"/>
              <a:ext cx="37" cy="199"/>
            </a:xfrm>
            <a:custGeom>
              <a:avLst/>
              <a:gdLst>
                <a:gd name="T0" fmla="*/ 4 w 37"/>
                <a:gd name="T1" fmla="*/ 199 h 199"/>
                <a:gd name="T2" fmla="*/ 1 w 37"/>
                <a:gd name="T3" fmla="*/ 173 h 199"/>
                <a:gd name="T4" fmla="*/ 0 w 37"/>
                <a:gd name="T5" fmla="*/ 148 h 199"/>
                <a:gd name="T6" fmla="*/ 0 w 37"/>
                <a:gd name="T7" fmla="*/ 122 h 199"/>
                <a:gd name="T8" fmla="*/ 4 w 37"/>
                <a:gd name="T9" fmla="*/ 97 h 199"/>
                <a:gd name="T10" fmla="*/ 9 w 37"/>
                <a:gd name="T11" fmla="*/ 72 h 199"/>
                <a:gd name="T12" fmla="*/ 16 w 37"/>
                <a:gd name="T13" fmla="*/ 47 h 199"/>
                <a:gd name="T14" fmla="*/ 26 w 37"/>
                <a:gd name="T15" fmla="*/ 23 h 199"/>
                <a:gd name="T16" fmla="*/ 37 w 37"/>
                <a:gd name="T17" fmla="*/ 0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99"/>
                <a:gd name="T29" fmla="*/ 37 w 37"/>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99">
                  <a:moveTo>
                    <a:pt x="4" y="199"/>
                  </a:moveTo>
                  <a:lnTo>
                    <a:pt x="1" y="173"/>
                  </a:lnTo>
                  <a:lnTo>
                    <a:pt x="0" y="148"/>
                  </a:lnTo>
                  <a:lnTo>
                    <a:pt x="0" y="122"/>
                  </a:lnTo>
                  <a:lnTo>
                    <a:pt x="4" y="97"/>
                  </a:lnTo>
                  <a:lnTo>
                    <a:pt x="9" y="72"/>
                  </a:lnTo>
                  <a:lnTo>
                    <a:pt x="16" y="47"/>
                  </a:lnTo>
                  <a:lnTo>
                    <a:pt x="26" y="23"/>
                  </a:lnTo>
                  <a:lnTo>
                    <a:pt x="37" y="0"/>
                  </a:lnTo>
                </a:path>
              </a:pathLst>
            </a:custGeom>
            <a:noFill/>
            <a:ln w="6">
              <a:solidFill>
                <a:srgbClr val="555555"/>
              </a:solidFill>
              <a:round/>
              <a:headEnd/>
              <a:tailEnd/>
            </a:ln>
          </p:spPr>
          <p:txBody>
            <a:bodyPr/>
            <a:lstStyle/>
            <a:p>
              <a:endParaRPr lang="zh-TW" altLang="en-US"/>
            </a:p>
          </p:txBody>
        </p:sp>
        <p:sp>
          <p:nvSpPr>
            <p:cNvPr id="20521" name="Freeform 58"/>
            <p:cNvSpPr>
              <a:spLocks/>
            </p:cNvSpPr>
            <p:nvPr/>
          </p:nvSpPr>
          <p:spPr bwMode="auto">
            <a:xfrm>
              <a:off x="2248" y="1877"/>
              <a:ext cx="19" cy="211"/>
            </a:xfrm>
            <a:custGeom>
              <a:avLst/>
              <a:gdLst>
                <a:gd name="T0" fmla="*/ 15 w 19"/>
                <a:gd name="T1" fmla="*/ 211 h 211"/>
                <a:gd name="T2" fmla="*/ 17 w 19"/>
                <a:gd name="T3" fmla="*/ 184 h 211"/>
                <a:gd name="T4" fmla="*/ 19 w 19"/>
                <a:gd name="T5" fmla="*/ 158 h 211"/>
                <a:gd name="T6" fmla="*/ 18 w 19"/>
                <a:gd name="T7" fmla="*/ 131 h 211"/>
                <a:gd name="T8" fmla="*/ 17 w 19"/>
                <a:gd name="T9" fmla="*/ 104 h 211"/>
                <a:gd name="T10" fmla="*/ 14 w 19"/>
                <a:gd name="T11" fmla="*/ 78 h 211"/>
                <a:gd name="T12" fmla="*/ 10 w 19"/>
                <a:gd name="T13" fmla="*/ 52 h 211"/>
                <a:gd name="T14" fmla="*/ 5 w 19"/>
                <a:gd name="T15" fmla="*/ 26 h 211"/>
                <a:gd name="T16" fmla="*/ 0 w 19"/>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1"/>
                <a:gd name="T29" fmla="*/ 19 w 19"/>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1">
                  <a:moveTo>
                    <a:pt x="15" y="211"/>
                  </a:moveTo>
                  <a:lnTo>
                    <a:pt x="17" y="184"/>
                  </a:lnTo>
                  <a:lnTo>
                    <a:pt x="19" y="158"/>
                  </a:lnTo>
                  <a:lnTo>
                    <a:pt x="18" y="131"/>
                  </a:lnTo>
                  <a:lnTo>
                    <a:pt x="17" y="104"/>
                  </a:lnTo>
                  <a:lnTo>
                    <a:pt x="14" y="78"/>
                  </a:lnTo>
                  <a:lnTo>
                    <a:pt x="10" y="52"/>
                  </a:lnTo>
                  <a:lnTo>
                    <a:pt x="5" y="26"/>
                  </a:lnTo>
                  <a:lnTo>
                    <a:pt x="0" y="0"/>
                  </a:lnTo>
                </a:path>
              </a:pathLst>
            </a:custGeom>
            <a:noFill/>
            <a:ln w="6">
              <a:solidFill>
                <a:srgbClr val="555555"/>
              </a:solidFill>
              <a:round/>
              <a:headEnd/>
              <a:tailEnd/>
            </a:ln>
          </p:spPr>
          <p:txBody>
            <a:bodyPr/>
            <a:lstStyle/>
            <a:p>
              <a:endParaRPr lang="zh-TW" altLang="en-US"/>
            </a:p>
          </p:txBody>
        </p:sp>
        <p:sp>
          <p:nvSpPr>
            <p:cNvPr id="20522" name="Freeform 57"/>
            <p:cNvSpPr>
              <a:spLocks/>
            </p:cNvSpPr>
            <p:nvPr/>
          </p:nvSpPr>
          <p:spPr bwMode="auto">
            <a:xfrm>
              <a:off x="2064" y="1786"/>
              <a:ext cx="162" cy="42"/>
            </a:xfrm>
            <a:custGeom>
              <a:avLst/>
              <a:gdLst>
                <a:gd name="T0" fmla="*/ 0 w 162"/>
                <a:gd name="T1" fmla="*/ 0 h 42"/>
                <a:gd name="T2" fmla="*/ 7 w 162"/>
                <a:gd name="T3" fmla="*/ 8 h 42"/>
                <a:gd name="T4" fmla="*/ 15 w 162"/>
                <a:gd name="T5" fmla="*/ 16 h 42"/>
                <a:gd name="T6" fmla="*/ 23 w 162"/>
                <a:gd name="T7" fmla="*/ 22 h 42"/>
                <a:gd name="T8" fmla="*/ 32 w 162"/>
                <a:gd name="T9" fmla="*/ 28 h 42"/>
                <a:gd name="T10" fmla="*/ 41 w 162"/>
                <a:gd name="T11" fmla="*/ 33 h 42"/>
                <a:gd name="T12" fmla="*/ 51 w 162"/>
                <a:gd name="T13" fmla="*/ 37 h 42"/>
                <a:gd name="T14" fmla="*/ 61 w 162"/>
                <a:gd name="T15" fmla="*/ 40 h 42"/>
                <a:gd name="T16" fmla="*/ 71 w 162"/>
                <a:gd name="T17" fmla="*/ 42 h 42"/>
                <a:gd name="T18" fmla="*/ 81 w 162"/>
                <a:gd name="T19" fmla="*/ 42 h 42"/>
                <a:gd name="T20" fmla="*/ 92 w 162"/>
                <a:gd name="T21" fmla="*/ 42 h 42"/>
                <a:gd name="T22" fmla="*/ 102 w 162"/>
                <a:gd name="T23" fmla="*/ 42 h 42"/>
                <a:gd name="T24" fmla="*/ 112 w 162"/>
                <a:gd name="T25" fmla="*/ 39 h 42"/>
                <a:gd name="T26" fmla="*/ 122 w 162"/>
                <a:gd name="T27" fmla="*/ 37 h 42"/>
                <a:gd name="T28" fmla="*/ 132 w 162"/>
                <a:gd name="T29" fmla="*/ 33 h 42"/>
                <a:gd name="T30" fmla="*/ 142 w 162"/>
                <a:gd name="T31" fmla="*/ 28 h 42"/>
                <a:gd name="T32" fmla="*/ 151 w 162"/>
                <a:gd name="T33" fmla="*/ 21 h 42"/>
                <a:gd name="T34" fmla="*/ 162 w 162"/>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42"/>
                <a:gd name="T56" fmla="*/ 162 w 16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42">
                  <a:moveTo>
                    <a:pt x="0" y="0"/>
                  </a:moveTo>
                  <a:lnTo>
                    <a:pt x="7" y="8"/>
                  </a:lnTo>
                  <a:lnTo>
                    <a:pt x="15" y="16"/>
                  </a:lnTo>
                  <a:lnTo>
                    <a:pt x="23" y="22"/>
                  </a:lnTo>
                  <a:lnTo>
                    <a:pt x="32" y="28"/>
                  </a:lnTo>
                  <a:lnTo>
                    <a:pt x="41" y="33"/>
                  </a:lnTo>
                  <a:lnTo>
                    <a:pt x="51" y="37"/>
                  </a:lnTo>
                  <a:lnTo>
                    <a:pt x="61" y="40"/>
                  </a:lnTo>
                  <a:lnTo>
                    <a:pt x="71" y="42"/>
                  </a:lnTo>
                  <a:lnTo>
                    <a:pt x="81" y="42"/>
                  </a:lnTo>
                  <a:lnTo>
                    <a:pt x="92" y="42"/>
                  </a:lnTo>
                  <a:lnTo>
                    <a:pt x="102" y="42"/>
                  </a:lnTo>
                  <a:lnTo>
                    <a:pt x="112" y="39"/>
                  </a:lnTo>
                  <a:lnTo>
                    <a:pt x="122" y="37"/>
                  </a:lnTo>
                  <a:lnTo>
                    <a:pt x="132" y="33"/>
                  </a:lnTo>
                  <a:lnTo>
                    <a:pt x="142" y="28"/>
                  </a:lnTo>
                  <a:lnTo>
                    <a:pt x="151" y="21"/>
                  </a:lnTo>
                  <a:lnTo>
                    <a:pt x="162" y="12"/>
                  </a:lnTo>
                </a:path>
              </a:pathLst>
            </a:custGeom>
            <a:noFill/>
            <a:ln w="6">
              <a:solidFill>
                <a:srgbClr val="555555"/>
              </a:solidFill>
              <a:round/>
              <a:headEnd/>
              <a:tailEnd/>
            </a:ln>
          </p:spPr>
          <p:txBody>
            <a:bodyPr/>
            <a:lstStyle/>
            <a:p>
              <a:endParaRPr lang="zh-TW" altLang="en-US"/>
            </a:p>
          </p:txBody>
        </p:sp>
        <p:sp>
          <p:nvSpPr>
            <p:cNvPr id="20523" name="Freeform 56"/>
            <p:cNvSpPr>
              <a:spLocks/>
            </p:cNvSpPr>
            <p:nvPr/>
          </p:nvSpPr>
          <p:spPr bwMode="auto">
            <a:xfrm>
              <a:off x="1965" y="1619"/>
              <a:ext cx="361" cy="484"/>
            </a:xfrm>
            <a:custGeom>
              <a:avLst/>
              <a:gdLst>
                <a:gd name="T0" fmla="*/ 88 w 361"/>
                <a:gd name="T1" fmla="*/ 174 h 484"/>
                <a:gd name="T2" fmla="*/ 60 w 361"/>
                <a:gd name="T3" fmla="*/ 193 h 484"/>
                <a:gd name="T4" fmla="*/ 29 w 361"/>
                <a:gd name="T5" fmla="*/ 225 h 484"/>
                <a:gd name="T6" fmla="*/ 18 w 361"/>
                <a:gd name="T7" fmla="*/ 244 h 484"/>
                <a:gd name="T8" fmla="*/ 9 w 361"/>
                <a:gd name="T9" fmla="*/ 264 h 484"/>
                <a:gd name="T10" fmla="*/ 2 w 361"/>
                <a:gd name="T11" fmla="*/ 286 h 484"/>
                <a:gd name="T12" fmla="*/ 0 w 361"/>
                <a:gd name="T13" fmla="*/ 308 h 484"/>
                <a:gd name="T14" fmla="*/ 1 w 361"/>
                <a:gd name="T15" fmla="*/ 380 h 484"/>
                <a:gd name="T16" fmla="*/ 3 w 361"/>
                <a:gd name="T17" fmla="*/ 392 h 484"/>
                <a:gd name="T18" fmla="*/ 8 w 361"/>
                <a:gd name="T19" fmla="*/ 403 h 484"/>
                <a:gd name="T20" fmla="*/ 21 w 361"/>
                <a:gd name="T21" fmla="*/ 417 h 484"/>
                <a:gd name="T22" fmla="*/ 32 w 361"/>
                <a:gd name="T23" fmla="*/ 422 h 484"/>
                <a:gd name="T24" fmla="*/ 44 w 361"/>
                <a:gd name="T25" fmla="*/ 420 h 484"/>
                <a:gd name="T26" fmla="*/ 49 w 361"/>
                <a:gd name="T27" fmla="*/ 433 h 484"/>
                <a:gd name="T28" fmla="*/ 58 w 361"/>
                <a:gd name="T29" fmla="*/ 441 h 484"/>
                <a:gd name="T30" fmla="*/ 101 w 361"/>
                <a:gd name="T31" fmla="*/ 461 h 484"/>
                <a:gd name="T32" fmla="*/ 146 w 361"/>
                <a:gd name="T33" fmla="*/ 474 h 484"/>
                <a:gd name="T34" fmla="*/ 193 w 361"/>
                <a:gd name="T35" fmla="*/ 482 h 484"/>
                <a:gd name="T36" fmla="*/ 240 w 361"/>
                <a:gd name="T37" fmla="*/ 484 h 484"/>
                <a:gd name="T38" fmla="*/ 255 w 361"/>
                <a:gd name="T39" fmla="*/ 483 h 484"/>
                <a:gd name="T40" fmla="*/ 284 w 361"/>
                <a:gd name="T41" fmla="*/ 475 h 484"/>
                <a:gd name="T42" fmla="*/ 303 w 361"/>
                <a:gd name="T43" fmla="*/ 472 h 484"/>
                <a:gd name="T44" fmla="*/ 316 w 361"/>
                <a:gd name="T45" fmla="*/ 474 h 484"/>
                <a:gd name="T46" fmla="*/ 334 w 361"/>
                <a:gd name="T47" fmla="*/ 465 h 484"/>
                <a:gd name="T48" fmla="*/ 354 w 361"/>
                <a:gd name="T49" fmla="*/ 445 h 484"/>
                <a:gd name="T50" fmla="*/ 361 w 361"/>
                <a:gd name="T51" fmla="*/ 432 h 484"/>
                <a:gd name="T52" fmla="*/ 361 w 361"/>
                <a:gd name="T53" fmla="*/ 316 h 484"/>
                <a:gd name="T54" fmla="*/ 357 w 361"/>
                <a:gd name="T55" fmla="*/ 292 h 484"/>
                <a:gd name="T56" fmla="*/ 350 w 361"/>
                <a:gd name="T57" fmla="*/ 270 h 484"/>
                <a:gd name="T58" fmla="*/ 341 w 361"/>
                <a:gd name="T59" fmla="*/ 249 h 484"/>
                <a:gd name="T60" fmla="*/ 328 w 361"/>
                <a:gd name="T61" fmla="*/ 229 h 484"/>
                <a:gd name="T62" fmla="*/ 312 w 361"/>
                <a:gd name="T63" fmla="*/ 212 h 484"/>
                <a:gd name="T64" fmla="*/ 294 w 361"/>
                <a:gd name="T65" fmla="*/ 197 h 484"/>
                <a:gd name="T66" fmla="*/ 273 w 361"/>
                <a:gd name="T67" fmla="*/ 185 h 484"/>
                <a:gd name="T68" fmla="*/ 262 w 361"/>
                <a:gd name="T69" fmla="*/ 181 h 484"/>
                <a:gd name="T70" fmla="*/ 268 w 361"/>
                <a:gd name="T71" fmla="*/ 172 h 484"/>
                <a:gd name="T72" fmla="*/ 280 w 361"/>
                <a:gd name="T73" fmla="*/ 154 h 484"/>
                <a:gd name="T74" fmla="*/ 288 w 361"/>
                <a:gd name="T75" fmla="*/ 136 h 484"/>
                <a:gd name="T76" fmla="*/ 291 w 361"/>
                <a:gd name="T77" fmla="*/ 115 h 484"/>
                <a:gd name="T78" fmla="*/ 291 w 361"/>
                <a:gd name="T79" fmla="*/ 95 h 484"/>
                <a:gd name="T80" fmla="*/ 288 w 361"/>
                <a:gd name="T81" fmla="*/ 75 h 484"/>
                <a:gd name="T82" fmla="*/ 280 w 361"/>
                <a:gd name="T83" fmla="*/ 56 h 484"/>
                <a:gd name="T84" fmla="*/ 268 w 361"/>
                <a:gd name="T85" fmla="*/ 39 h 484"/>
                <a:gd name="T86" fmla="*/ 252 w 361"/>
                <a:gd name="T87" fmla="*/ 24 h 484"/>
                <a:gd name="T88" fmla="*/ 234 w 361"/>
                <a:gd name="T89" fmla="*/ 12 h 484"/>
                <a:gd name="T90" fmla="*/ 215 w 361"/>
                <a:gd name="T91" fmla="*/ 4 h 484"/>
                <a:gd name="T92" fmla="*/ 195 w 361"/>
                <a:gd name="T93" fmla="*/ 1 h 484"/>
                <a:gd name="T94" fmla="*/ 174 w 361"/>
                <a:gd name="T95" fmla="*/ 1 h 484"/>
                <a:gd name="T96" fmla="*/ 154 w 361"/>
                <a:gd name="T97" fmla="*/ 4 h 484"/>
                <a:gd name="T98" fmla="*/ 135 w 361"/>
                <a:gd name="T99" fmla="*/ 12 h 484"/>
                <a:gd name="T100" fmla="*/ 117 w 361"/>
                <a:gd name="T101" fmla="*/ 24 h 484"/>
                <a:gd name="T102" fmla="*/ 102 w 361"/>
                <a:gd name="T103" fmla="*/ 38 h 484"/>
                <a:gd name="T104" fmla="*/ 91 w 361"/>
                <a:gd name="T105" fmla="*/ 54 h 484"/>
                <a:gd name="T106" fmla="*/ 84 w 361"/>
                <a:gd name="T107" fmla="*/ 71 h 484"/>
                <a:gd name="T108" fmla="*/ 79 w 361"/>
                <a:gd name="T109" fmla="*/ 89 h 484"/>
                <a:gd name="T110" fmla="*/ 77 w 361"/>
                <a:gd name="T111" fmla="*/ 107 h 484"/>
                <a:gd name="T112" fmla="*/ 79 w 361"/>
                <a:gd name="T113" fmla="*/ 126 h 484"/>
                <a:gd name="T114" fmla="*/ 85 w 361"/>
                <a:gd name="T115" fmla="*/ 144 h 484"/>
                <a:gd name="T116" fmla="*/ 93 w 361"/>
                <a:gd name="T117" fmla="*/ 161 h 484"/>
                <a:gd name="T118" fmla="*/ 99 w 361"/>
                <a:gd name="T119" fmla="*/ 169 h 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484"/>
                <a:gd name="T182" fmla="*/ 361 w 361"/>
                <a:gd name="T183" fmla="*/ 484 h 4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484">
                  <a:moveTo>
                    <a:pt x="99" y="169"/>
                  </a:moveTo>
                  <a:lnTo>
                    <a:pt x="88" y="174"/>
                  </a:lnTo>
                  <a:lnTo>
                    <a:pt x="79" y="179"/>
                  </a:lnTo>
                  <a:lnTo>
                    <a:pt x="60" y="193"/>
                  </a:lnTo>
                  <a:lnTo>
                    <a:pt x="43" y="207"/>
                  </a:lnTo>
                  <a:lnTo>
                    <a:pt x="29" y="225"/>
                  </a:lnTo>
                  <a:lnTo>
                    <a:pt x="23" y="234"/>
                  </a:lnTo>
                  <a:lnTo>
                    <a:pt x="18" y="244"/>
                  </a:lnTo>
                  <a:lnTo>
                    <a:pt x="13" y="254"/>
                  </a:lnTo>
                  <a:lnTo>
                    <a:pt x="9" y="264"/>
                  </a:lnTo>
                  <a:lnTo>
                    <a:pt x="6" y="275"/>
                  </a:lnTo>
                  <a:lnTo>
                    <a:pt x="2" y="286"/>
                  </a:lnTo>
                  <a:lnTo>
                    <a:pt x="1" y="297"/>
                  </a:lnTo>
                  <a:lnTo>
                    <a:pt x="0" y="308"/>
                  </a:lnTo>
                  <a:lnTo>
                    <a:pt x="0" y="373"/>
                  </a:lnTo>
                  <a:lnTo>
                    <a:pt x="1" y="380"/>
                  </a:lnTo>
                  <a:lnTo>
                    <a:pt x="1" y="386"/>
                  </a:lnTo>
                  <a:lnTo>
                    <a:pt x="3" y="392"/>
                  </a:lnTo>
                  <a:lnTo>
                    <a:pt x="6" y="397"/>
                  </a:lnTo>
                  <a:lnTo>
                    <a:pt x="8" y="403"/>
                  </a:lnTo>
                  <a:lnTo>
                    <a:pt x="12" y="408"/>
                  </a:lnTo>
                  <a:lnTo>
                    <a:pt x="21" y="417"/>
                  </a:lnTo>
                  <a:lnTo>
                    <a:pt x="26" y="420"/>
                  </a:lnTo>
                  <a:lnTo>
                    <a:pt x="32" y="422"/>
                  </a:lnTo>
                  <a:lnTo>
                    <a:pt x="39" y="422"/>
                  </a:lnTo>
                  <a:lnTo>
                    <a:pt x="44" y="420"/>
                  </a:lnTo>
                  <a:lnTo>
                    <a:pt x="46" y="427"/>
                  </a:lnTo>
                  <a:lnTo>
                    <a:pt x="49" y="433"/>
                  </a:lnTo>
                  <a:lnTo>
                    <a:pt x="53" y="438"/>
                  </a:lnTo>
                  <a:lnTo>
                    <a:pt x="58" y="441"/>
                  </a:lnTo>
                  <a:lnTo>
                    <a:pt x="79" y="452"/>
                  </a:lnTo>
                  <a:lnTo>
                    <a:pt x="101" y="461"/>
                  </a:lnTo>
                  <a:lnTo>
                    <a:pt x="124" y="468"/>
                  </a:lnTo>
                  <a:lnTo>
                    <a:pt x="146" y="474"/>
                  </a:lnTo>
                  <a:lnTo>
                    <a:pt x="169" y="478"/>
                  </a:lnTo>
                  <a:lnTo>
                    <a:pt x="193" y="482"/>
                  </a:lnTo>
                  <a:lnTo>
                    <a:pt x="216" y="484"/>
                  </a:lnTo>
                  <a:lnTo>
                    <a:pt x="240" y="484"/>
                  </a:lnTo>
                  <a:lnTo>
                    <a:pt x="255" y="483"/>
                  </a:lnTo>
                  <a:lnTo>
                    <a:pt x="270" y="480"/>
                  </a:lnTo>
                  <a:lnTo>
                    <a:pt x="284" y="475"/>
                  </a:lnTo>
                  <a:lnTo>
                    <a:pt x="298" y="468"/>
                  </a:lnTo>
                  <a:lnTo>
                    <a:pt x="303" y="472"/>
                  </a:lnTo>
                  <a:lnTo>
                    <a:pt x="309" y="474"/>
                  </a:lnTo>
                  <a:lnTo>
                    <a:pt x="316" y="474"/>
                  </a:lnTo>
                  <a:lnTo>
                    <a:pt x="321" y="472"/>
                  </a:lnTo>
                  <a:lnTo>
                    <a:pt x="334" y="465"/>
                  </a:lnTo>
                  <a:lnTo>
                    <a:pt x="345" y="455"/>
                  </a:lnTo>
                  <a:lnTo>
                    <a:pt x="354" y="445"/>
                  </a:lnTo>
                  <a:lnTo>
                    <a:pt x="361" y="432"/>
                  </a:lnTo>
                  <a:lnTo>
                    <a:pt x="361" y="327"/>
                  </a:lnTo>
                  <a:lnTo>
                    <a:pt x="361" y="316"/>
                  </a:lnTo>
                  <a:lnTo>
                    <a:pt x="359" y="304"/>
                  </a:lnTo>
                  <a:lnTo>
                    <a:pt x="357" y="292"/>
                  </a:lnTo>
                  <a:lnTo>
                    <a:pt x="354" y="281"/>
                  </a:lnTo>
                  <a:lnTo>
                    <a:pt x="350" y="270"/>
                  </a:lnTo>
                  <a:lnTo>
                    <a:pt x="346" y="259"/>
                  </a:lnTo>
                  <a:lnTo>
                    <a:pt x="341" y="249"/>
                  </a:lnTo>
                  <a:lnTo>
                    <a:pt x="335" y="239"/>
                  </a:lnTo>
                  <a:lnTo>
                    <a:pt x="328" y="229"/>
                  </a:lnTo>
                  <a:lnTo>
                    <a:pt x="320" y="220"/>
                  </a:lnTo>
                  <a:lnTo>
                    <a:pt x="312" y="212"/>
                  </a:lnTo>
                  <a:lnTo>
                    <a:pt x="303" y="204"/>
                  </a:lnTo>
                  <a:lnTo>
                    <a:pt x="294" y="197"/>
                  </a:lnTo>
                  <a:lnTo>
                    <a:pt x="284" y="191"/>
                  </a:lnTo>
                  <a:lnTo>
                    <a:pt x="273" y="185"/>
                  </a:lnTo>
                  <a:lnTo>
                    <a:pt x="262" y="181"/>
                  </a:lnTo>
                  <a:lnTo>
                    <a:pt x="261" y="181"/>
                  </a:lnTo>
                  <a:lnTo>
                    <a:pt x="268" y="172"/>
                  </a:lnTo>
                  <a:lnTo>
                    <a:pt x="274" y="164"/>
                  </a:lnTo>
                  <a:lnTo>
                    <a:pt x="280" y="154"/>
                  </a:lnTo>
                  <a:lnTo>
                    <a:pt x="285" y="145"/>
                  </a:lnTo>
                  <a:lnTo>
                    <a:pt x="288" y="136"/>
                  </a:lnTo>
                  <a:lnTo>
                    <a:pt x="290" y="126"/>
                  </a:lnTo>
                  <a:lnTo>
                    <a:pt x="291" y="115"/>
                  </a:lnTo>
                  <a:lnTo>
                    <a:pt x="292" y="105"/>
                  </a:lnTo>
                  <a:lnTo>
                    <a:pt x="291" y="95"/>
                  </a:lnTo>
                  <a:lnTo>
                    <a:pt x="290" y="85"/>
                  </a:lnTo>
                  <a:lnTo>
                    <a:pt x="288" y="75"/>
                  </a:lnTo>
                  <a:lnTo>
                    <a:pt x="285" y="66"/>
                  </a:lnTo>
                  <a:lnTo>
                    <a:pt x="280" y="56"/>
                  </a:lnTo>
                  <a:lnTo>
                    <a:pt x="274" y="47"/>
                  </a:lnTo>
                  <a:lnTo>
                    <a:pt x="268" y="39"/>
                  </a:lnTo>
                  <a:lnTo>
                    <a:pt x="260" y="31"/>
                  </a:lnTo>
                  <a:lnTo>
                    <a:pt x="252" y="24"/>
                  </a:lnTo>
                  <a:lnTo>
                    <a:pt x="244" y="17"/>
                  </a:lnTo>
                  <a:lnTo>
                    <a:pt x="234" y="12"/>
                  </a:lnTo>
                  <a:lnTo>
                    <a:pt x="225" y="8"/>
                  </a:lnTo>
                  <a:lnTo>
                    <a:pt x="215" y="4"/>
                  </a:lnTo>
                  <a:lnTo>
                    <a:pt x="205" y="2"/>
                  </a:lnTo>
                  <a:lnTo>
                    <a:pt x="195" y="1"/>
                  </a:lnTo>
                  <a:lnTo>
                    <a:pt x="184" y="0"/>
                  </a:lnTo>
                  <a:lnTo>
                    <a:pt x="174" y="1"/>
                  </a:lnTo>
                  <a:lnTo>
                    <a:pt x="164" y="2"/>
                  </a:lnTo>
                  <a:lnTo>
                    <a:pt x="154" y="4"/>
                  </a:lnTo>
                  <a:lnTo>
                    <a:pt x="144" y="8"/>
                  </a:lnTo>
                  <a:lnTo>
                    <a:pt x="135" y="12"/>
                  </a:lnTo>
                  <a:lnTo>
                    <a:pt x="125" y="17"/>
                  </a:lnTo>
                  <a:lnTo>
                    <a:pt x="117" y="24"/>
                  </a:lnTo>
                  <a:lnTo>
                    <a:pt x="109" y="31"/>
                  </a:lnTo>
                  <a:lnTo>
                    <a:pt x="102" y="38"/>
                  </a:lnTo>
                  <a:lnTo>
                    <a:pt x="96" y="46"/>
                  </a:lnTo>
                  <a:lnTo>
                    <a:pt x="91" y="54"/>
                  </a:lnTo>
                  <a:lnTo>
                    <a:pt x="87" y="63"/>
                  </a:lnTo>
                  <a:lnTo>
                    <a:pt x="84" y="71"/>
                  </a:lnTo>
                  <a:lnTo>
                    <a:pt x="80" y="80"/>
                  </a:lnTo>
                  <a:lnTo>
                    <a:pt x="79" y="89"/>
                  </a:lnTo>
                  <a:lnTo>
                    <a:pt x="78" y="98"/>
                  </a:lnTo>
                  <a:lnTo>
                    <a:pt x="77" y="107"/>
                  </a:lnTo>
                  <a:lnTo>
                    <a:pt x="78" y="117"/>
                  </a:lnTo>
                  <a:lnTo>
                    <a:pt x="79" y="126"/>
                  </a:lnTo>
                  <a:lnTo>
                    <a:pt x="82" y="135"/>
                  </a:lnTo>
                  <a:lnTo>
                    <a:pt x="85" y="144"/>
                  </a:lnTo>
                  <a:lnTo>
                    <a:pt x="89" y="152"/>
                  </a:lnTo>
                  <a:lnTo>
                    <a:pt x="93" y="161"/>
                  </a:lnTo>
                  <a:lnTo>
                    <a:pt x="99" y="169"/>
                  </a:lnTo>
                </a:path>
              </a:pathLst>
            </a:custGeom>
            <a:noFill/>
            <a:ln w="17">
              <a:solidFill>
                <a:srgbClr val="000000"/>
              </a:solidFill>
              <a:round/>
              <a:headEnd/>
              <a:tailEnd/>
            </a:ln>
          </p:spPr>
          <p:txBody>
            <a:bodyPr/>
            <a:lstStyle/>
            <a:p>
              <a:endParaRPr lang="zh-TW" altLang="en-US"/>
            </a:p>
          </p:txBody>
        </p:sp>
        <p:sp>
          <p:nvSpPr>
            <p:cNvPr id="20524" name="Rectangle 55"/>
            <p:cNvSpPr>
              <a:spLocks noChangeArrowheads="1"/>
            </p:cNvSpPr>
            <p:nvPr/>
          </p:nvSpPr>
          <p:spPr bwMode="auto">
            <a:xfrm>
              <a:off x="2111" y="2147"/>
              <a:ext cx="7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A</a:t>
              </a:r>
              <a:endParaRPr lang="en-US" altLang="zh-TW"/>
            </a:p>
          </p:txBody>
        </p:sp>
        <p:pic>
          <p:nvPicPr>
            <p:cNvPr id="20525" name="Picture 54"/>
            <p:cNvPicPr>
              <a:picLocks noChangeAspect="1" noChangeArrowheads="1"/>
            </p:cNvPicPr>
            <p:nvPr/>
          </p:nvPicPr>
          <p:blipFill>
            <a:blip r:embed="rId5" cstate="print"/>
            <a:srcRect/>
            <a:stretch>
              <a:fillRect/>
            </a:stretch>
          </p:blipFill>
          <p:spPr bwMode="auto">
            <a:xfrm>
              <a:off x="2807" y="1738"/>
              <a:ext cx="362" cy="317"/>
            </a:xfrm>
            <a:prstGeom prst="rect">
              <a:avLst/>
            </a:prstGeom>
            <a:noFill/>
            <a:ln w="9525">
              <a:noFill/>
              <a:miter lim="800000"/>
              <a:headEnd/>
              <a:tailEnd/>
            </a:ln>
          </p:spPr>
        </p:pic>
        <p:sp>
          <p:nvSpPr>
            <p:cNvPr id="20526" name="Freeform 53"/>
            <p:cNvSpPr>
              <a:spLocks/>
            </p:cNvSpPr>
            <p:nvPr/>
          </p:nvSpPr>
          <p:spPr bwMode="auto">
            <a:xfrm>
              <a:off x="2866" y="1751"/>
              <a:ext cx="302" cy="304"/>
            </a:xfrm>
            <a:custGeom>
              <a:avLst/>
              <a:gdLst>
                <a:gd name="T0" fmla="*/ 0 w 302"/>
                <a:gd name="T1" fmla="*/ 261 h 304"/>
                <a:gd name="T2" fmla="*/ 21 w 302"/>
                <a:gd name="T3" fmla="*/ 271 h 304"/>
                <a:gd name="T4" fmla="*/ 43 w 302"/>
                <a:gd name="T5" fmla="*/ 280 h 304"/>
                <a:gd name="T6" fmla="*/ 65 w 302"/>
                <a:gd name="T7" fmla="*/ 287 h 304"/>
                <a:gd name="T8" fmla="*/ 88 w 302"/>
                <a:gd name="T9" fmla="*/ 293 h 304"/>
                <a:gd name="T10" fmla="*/ 111 w 302"/>
                <a:gd name="T11" fmla="*/ 298 h 304"/>
                <a:gd name="T12" fmla="*/ 134 w 302"/>
                <a:gd name="T13" fmla="*/ 301 h 304"/>
                <a:gd name="T14" fmla="*/ 157 w 302"/>
                <a:gd name="T15" fmla="*/ 303 h 304"/>
                <a:gd name="T16" fmla="*/ 181 w 302"/>
                <a:gd name="T17" fmla="*/ 304 h 304"/>
                <a:gd name="T18" fmla="*/ 181 w 302"/>
                <a:gd name="T19" fmla="*/ 304 h 304"/>
                <a:gd name="T20" fmla="*/ 196 w 302"/>
                <a:gd name="T21" fmla="*/ 302 h 304"/>
                <a:gd name="T22" fmla="*/ 211 w 302"/>
                <a:gd name="T23" fmla="*/ 299 h 304"/>
                <a:gd name="T24" fmla="*/ 226 w 302"/>
                <a:gd name="T25" fmla="*/ 295 h 304"/>
                <a:gd name="T26" fmla="*/ 240 w 302"/>
                <a:gd name="T27" fmla="*/ 288 h 304"/>
                <a:gd name="T28" fmla="*/ 245 w 302"/>
                <a:gd name="T29" fmla="*/ 292 h 304"/>
                <a:gd name="T30" fmla="*/ 251 w 302"/>
                <a:gd name="T31" fmla="*/ 294 h 304"/>
                <a:gd name="T32" fmla="*/ 257 w 302"/>
                <a:gd name="T33" fmla="*/ 294 h 304"/>
                <a:gd name="T34" fmla="*/ 263 w 302"/>
                <a:gd name="T35" fmla="*/ 292 h 304"/>
                <a:gd name="T36" fmla="*/ 275 w 302"/>
                <a:gd name="T37" fmla="*/ 285 h 304"/>
                <a:gd name="T38" fmla="*/ 286 w 302"/>
                <a:gd name="T39" fmla="*/ 275 h 304"/>
                <a:gd name="T40" fmla="*/ 295 w 302"/>
                <a:gd name="T41" fmla="*/ 264 h 304"/>
                <a:gd name="T42" fmla="*/ 302 w 302"/>
                <a:gd name="T43" fmla="*/ 251 h 304"/>
                <a:gd name="T44" fmla="*/ 302 w 302"/>
                <a:gd name="T45" fmla="*/ 251 h 304"/>
                <a:gd name="T46" fmla="*/ 302 w 302"/>
                <a:gd name="T47" fmla="*/ 137 h 304"/>
                <a:gd name="T48" fmla="*/ 301 w 302"/>
                <a:gd name="T49" fmla="*/ 125 h 304"/>
                <a:gd name="T50" fmla="*/ 299 w 302"/>
                <a:gd name="T51" fmla="*/ 114 h 304"/>
                <a:gd name="T52" fmla="*/ 297 w 302"/>
                <a:gd name="T53" fmla="*/ 103 h 304"/>
                <a:gd name="T54" fmla="*/ 294 w 302"/>
                <a:gd name="T55" fmla="*/ 93 h 304"/>
                <a:gd name="T56" fmla="*/ 289 w 302"/>
                <a:gd name="T57" fmla="*/ 82 h 304"/>
                <a:gd name="T58" fmla="*/ 285 w 302"/>
                <a:gd name="T59" fmla="*/ 73 h 304"/>
                <a:gd name="T60" fmla="*/ 279 w 302"/>
                <a:gd name="T61" fmla="*/ 63 h 304"/>
                <a:gd name="T62" fmla="*/ 273 w 302"/>
                <a:gd name="T63" fmla="*/ 54 h 304"/>
                <a:gd name="T64" fmla="*/ 259 w 302"/>
                <a:gd name="T65" fmla="*/ 37 h 304"/>
                <a:gd name="T66" fmla="*/ 242 w 302"/>
                <a:gd name="T67" fmla="*/ 22 h 304"/>
                <a:gd name="T68" fmla="*/ 233 w 302"/>
                <a:gd name="T69" fmla="*/ 16 h 304"/>
                <a:gd name="T70" fmla="*/ 224 w 302"/>
                <a:gd name="T71" fmla="*/ 10 h 304"/>
                <a:gd name="T72" fmla="*/ 214 w 302"/>
                <a:gd name="T73" fmla="*/ 5 h 304"/>
                <a:gd name="T74" fmla="*/ 204 w 302"/>
                <a:gd name="T75" fmla="*/ 0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04"/>
                <a:gd name="T116" fmla="*/ 302 w 302"/>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04">
                  <a:moveTo>
                    <a:pt x="0" y="261"/>
                  </a:moveTo>
                  <a:lnTo>
                    <a:pt x="21" y="271"/>
                  </a:lnTo>
                  <a:lnTo>
                    <a:pt x="43" y="280"/>
                  </a:lnTo>
                  <a:lnTo>
                    <a:pt x="65" y="287"/>
                  </a:lnTo>
                  <a:lnTo>
                    <a:pt x="88" y="293"/>
                  </a:lnTo>
                  <a:lnTo>
                    <a:pt x="111" y="298"/>
                  </a:lnTo>
                  <a:lnTo>
                    <a:pt x="134" y="301"/>
                  </a:lnTo>
                  <a:lnTo>
                    <a:pt x="157" y="303"/>
                  </a:lnTo>
                  <a:lnTo>
                    <a:pt x="181" y="304"/>
                  </a:lnTo>
                  <a:lnTo>
                    <a:pt x="196" y="302"/>
                  </a:lnTo>
                  <a:lnTo>
                    <a:pt x="211" y="299"/>
                  </a:lnTo>
                  <a:lnTo>
                    <a:pt x="226" y="295"/>
                  </a:lnTo>
                  <a:lnTo>
                    <a:pt x="240" y="288"/>
                  </a:lnTo>
                  <a:lnTo>
                    <a:pt x="245" y="292"/>
                  </a:lnTo>
                  <a:lnTo>
                    <a:pt x="251" y="294"/>
                  </a:lnTo>
                  <a:lnTo>
                    <a:pt x="257" y="294"/>
                  </a:lnTo>
                  <a:lnTo>
                    <a:pt x="263" y="292"/>
                  </a:lnTo>
                  <a:lnTo>
                    <a:pt x="275" y="285"/>
                  </a:lnTo>
                  <a:lnTo>
                    <a:pt x="286" y="275"/>
                  </a:lnTo>
                  <a:lnTo>
                    <a:pt x="295" y="264"/>
                  </a:lnTo>
                  <a:lnTo>
                    <a:pt x="302" y="251"/>
                  </a:lnTo>
                  <a:lnTo>
                    <a:pt x="302" y="137"/>
                  </a:lnTo>
                  <a:lnTo>
                    <a:pt x="301" y="125"/>
                  </a:lnTo>
                  <a:lnTo>
                    <a:pt x="299" y="114"/>
                  </a:lnTo>
                  <a:lnTo>
                    <a:pt x="297" y="103"/>
                  </a:lnTo>
                  <a:lnTo>
                    <a:pt x="294" y="93"/>
                  </a:lnTo>
                  <a:lnTo>
                    <a:pt x="289" y="82"/>
                  </a:lnTo>
                  <a:lnTo>
                    <a:pt x="285" y="73"/>
                  </a:lnTo>
                  <a:lnTo>
                    <a:pt x="279" y="63"/>
                  </a:lnTo>
                  <a:lnTo>
                    <a:pt x="273" y="54"/>
                  </a:lnTo>
                  <a:lnTo>
                    <a:pt x="259" y="37"/>
                  </a:lnTo>
                  <a:lnTo>
                    <a:pt x="242" y="22"/>
                  </a:lnTo>
                  <a:lnTo>
                    <a:pt x="233" y="16"/>
                  </a:lnTo>
                  <a:lnTo>
                    <a:pt x="224" y="10"/>
                  </a:lnTo>
                  <a:lnTo>
                    <a:pt x="214" y="5"/>
                  </a:lnTo>
                  <a:lnTo>
                    <a:pt x="204" y="0"/>
                  </a:lnTo>
                </a:path>
              </a:pathLst>
            </a:custGeom>
            <a:noFill/>
            <a:ln w="6">
              <a:solidFill>
                <a:srgbClr val="373773"/>
              </a:solidFill>
              <a:round/>
              <a:headEnd/>
              <a:tailEnd/>
            </a:ln>
          </p:spPr>
          <p:txBody>
            <a:bodyPr/>
            <a:lstStyle/>
            <a:p>
              <a:endParaRPr lang="zh-TW" altLang="en-US"/>
            </a:p>
          </p:txBody>
        </p:sp>
        <p:sp>
          <p:nvSpPr>
            <p:cNvPr id="20527" name="Freeform 52"/>
            <p:cNvSpPr>
              <a:spLocks/>
            </p:cNvSpPr>
            <p:nvPr/>
          </p:nvSpPr>
          <p:spPr bwMode="auto">
            <a:xfrm>
              <a:off x="2807" y="1740"/>
              <a:ext cx="99" cy="272"/>
            </a:xfrm>
            <a:custGeom>
              <a:avLst/>
              <a:gdLst>
                <a:gd name="T0" fmla="*/ 99 w 99"/>
                <a:gd name="T1" fmla="*/ 0 h 272"/>
                <a:gd name="T2" fmla="*/ 89 w 99"/>
                <a:gd name="T3" fmla="*/ 4 h 272"/>
                <a:gd name="T4" fmla="*/ 79 w 99"/>
                <a:gd name="T5" fmla="*/ 10 h 272"/>
                <a:gd name="T6" fmla="*/ 69 w 99"/>
                <a:gd name="T7" fmla="*/ 16 h 272"/>
                <a:gd name="T8" fmla="*/ 60 w 99"/>
                <a:gd name="T9" fmla="*/ 23 h 272"/>
                <a:gd name="T10" fmla="*/ 43 w 99"/>
                <a:gd name="T11" fmla="*/ 38 h 272"/>
                <a:gd name="T12" fmla="*/ 36 w 99"/>
                <a:gd name="T13" fmla="*/ 46 h 272"/>
                <a:gd name="T14" fmla="*/ 29 w 99"/>
                <a:gd name="T15" fmla="*/ 55 h 272"/>
                <a:gd name="T16" fmla="*/ 23 w 99"/>
                <a:gd name="T17" fmla="*/ 65 h 272"/>
                <a:gd name="T18" fmla="*/ 18 w 99"/>
                <a:gd name="T19" fmla="*/ 74 h 272"/>
                <a:gd name="T20" fmla="*/ 13 w 99"/>
                <a:gd name="T21" fmla="*/ 84 h 272"/>
                <a:gd name="T22" fmla="*/ 9 w 99"/>
                <a:gd name="T23" fmla="*/ 95 h 272"/>
                <a:gd name="T24" fmla="*/ 5 w 99"/>
                <a:gd name="T25" fmla="*/ 105 h 272"/>
                <a:gd name="T26" fmla="*/ 3 w 99"/>
                <a:gd name="T27" fmla="*/ 116 h 272"/>
                <a:gd name="T28" fmla="*/ 2 w 99"/>
                <a:gd name="T29" fmla="*/ 127 h 272"/>
                <a:gd name="T30" fmla="*/ 0 w 99"/>
                <a:gd name="T31" fmla="*/ 139 h 272"/>
                <a:gd name="T32" fmla="*/ 0 w 99"/>
                <a:gd name="T33" fmla="*/ 139 h 272"/>
                <a:gd name="T34" fmla="*/ 1 w 99"/>
                <a:gd name="T35" fmla="*/ 204 h 272"/>
                <a:gd name="T36" fmla="*/ 1 w 99"/>
                <a:gd name="T37" fmla="*/ 210 h 272"/>
                <a:gd name="T38" fmla="*/ 2 w 99"/>
                <a:gd name="T39" fmla="*/ 216 h 272"/>
                <a:gd name="T40" fmla="*/ 3 w 99"/>
                <a:gd name="T41" fmla="*/ 222 h 272"/>
                <a:gd name="T42" fmla="*/ 6 w 99"/>
                <a:gd name="T43" fmla="*/ 228 h 272"/>
                <a:gd name="T44" fmla="*/ 9 w 99"/>
                <a:gd name="T45" fmla="*/ 233 h 272"/>
                <a:gd name="T46" fmla="*/ 12 w 99"/>
                <a:gd name="T47" fmla="*/ 238 h 272"/>
                <a:gd name="T48" fmla="*/ 21 w 99"/>
                <a:gd name="T49" fmla="*/ 247 h 272"/>
                <a:gd name="T50" fmla="*/ 27 w 99"/>
                <a:gd name="T51" fmla="*/ 251 h 272"/>
                <a:gd name="T52" fmla="*/ 33 w 99"/>
                <a:gd name="T53" fmla="*/ 253 h 272"/>
                <a:gd name="T54" fmla="*/ 39 w 99"/>
                <a:gd name="T55" fmla="*/ 253 h 272"/>
                <a:gd name="T56" fmla="*/ 45 w 99"/>
                <a:gd name="T57" fmla="*/ 251 h 272"/>
                <a:gd name="T58" fmla="*/ 47 w 99"/>
                <a:gd name="T59" fmla="*/ 257 h 272"/>
                <a:gd name="T60" fmla="*/ 49 w 99"/>
                <a:gd name="T61" fmla="*/ 263 h 272"/>
                <a:gd name="T62" fmla="*/ 54 w 99"/>
                <a:gd name="T63" fmla="*/ 268 h 272"/>
                <a:gd name="T64" fmla="*/ 59 w 99"/>
                <a:gd name="T65" fmla="*/ 272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272"/>
                <a:gd name="T101" fmla="*/ 99 w 99"/>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272">
                  <a:moveTo>
                    <a:pt x="99" y="0"/>
                  </a:moveTo>
                  <a:lnTo>
                    <a:pt x="89" y="4"/>
                  </a:lnTo>
                  <a:lnTo>
                    <a:pt x="79" y="10"/>
                  </a:lnTo>
                  <a:lnTo>
                    <a:pt x="69" y="16"/>
                  </a:lnTo>
                  <a:lnTo>
                    <a:pt x="60" y="23"/>
                  </a:lnTo>
                  <a:lnTo>
                    <a:pt x="43" y="38"/>
                  </a:lnTo>
                  <a:lnTo>
                    <a:pt x="36" y="46"/>
                  </a:lnTo>
                  <a:lnTo>
                    <a:pt x="29" y="55"/>
                  </a:lnTo>
                  <a:lnTo>
                    <a:pt x="23" y="65"/>
                  </a:lnTo>
                  <a:lnTo>
                    <a:pt x="18" y="74"/>
                  </a:lnTo>
                  <a:lnTo>
                    <a:pt x="13" y="84"/>
                  </a:lnTo>
                  <a:lnTo>
                    <a:pt x="9" y="95"/>
                  </a:lnTo>
                  <a:lnTo>
                    <a:pt x="5" y="105"/>
                  </a:lnTo>
                  <a:lnTo>
                    <a:pt x="3" y="116"/>
                  </a:lnTo>
                  <a:lnTo>
                    <a:pt x="2" y="127"/>
                  </a:lnTo>
                  <a:lnTo>
                    <a:pt x="0" y="139"/>
                  </a:lnTo>
                  <a:lnTo>
                    <a:pt x="1" y="204"/>
                  </a:lnTo>
                  <a:lnTo>
                    <a:pt x="1" y="210"/>
                  </a:lnTo>
                  <a:lnTo>
                    <a:pt x="2" y="216"/>
                  </a:lnTo>
                  <a:lnTo>
                    <a:pt x="3" y="222"/>
                  </a:lnTo>
                  <a:lnTo>
                    <a:pt x="6" y="228"/>
                  </a:lnTo>
                  <a:lnTo>
                    <a:pt x="9" y="233"/>
                  </a:lnTo>
                  <a:lnTo>
                    <a:pt x="12" y="238"/>
                  </a:lnTo>
                  <a:lnTo>
                    <a:pt x="21" y="247"/>
                  </a:lnTo>
                  <a:lnTo>
                    <a:pt x="27" y="251"/>
                  </a:lnTo>
                  <a:lnTo>
                    <a:pt x="33" y="253"/>
                  </a:lnTo>
                  <a:lnTo>
                    <a:pt x="39" y="253"/>
                  </a:lnTo>
                  <a:lnTo>
                    <a:pt x="45" y="251"/>
                  </a:lnTo>
                  <a:lnTo>
                    <a:pt x="47" y="257"/>
                  </a:lnTo>
                  <a:lnTo>
                    <a:pt x="49" y="263"/>
                  </a:lnTo>
                  <a:lnTo>
                    <a:pt x="54" y="268"/>
                  </a:lnTo>
                  <a:lnTo>
                    <a:pt x="59" y="272"/>
                  </a:lnTo>
                </a:path>
              </a:pathLst>
            </a:custGeom>
            <a:noFill/>
            <a:ln w="6">
              <a:solidFill>
                <a:srgbClr val="373773"/>
              </a:solidFill>
              <a:round/>
              <a:headEnd/>
              <a:tailEnd/>
            </a:ln>
          </p:spPr>
          <p:txBody>
            <a:bodyPr/>
            <a:lstStyle/>
            <a:p>
              <a:endParaRPr lang="zh-TW" altLang="en-US"/>
            </a:p>
          </p:txBody>
        </p:sp>
        <p:sp>
          <p:nvSpPr>
            <p:cNvPr id="20528" name="Freeform 51"/>
            <p:cNvSpPr>
              <a:spLocks/>
            </p:cNvSpPr>
            <p:nvPr/>
          </p:nvSpPr>
          <p:spPr bwMode="auto">
            <a:xfrm>
              <a:off x="2885" y="1571"/>
              <a:ext cx="215" cy="211"/>
            </a:xfrm>
            <a:custGeom>
              <a:avLst/>
              <a:gdLst>
                <a:gd name="T0" fmla="*/ 214 w 215"/>
                <a:gd name="T1" fmla="*/ 95 h 211"/>
                <a:gd name="T2" fmla="*/ 210 w 215"/>
                <a:gd name="T3" fmla="*/ 74 h 211"/>
                <a:gd name="T4" fmla="*/ 202 w 215"/>
                <a:gd name="T5" fmla="*/ 55 h 211"/>
                <a:gd name="T6" fmla="*/ 190 w 215"/>
                <a:gd name="T7" fmla="*/ 38 h 211"/>
                <a:gd name="T8" fmla="*/ 176 w 215"/>
                <a:gd name="T9" fmla="*/ 24 h 211"/>
                <a:gd name="T10" fmla="*/ 159 w 215"/>
                <a:gd name="T11" fmla="*/ 12 h 211"/>
                <a:gd name="T12" fmla="*/ 140 w 215"/>
                <a:gd name="T13" fmla="*/ 5 h 211"/>
                <a:gd name="T14" fmla="*/ 119 w 215"/>
                <a:gd name="T15" fmla="*/ 0 h 211"/>
                <a:gd name="T16" fmla="*/ 97 w 215"/>
                <a:gd name="T17" fmla="*/ 0 h 211"/>
                <a:gd name="T18" fmla="*/ 76 w 215"/>
                <a:gd name="T19" fmla="*/ 5 h 211"/>
                <a:gd name="T20" fmla="*/ 57 w 215"/>
                <a:gd name="T21" fmla="*/ 12 h 211"/>
                <a:gd name="T22" fmla="*/ 39 w 215"/>
                <a:gd name="T23" fmla="*/ 24 h 211"/>
                <a:gd name="T24" fmla="*/ 25 w 215"/>
                <a:gd name="T25" fmla="*/ 38 h 211"/>
                <a:gd name="T26" fmla="*/ 13 w 215"/>
                <a:gd name="T27" fmla="*/ 55 h 211"/>
                <a:gd name="T28" fmla="*/ 5 w 215"/>
                <a:gd name="T29" fmla="*/ 74 h 211"/>
                <a:gd name="T30" fmla="*/ 1 w 215"/>
                <a:gd name="T31" fmla="*/ 95 h 211"/>
                <a:gd name="T32" fmla="*/ 1 w 215"/>
                <a:gd name="T33" fmla="*/ 116 h 211"/>
                <a:gd name="T34" fmla="*/ 5 w 215"/>
                <a:gd name="T35" fmla="*/ 137 h 211"/>
                <a:gd name="T36" fmla="*/ 13 w 215"/>
                <a:gd name="T37" fmla="*/ 156 h 211"/>
                <a:gd name="T38" fmla="*/ 25 w 215"/>
                <a:gd name="T39" fmla="*/ 172 h 211"/>
                <a:gd name="T40" fmla="*/ 39 w 215"/>
                <a:gd name="T41" fmla="*/ 186 h 211"/>
                <a:gd name="T42" fmla="*/ 57 w 215"/>
                <a:gd name="T43" fmla="*/ 198 h 211"/>
                <a:gd name="T44" fmla="*/ 76 w 215"/>
                <a:gd name="T45" fmla="*/ 206 h 211"/>
                <a:gd name="T46" fmla="*/ 97 w 215"/>
                <a:gd name="T47" fmla="*/ 210 h 211"/>
                <a:gd name="T48" fmla="*/ 119 w 215"/>
                <a:gd name="T49" fmla="*/ 210 h 211"/>
                <a:gd name="T50" fmla="*/ 140 w 215"/>
                <a:gd name="T51" fmla="*/ 206 h 211"/>
                <a:gd name="T52" fmla="*/ 159 w 215"/>
                <a:gd name="T53" fmla="*/ 198 h 211"/>
                <a:gd name="T54" fmla="*/ 176 w 215"/>
                <a:gd name="T55" fmla="*/ 186 h 211"/>
                <a:gd name="T56" fmla="*/ 190 w 215"/>
                <a:gd name="T57" fmla="*/ 172 h 211"/>
                <a:gd name="T58" fmla="*/ 202 w 215"/>
                <a:gd name="T59" fmla="*/ 156 h 211"/>
                <a:gd name="T60" fmla="*/ 210 w 215"/>
                <a:gd name="T61" fmla="*/ 137 h 211"/>
                <a:gd name="T62" fmla="*/ 214 w 215"/>
                <a:gd name="T63" fmla="*/ 116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1"/>
                <a:gd name="T98" fmla="*/ 215 w 215"/>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1">
                  <a:moveTo>
                    <a:pt x="215" y="105"/>
                  </a:moveTo>
                  <a:lnTo>
                    <a:pt x="214" y="95"/>
                  </a:lnTo>
                  <a:lnTo>
                    <a:pt x="213" y="84"/>
                  </a:lnTo>
                  <a:lnTo>
                    <a:pt x="210" y="74"/>
                  </a:lnTo>
                  <a:lnTo>
                    <a:pt x="206" y="64"/>
                  </a:lnTo>
                  <a:lnTo>
                    <a:pt x="202" y="55"/>
                  </a:lnTo>
                  <a:lnTo>
                    <a:pt x="197" y="46"/>
                  </a:lnTo>
                  <a:lnTo>
                    <a:pt x="190" y="38"/>
                  </a:lnTo>
                  <a:lnTo>
                    <a:pt x="183" y="31"/>
                  </a:lnTo>
                  <a:lnTo>
                    <a:pt x="176" y="24"/>
                  </a:lnTo>
                  <a:lnTo>
                    <a:pt x="168" y="17"/>
                  </a:lnTo>
                  <a:lnTo>
                    <a:pt x="159" y="12"/>
                  </a:lnTo>
                  <a:lnTo>
                    <a:pt x="149" y="8"/>
                  </a:lnTo>
                  <a:lnTo>
                    <a:pt x="140" y="5"/>
                  </a:lnTo>
                  <a:lnTo>
                    <a:pt x="129" y="2"/>
                  </a:lnTo>
                  <a:lnTo>
                    <a:pt x="119" y="0"/>
                  </a:lnTo>
                  <a:lnTo>
                    <a:pt x="107" y="0"/>
                  </a:lnTo>
                  <a:lnTo>
                    <a:pt x="97" y="0"/>
                  </a:lnTo>
                  <a:lnTo>
                    <a:pt x="86" y="2"/>
                  </a:lnTo>
                  <a:lnTo>
                    <a:pt x="76" y="5"/>
                  </a:lnTo>
                  <a:lnTo>
                    <a:pt x="66" y="8"/>
                  </a:lnTo>
                  <a:lnTo>
                    <a:pt x="57" y="12"/>
                  </a:lnTo>
                  <a:lnTo>
                    <a:pt x="48" y="17"/>
                  </a:lnTo>
                  <a:lnTo>
                    <a:pt x="39" y="24"/>
                  </a:lnTo>
                  <a:lnTo>
                    <a:pt x="31" y="31"/>
                  </a:lnTo>
                  <a:lnTo>
                    <a:pt x="25" y="38"/>
                  </a:lnTo>
                  <a:lnTo>
                    <a:pt x="19" y="46"/>
                  </a:lnTo>
                  <a:lnTo>
                    <a:pt x="13" y="55"/>
                  </a:lnTo>
                  <a:lnTo>
                    <a:pt x="8" y="64"/>
                  </a:lnTo>
                  <a:lnTo>
                    <a:pt x="5" y="74"/>
                  </a:lnTo>
                  <a:lnTo>
                    <a:pt x="2" y="84"/>
                  </a:lnTo>
                  <a:lnTo>
                    <a:pt x="1" y="95"/>
                  </a:lnTo>
                  <a:lnTo>
                    <a:pt x="0" y="105"/>
                  </a:lnTo>
                  <a:lnTo>
                    <a:pt x="1" y="116"/>
                  </a:lnTo>
                  <a:lnTo>
                    <a:pt x="2" y="126"/>
                  </a:lnTo>
                  <a:lnTo>
                    <a:pt x="5" y="137"/>
                  </a:lnTo>
                  <a:lnTo>
                    <a:pt x="8" y="146"/>
                  </a:lnTo>
                  <a:lnTo>
                    <a:pt x="13" y="156"/>
                  </a:lnTo>
                  <a:lnTo>
                    <a:pt x="19" y="164"/>
                  </a:lnTo>
                  <a:lnTo>
                    <a:pt x="25" y="172"/>
                  </a:lnTo>
                  <a:lnTo>
                    <a:pt x="31" y="180"/>
                  </a:lnTo>
                  <a:lnTo>
                    <a:pt x="39" y="186"/>
                  </a:lnTo>
                  <a:lnTo>
                    <a:pt x="48" y="193"/>
                  </a:lnTo>
                  <a:lnTo>
                    <a:pt x="57" y="198"/>
                  </a:lnTo>
                  <a:lnTo>
                    <a:pt x="66" y="202"/>
                  </a:lnTo>
                  <a:lnTo>
                    <a:pt x="76" y="206"/>
                  </a:lnTo>
                  <a:lnTo>
                    <a:pt x="86" y="209"/>
                  </a:lnTo>
                  <a:lnTo>
                    <a:pt x="97" y="210"/>
                  </a:lnTo>
                  <a:lnTo>
                    <a:pt x="107" y="211"/>
                  </a:lnTo>
                  <a:lnTo>
                    <a:pt x="119" y="210"/>
                  </a:lnTo>
                  <a:lnTo>
                    <a:pt x="129" y="209"/>
                  </a:lnTo>
                  <a:lnTo>
                    <a:pt x="140" y="206"/>
                  </a:lnTo>
                  <a:lnTo>
                    <a:pt x="149" y="202"/>
                  </a:lnTo>
                  <a:lnTo>
                    <a:pt x="159" y="198"/>
                  </a:lnTo>
                  <a:lnTo>
                    <a:pt x="168" y="193"/>
                  </a:lnTo>
                  <a:lnTo>
                    <a:pt x="176" y="186"/>
                  </a:lnTo>
                  <a:lnTo>
                    <a:pt x="183" y="180"/>
                  </a:lnTo>
                  <a:lnTo>
                    <a:pt x="190" y="172"/>
                  </a:lnTo>
                  <a:lnTo>
                    <a:pt x="197" y="164"/>
                  </a:lnTo>
                  <a:lnTo>
                    <a:pt x="202" y="156"/>
                  </a:lnTo>
                  <a:lnTo>
                    <a:pt x="206" y="146"/>
                  </a:lnTo>
                  <a:lnTo>
                    <a:pt x="210" y="137"/>
                  </a:lnTo>
                  <a:lnTo>
                    <a:pt x="213" y="126"/>
                  </a:lnTo>
                  <a:lnTo>
                    <a:pt x="214" y="116"/>
                  </a:lnTo>
                  <a:lnTo>
                    <a:pt x="215" y="105"/>
                  </a:lnTo>
                </a:path>
              </a:pathLst>
            </a:custGeom>
            <a:noFill/>
            <a:ln w="6">
              <a:solidFill>
                <a:srgbClr val="555555"/>
              </a:solidFill>
              <a:round/>
              <a:headEnd/>
              <a:tailEnd/>
            </a:ln>
          </p:spPr>
          <p:txBody>
            <a:bodyPr/>
            <a:lstStyle/>
            <a:p>
              <a:endParaRPr lang="zh-TW" altLang="en-US"/>
            </a:p>
          </p:txBody>
        </p:sp>
        <p:sp>
          <p:nvSpPr>
            <p:cNvPr id="20529" name="Freeform 50"/>
            <p:cNvSpPr>
              <a:spLocks/>
            </p:cNvSpPr>
            <p:nvPr/>
          </p:nvSpPr>
          <p:spPr bwMode="auto">
            <a:xfrm>
              <a:off x="2847" y="1791"/>
              <a:ext cx="38" cy="200"/>
            </a:xfrm>
            <a:custGeom>
              <a:avLst/>
              <a:gdLst>
                <a:gd name="T0" fmla="*/ 5 w 38"/>
                <a:gd name="T1" fmla="*/ 200 h 200"/>
                <a:gd name="T2" fmla="*/ 1 w 38"/>
                <a:gd name="T3" fmla="*/ 174 h 200"/>
                <a:gd name="T4" fmla="*/ 0 w 38"/>
                <a:gd name="T5" fmla="*/ 148 h 200"/>
                <a:gd name="T6" fmla="*/ 1 w 38"/>
                <a:gd name="T7" fmla="*/ 123 h 200"/>
                <a:gd name="T8" fmla="*/ 5 w 38"/>
                <a:gd name="T9" fmla="*/ 97 h 200"/>
                <a:gd name="T10" fmla="*/ 10 w 38"/>
                <a:gd name="T11" fmla="*/ 72 h 200"/>
                <a:gd name="T12" fmla="*/ 17 w 38"/>
                <a:gd name="T13" fmla="*/ 48 h 200"/>
                <a:gd name="T14" fmla="*/ 26 w 38"/>
                <a:gd name="T15" fmla="*/ 24 h 200"/>
                <a:gd name="T16" fmla="*/ 38 w 38"/>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00"/>
                <a:gd name="T29" fmla="*/ 38 w 38"/>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00">
                  <a:moveTo>
                    <a:pt x="5" y="200"/>
                  </a:moveTo>
                  <a:lnTo>
                    <a:pt x="1" y="174"/>
                  </a:lnTo>
                  <a:lnTo>
                    <a:pt x="0" y="148"/>
                  </a:lnTo>
                  <a:lnTo>
                    <a:pt x="1" y="123"/>
                  </a:lnTo>
                  <a:lnTo>
                    <a:pt x="5" y="97"/>
                  </a:lnTo>
                  <a:lnTo>
                    <a:pt x="10" y="72"/>
                  </a:lnTo>
                  <a:lnTo>
                    <a:pt x="17" y="48"/>
                  </a:lnTo>
                  <a:lnTo>
                    <a:pt x="26" y="24"/>
                  </a:lnTo>
                  <a:lnTo>
                    <a:pt x="38" y="0"/>
                  </a:lnTo>
                </a:path>
              </a:pathLst>
            </a:custGeom>
            <a:noFill/>
            <a:ln w="6">
              <a:solidFill>
                <a:srgbClr val="555555"/>
              </a:solidFill>
              <a:round/>
              <a:headEnd/>
              <a:tailEnd/>
            </a:ln>
          </p:spPr>
          <p:txBody>
            <a:bodyPr/>
            <a:lstStyle/>
            <a:p>
              <a:endParaRPr lang="zh-TW" altLang="en-US"/>
            </a:p>
          </p:txBody>
        </p:sp>
        <p:sp>
          <p:nvSpPr>
            <p:cNvPr id="20530" name="Freeform 49"/>
            <p:cNvSpPr>
              <a:spLocks/>
            </p:cNvSpPr>
            <p:nvPr/>
          </p:nvSpPr>
          <p:spPr bwMode="auto">
            <a:xfrm>
              <a:off x="3048" y="1885"/>
              <a:ext cx="58" cy="154"/>
            </a:xfrm>
            <a:custGeom>
              <a:avLst/>
              <a:gdLst>
                <a:gd name="T0" fmla="*/ 58 w 58"/>
                <a:gd name="T1" fmla="*/ 154 h 154"/>
                <a:gd name="T2" fmla="*/ 55 w 58"/>
                <a:gd name="T3" fmla="*/ 133 h 154"/>
                <a:gd name="T4" fmla="*/ 50 w 58"/>
                <a:gd name="T5" fmla="*/ 113 h 154"/>
                <a:gd name="T6" fmla="*/ 45 w 58"/>
                <a:gd name="T7" fmla="*/ 93 h 154"/>
                <a:gd name="T8" fmla="*/ 38 w 58"/>
                <a:gd name="T9" fmla="*/ 74 h 154"/>
                <a:gd name="T10" fmla="*/ 30 w 58"/>
                <a:gd name="T11" fmla="*/ 55 h 154"/>
                <a:gd name="T12" fmla="*/ 21 w 58"/>
                <a:gd name="T13" fmla="*/ 36 h 154"/>
                <a:gd name="T14" fmla="*/ 11 w 58"/>
                <a:gd name="T15" fmla="*/ 18 h 154"/>
                <a:gd name="T16" fmla="*/ 0 w 58"/>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54"/>
                <a:gd name="T29" fmla="*/ 58 w 58"/>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54">
                  <a:moveTo>
                    <a:pt x="58" y="154"/>
                  </a:moveTo>
                  <a:lnTo>
                    <a:pt x="55" y="133"/>
                  </a:lnTo>
                  <a:lnTo>
                    <a:pt x="50" y="113"/>
                  </a:lnTo>
                  <a:lnTo>
                    <a:pt x="45" y="93"/>
                  </a:lnTo>
                  <a:lnTo>
                    <a:pt x="38" y="74"/>
                  </a:lnTo>
                  <a:lnTo>
                    <a:pt x="30" y="55"/>
                  </a:lnTo>
                  <a:lnTo>
                    <a:pt x="21" y="36"/>
                  </a:lnTo>
                  <a:lnTo>
                    <a:pt x="11" y="18"/>
                  </a:lnTo>
                  <a:lnTo>
                    <a:pt x="0" y="0"/>
                  </a:lnTo>
                </a:path>
              </a:pathLst>
            </a:custGeom>
            <a:noFill/>
            <a:ln w="6">
              <a:solidFill>
                <a:srgbClr val="555555"/>
              </a:solidFill>
              <a:round/>
              <a:headEnd/>
              <a:tailEnd/>
            </a:ln>
          </p:spPr>
          <p:txBody>
            <a:bodyPr/>
            <a:lstStyle/>
            <a:p>
              <a:endParaRPr lang="zh-TW" altLang="en-US"/>
            </a:p>
          </p:txBody>
        </p:sp>
        <p:sp>
          <p:nvSpPr>
            <p:cNvPr id="20531" name="Freeform 48"/>
            <p:cNvSpPr>
              <a:spLocks/>
            </p:cNvSpPr>
            <p:nvPr/>
          </p:nvSpPr>
          <p:spPr bwMode="auto">
            <a:xfrm>
              <a:off x="2907" y="1738"/>
              <a:ext cx="161" cy="42"/>
            </a:xfrm>
            <a:custGeom>
              <a:avLst/>
              <a:gdLst>
                <a:gd name="T0" fmla="*/ 0 w 161"/>
                <a:gd name="T1" fmla="*/ 0 h 42"/>
                <a:gd name="T2" fmla="*/ 7 w 161"/>
                <a:gd name="T3" fmla="*/ 8 h 42"/>
                <a:gd name="T4" fmla="*/ 14 w 161"/>
                <a:gd name="T5" fmla="*/ 16 h 42"/>
                <a:gd name="T6" fmla="*/ 23 w 161"/>
                <a:gd name="T7" fmla="*/ 22 h 42"/>
                <a:gd name="T8" fmla="*/ 31 w 161"/>
                <a:gd name="T9" fmla="*/ 28 h 42"/>
                <a:gd name="T10" fmla="*/ 41 w 161"/>
                <a:gd name="T11" fmla="*/ 32 h 42"/>
                <a:gd name="T12" fmla="*/ 51 w 161"/>
                <a:gd name="T13" fmla="*/ 36 h 42"/>
                <a:gd name="T14" fmla="*/ 61 w 161"/>
                <a:gd name="T15" fmla="*/ 39 h 42"/>
                <a:gd name="T16" fmla="*/ 71 w 161"/>
                <a:gd name="T17" fmla="*/ 41 h 42"/>
                <a:gd name="T18" fmla="*/ 81 w 161"/>
                <a:gd name="T19" fmla="*/ 42 h 42"/>
                <a:gd name="T20" fmla="*/ 91 w 161"/>
                <a:gd name="T21" fmla="*/ 42 h 42"/>
                <a:gd name="T22" fmla="*/ 101 w 161"/>
                <a:gd name="T23" fmla="*/ 41 h 42"/>
                <a:gd name="T24" fmla="*/ 111 w 161"/>
                <a:gd name="T25" fmla="*/ 39 h 42"/>
                <a:gd name="T26" fmla="*/ 122 w 161"/>
                <a:gd name="T27" fmla="*/ 36 h 42"/>
                <a:gd name="T28" fmla="*/ 132 w 161"/>
                <a:gd name="T29" fmla="*/ 32 h 42"/>
                <a:gd name="T30" fmla="*/ 141 w 161"/>
                <a:gd name="T31" fmla="*/ 27 h 42"/>
                <a:gd name="T32" fmla="*/ 150 w 161"/>
                <a:gd name="T33" fmla="*/ 21 h 42"/>
                <a:gd name="T34" fmla="*/ 161 w 161"/>
                <a:gd name="T35" fmla="*/ 1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42"/>
                <a:gd name="T56" fmla="*/ 161 w 16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42">
                  <a:moveTo>
                    <a:pt x="0" y="0"/>
                  </a:moveTo>
                  <a:lnTo>
                    <a:pt x="7" y="8"/>
                  </a:lnTo>
                  <a:lnTo>
                    <a:pt x="14" y="16"/>
                  </a:lnTo>
                  <a:lnTo>
                    <a:pt x="23" y="22"/>
                  </a:lnTo>
                  <a:lnTo>
                    <a:pt x="31" y="28"/>
                  </a:lnTo>
                  <a:lnTo>
                    <a:pt x="41" y="32"/>
                  </a:lnTo>
                  <a:lnTo>
                    <a:pt x="51" y="36"/>
                  </a:lnTo>
                  <a:lnTo>
                    <a:pt x="61" y="39"/>
                  </a:lnTo>
                  <a:lnTo>
                    <a:pt x="71" y="41"/>
                  </a:lnTo>
                  <a:lnTo>
                    <a:pt x="81" y="42"/>
                  </a:lnTo>
                  <a:lnTo>
                    <a:pt x="91" y="42"/>
                  </a:lnTo>
                  <a:lnTo>
                    <a:pt x="101" y="41"/>
                  </a:lnTo>
                  <a:lnTo>
                    <a:pt x="111" y="39"/>
                  </a:lnTo>
                  <a:lnTo>
                    <a:pt x="122" y="36"/>
                  </a:lnTo>
                  <a:lnTo>
                    <a:pt x="132" y="32"/>
                  </a:lnTo>
                  <a:lnTo>
                    <a:pt x="141" y="27"/>
                  </a:lnTo>
                  <a:lnTo>
                    <a:pt x="150" y="21"/>
                  </a:lnTo>
                  <a:lnTo>
                    <a:pt x="161" y="11"/>
                  </a:lnTo>
                </a:path>
              </a:pathLst>
            </a:custGeom>
            <a:noFill/>
            <a:ln w="6">
              <a:solidFill>
                <a:srgbClr val="555555"/>
              </a:solidFill>
              <a:round/>
              <a:headEnd/>
              <a:tailEnd/>
            </a:ln>
          </p:spPr>
          <p:txBody>
            <a:bodyPr/>
            <a:lstStyle/>
            <a:p>
              <a:endParaRPr lang="zh-TW" altLang="en-US"/>
            </a:p>
          </p:txBody>
        </p:sp>
        <p:sp>
          <p:nvSpPr>
            <p:cNvPr id="20532" name="Freeform 47"/>
            <p:cNvSpPr>
              <a:spLocks/>
            </p:cNvSpPr>
            <p:nvPr/>
          </p:nvSpPr>
          <p:spPr bwMode="auto">
            <a:xfrm>
              <a:off x="2807" y="1571"/>
              <a:ext cx="361" cy="484"/>
            </a:xfrm>
            <a:custGeom>
              <a:avLst/>
              <a:gdLst>
                <a:gd name="T0" fmla="*/ 89 w 361"/>
                <a:gd name="T1" fmla="*/ 174 h 484"/>
                <a:gd name="T2" fmla="*/ 61 w 361"/>
                <a:gd name="T3" fmla="*/ 192 h 484"/>
                <a:gd name="T4" fmla="*/ 30 w 361"/>
                <a:gd name="T5" fmla="*/ 225 h 484"/>
                <a:gd name="T6" fmla="*/ 18 w 361"/>
                <a:gd name="T7" fmla="*/ 243 h 484"/>
                <a:gd name="T8" fmla="*/ 9 w 361"/>
                <a:gd name="T9" fmla="*/ 264 h 484"/>
                <a:gd name="T10" fmla="*/ 3 w 361"/>
                <a:gd name="T11" fmla="*/ 285 h 484"/>
                <a:gd name="T12" fmla="*/ 0 w 361"/>
                <a:gd name="T13" fmla="*/ 308 h 484"/>
                <a:gd name="T14" fmla="*/ 1 w 361"/>
                <a:gd name="T15" fmla="*/ 379 h 484"/>
                <a:gd name="T16" fmla="*/ 3 w 361"/>
                <a:gd name="T17" fmla="*/ 391 h 484"/>
                <a:gd name="T18" fmla="*/ 9 w 361"/>
                <a:gd name="T19" fmla="*/ 402 h 484"/>
                <a:gd name="T20" fmla="*/ 21 w 361"/>
                <a:gd name="T21" fmla="*/ 416 h 484"/>
                <a:gd name="T22" fmla="*/ 33 w 361"/>
                <a:gd name="T23" fmla="*/ 422 h 484"/>
                <a:gd name="T24" fmla="*/ 45 w 361"/>
                <a:gd name="T25" fmla="*/ 420 h 484"/>
                <a:gd name="T26" fmla="*/ 49 w 361"/>
                <a:gd name="T27" fmla="*/ 432 h 484"/>
                <a:gd name="T28" fmla="*/ 59 w 361"/>
                <a:gd name="T29" fmla="*/ 441 h 484"/>
                <a:gd name="T30" fmla="*/ 102 w 361"/>
                <a:gd name="T31" fmla="*/ 460 h 484"/>
                <a:gd name="T32" fmla="*/ 147 w 361"/>
                <a:gd name="T33" fmla="*/ 473 h 484"/>
                <a:gd name="T34" fmla="*/ 193 w 361"/>
                <a:gd name="T35" fmla="*/ 481 h 484"/>
                <a:gd name="T36" fmla="*/ 240 w 361"/>
                <a:gd name="T37" fmla="*/ 484 h 484"/>
                <a:gd name="T38" fmla="*/ 255 w 361"/>
                <a:gd name="T39" fmla="*/ 482 h 484"/>
                <a:gd name="T40" fmla="*/ 285 w 361"/>
                <a:gd name="T41" fmla="*/ 475 h 484"/>
                <a:gd name="T42" fmla="*/ 304 w 361"/>
                <a:gd name="T43" fmla="*/ 472 h 484"/>
                <a:gd name="T44" fmla="*/ 316 w 361"/>
                <a:gd name="T45" fmla="*/ 474 h 484"/>
                <a:gd name="T46" fmla="*/ 334 w 361"/>
                <a:gd name="T47" fmla="*/ 465 h 484"/>
                <a:gd name="T48" fmla="*/ 354 w 361"/>
                <a:gd name="T49" fmla="*/ 444 h 484"/>
                <a:gd name="T50" fmla="*/ 361 w 361"/>
                <a:gd name="T51" fmla="*/ 431 h 484"/>
                <a:gd name="T52" fmla="*/ 361 w 361"/>
                <a:gd name="T53" fmla="*/ 315 h 484"/>
                <a:gd name="T54" fmla="*/ 358 w 361"/>
                <a:gd name="T55" fmla="*/ 292 h 484"/>
                <a:gd name="T56" fmla="*/ 351 w 361"/>
                <a:gd name="T57" fmla="*/ 269 h 484"/>
                <a:gd name="T58" fmla="*/ 341 w 361"/>
                <a:gd name="T59" fmla="*/ 248 h 484"/>
                <a:gd name="T60" fmla="*/ 329 w 361"/>
                <a:gd name="T61" fmla="*/ 229 h 484"/>
                <a:gd name="T62" fmla="*/ 313 w 361"/>
                <a:gd name="T63" fmla="*/ 212 h 484"/>
                <a:gd name="T64" fmla="*/ 294 w 361"/>
                <a:gd name="T65" fmla="*/ 197 h 484"/>
                <a:gd name="T66" fmla="*/ 273 w 361"/>
                <a:gd name="T67" fmla="*/ 185 h 484"/>
                <a:gd name="T68" fmla="*/ 263 w 361"/>
                <a:gd name="T69" fmla="*/ 180 h 484"/>
                <a:gd name="T70" fmla="*/ 269 w 361"/>
                <a:gd name="T71" fmla="*/ 172 h 484"/>
                <a:gd name="T72" fmla="*/ 280 w 361"/>
                <a:gd name="T73" fmla="*/ 155 h 484"/>
                <a:gd name="T74" fmla="*/ 289 w 361"/>
                <a:gd name="T75" fmla="*/ 135 h 484"/>
                <a:gd name="T76" fmla="*/ 292 w 361"/>
                <a:gd name="T77" fmla="*/ 115 h 484"/>
                <a:gd name="T78" fmla="*/ 292 w 361"/>
                <a:gd name="T79" fmla="*/ 95 h 484"/>
                <a:gd name="T80" fmla="*/ 288 w 361"/>
                <a:gd name="T81" fmla="*/ 75 h 484"/>
                <a:gd name="T82" fmla="*/ 280 w 361"/>
                <a:gd name="T83" fmla="*/ 56 h 484"/>
                <a:gd name="T84" fmla="*/ 268 w 361"/>
                <a:gd name="T85" fmla="*/ 38 h 484"/>
                <a:gd name="T86" fmla="*/ 253 w 361"/>
                <a:gd name="T87" fmla="*/ 23 h 484"/>
                <a:gd name="T88" fmla="*/ 235 w 361"/>
                <a:gd name="T89" fmla="*/ 12 h 484"/>
                <a:gd name="T90" fmla="*/ 216 w 361"/>
                <a:gd name="T91" fmla="*/ 4 h 484"/>
                <a:gd name="T92" fmla="*/ 196 w 361"/>
                <a:gd name="T93" fmla="*/ 0 h 484"/>
                <a:gd name="T94" fmla="*/ 175 w 361"/>
                <a:gd name="T95" fmla="*/ 0 h 484"/>
                <a:gd name="T96" fmla="*/ 155 w 361"/>
                <a:gd name="T97" fmla="*/ 4 h 484"/>
                <a:gd name="T98" fmla="*/ 135 w 361"/>
                <a:gd name="T99" fmla="*/ 12 h 484"/>
                <a:gd name="T100" fmla="*/ 118 w 361"/>
                <a:gd name="T101" fmla="*/ 23 h 484"/>
                <a:gd name="T102" fmla="*/ 103 w 361"/>
                <a:gd name="T103" fmla="*/ 38 h 484"/>
                <a:gd name="T104" fmla="*/ 92 w 361"/>
                <a:gd name="T105" fmla="*/ 54 h 484"/>
                <a:gd name="T106" fmla="*/ 84 w 361"/>
                <a:gd name="T107" fmla="*/ 71 h 484"/>
                <a:gd name="T108" fmla="*/ 80 w 361"/>
                <a:gd name="T109" fmla="*/ 89 h 484"/>
                <a:gd name="T110" fmla="*/ 78 w 361"/>
                <a:gd name="T111" fmla="*/ 107 h 484"/>
                <a:gd name="T112" fmla="*/ 80 w 361"/>
                <a:gd name="T113" fmla="*/ 125 h 484"/>
                <a:gd name="T114" fmla="*/ 85 w 361"/>
                <a:gd name="T115" fmla="*/ 143 h 484"/>
                <a:gd name="T116" fmla="*/ 94 w 361"/>
                <a:gd name="T117" fmla="*/ 160 h 484"/>
                <a:gd name="T118" fmla="*/ 99 w 361"/>
                <a:gd name="T119" fmla="*/ 169 h 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484"/>
                <a:gd name="T182" fmla="*/ 361 w 361"/>
                <a:gd name="T183" fmla="*/ 484 h 4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484">
                  <a:moveTo>
                    <a:pt x="99" y="169"/>
                  </a:moveTo>
                  <a:lnTo>
                    <a:pt x="89" y="174"/>
                  </a:lnTo>
                  <a:lnTo>
                    <a:pt x="79" y="179"/>
                  </a:lnTo>
                  <a:lnTo>
                    <a:pt x="61" y="192"/>
                  </a:lnTo>
                  <a:lnTo>
                    <a:pt x="44" y="207"/>
                  </a:lnTo>
                  <a:lnTo>
                    <a:pt x="30" y="225"/>
                  </a:lnTo>
                  <a:lnTo>
                    <a:pt x="24" y="234"/>
                  </a:lnTo>
                  <a:lnTo>
                    <a:pt x="18" y="243"/>
                  </a:lnTo>
                  <a:lnTo>
                    <a:pt x="14" y="253"/>
                  </a:lnTo>
                  <a:lnTo>
                    <a:pt x="9" y="264"/>
                  </a:lnTo>
                  <a:lnTo>
                    <a:pt x="6" y="274"/>
                  </a:lnTo>
                  <a:lnTo>
                    <a:pt x="3" y="285"/>
                  </a:lnTo>
                  <a:lnTo>
                    <a:pt x="2" y="297"/>
                  </a:lnTo>
                  <a:lnTo>
                    <a:pt x="0" y="308"/>
                  </a:lnTo>
                  <a:lnTo>
                    <a:pt x="1" y="373"/>
                  </a:lnTo>
                  <a:lnTo>
                    <a:pt x="1" y="379"/>
                  </a:lnTo>
                  <a:lnTo>
                    <a:pt x="2" y="385"/>
                  </a:lnTo>
                  <a:lnTo>
                    <a:pt x="3" y="391"/>
                  </a:lnTo>
                  <a:lnTo>
                    <a:pt x="6" y="397"/>
                  </a:lnTo>
                  <a:lnTo>
                    <a:pt x="9" y="402"/>
                  </a:lnTo>
                  <a:lnTo>
                    <a:pt x="12" y="407"/>
                  </a:lnTo>
                  <a:lnTo>
                    <a:pt x="21" y="416"/>
                  </a:lnTo>
                  <a:lnTo>
                    <a:pt x="27" y="420"/>
                  </a:lnTo>
                  <a:lnTo>
                    <a:pt x="33" y="422"/>
                  </a:lnTo>
                  <a:lnTo>
                    <a:pt x="39" y="422"/>
                  </a:lnTo>
                  <a:lnTo>
                    <a:pt x="45" y="420"/>
                  </a:lnTo>
                  <a:lnTo>
                    <a:pt x="47" y="426"/>
                  </a:lnTo>
                  <a:lnTo>
                    <a:pt x="49" y="432"/>
                  </a:lnTo>
                  <a:lnTo>
                    <a:pt x="54" y="437"/>
                  </a:lnTo>
                  <a:lnTo>
                    <a:pt x="59" y="441"/>
                  </a:lnTo>
                  <a:lnTo>
                    <a:pt x="80" y="451"/>
                  </a:lnTo>
                  <a:lnTo>
                    <a:pt x="102" y="460"/>
                  </a:lnTo>
                  <a:lnTo>
                    <a:pt x="124" y="467"/>
                  </a:lnTo>
                  <a:lnTo>
                    <a:pt x="147" y="473"/>
                  </a:lnTo>
                  <a:lnTo>
                    <a:pt x="170" y="478"/>
                  </a:lnTo>
                  <a:lnTo>
                    <a:pt x="193" y="481"/>
                  </a:lnTo>
                  <a:lnTo>
                    <a:pt x="216" y="483"/>
                  </a:lnTo>
                  <a:lnTo>
                    <a:pt x="240" y="484"/>
                  </a:lnTo>
                  <a:lnTo>
                    <a:pt x="255" y="482"/>
                  </a:lnTo>
                  <a:lnTo>
                    <a:pt x="270" y="479"/>
                  </a:lnTo>
                  <a:lnTo>
                    <a:pt x="285" y="475"/>
                  </a:lnTo>
                  <a:lnTo>
                    <a:pt x="299" y="468"/>
                  </a:lnTo>
                  <a:lnTo>
                    <a:pt x="304" y="472"/>
                  </a:lnTo>
                  <a:lnTo>
                    <a:pt x="310" y="474"/>
                  </a:lnTo>
                  <a:lnTo>
                    <a:pt x="316" y="474"/>
                  </a:lnTo>
                  <a:lnTo>
                    <a:pt x="322" y="472"/>
                  </a:lnTo>
                  <a:lnTo>
                    <a:pt x="334" y="465"/>
                  </a:lnTo>
                  <a:lnTo>
                    <a:pt x="345" y="455"/>
                  </a:lnTo>
                  <a:lnTo>
                    <a:pt x="354" y="444"/>
                  </a:lnTo>
                  <a:lnTo>
                    <a:pt x="361" y="431"/>
                  </a:lnTo>
                  <a:lnTo>
                    <a:pt x="361" y="327"/>
                  </a:lnTo>
                  <a:lnTo>
                    <a:pt x="361" y="315"/>
                  </a:lnTo>
                  <a:lnTo>
                    <a:pt x="360" y="303"/>
                  </a:lnTo>
                  <a:lnTo>
                    <a:pt x="358" y="292"/>
                  </a:lnTo>
                  <a:lnTo>
                    <a:pt x="355" y="280"/>
                  </a:lnTo>
                  <a:lnTo>
                    <a:pt x="351" y="269"/>
                  </a:lnTo>
                  <a:lnTo>
                    <a:pt x="347" y="259"/>
                  </a:lnTo>
                  <a:lnTo>
                    <a:pt x="341" y="248"/>
                  </a:lnTo>
                  <a:lnTo>
                    <a:pt x="335" y="238"/>
                  </a:lnTo>
                  <a:lnTo>
                    <a:pt x="329" y="229"/>
                  </a:lnTo>
                  <a:lnTo>
                    <a:pt x="321" y="220"/>
                  </a:lnTo>
                  <a:lnTo>
                    <a:pt x="313" y="212"/>
                  </a:lnTo>
                  <a:lnTo>
                    <a:pt x="304" y="204"/>
                  </a:lnTo>
                  <a:lnTo>
                    <a:pt x="294" y="197"/>
                  </a:lnTo>
                  <a:lnTo>
                    <a:pt x="284" y="190"/>
                  </a:lnTo>
                  <a:lnTo>
                    <a:pt x="273" y="185"/>
                  </a:lnTo>
                  <a:lnTo>
                    <a:pt x="263" y="180"/>
                  </a:lnTo>
                  <a:lnTo>
                    <a:pt x="261" y="180"/>
                  </a:lnTo>
                  <a:lnTo>
                    <a:pt x="269" y="172"/>
                  </a:lnTo>
                  <a:lnTo>
                    <a:pt x="275" y="163"/>
                  </a:lnTo>
                  <a:lnTo>
                    <a:pt x="280" y="155"/>
                  </a:lnTo>
                  <a:lnTo>
                    <a:pt x="285" y="145"/>
                  </a:lnTo>
                  <a:lnTo>
                    <a:pt x="289" y="135"/>
                  </a:lnTo>
                  <a:lnTo>
                    <a:pt x="291" y="125"/>
                  </a:lnTo>
                  <a:lnTo>
                    <a:pt x="292" y="115"/>
                  </a:lnTo>
                  <a:lnTo>
                    <a:pt x="293" y="105"/>
                  </a:lnTo>
                  <a:lnTo>
                    <a:pt x="292" y="95"/>
                  </a:lnTo>
                  <a:lnTo>
                    <a:pt x="291" y="85"/>
                  </a:lnTo>
                  <a:lnTo>
                    <a:pt x="288" y="75"/>
                  </a:lnTo>
                  <a:lnTo>
                    <a:pt x="285" y="65"/>
                  </a:lnTo>
                  <a:lnTo>
                    <a:pt x="280" y="56"/>
                  </a:lnTo>
                  <a:lnTo>
                    <a:pt x="275" y="47"/>
                  </a:lnTo>
                  <a:lnTo>
                    <a:pt x="268" y="38"/>
                  </a:lnTo>
                  <a:lnTo>
                    <a:pt x="261" y="30"/>
                  </a:lnTo>
                  <a:lnTo>
                    <a:pt x="253" y="23"/>
                  </a:lnTo>
                  <a:lnTo>
                    <a:pt x="244" y="17"/>
                  </a:lnTo>
                  <a:lnTo>
                    <a:pt x="235" y="12"/>
                  </a:lnTo>
                  <a:lnTo>
                    <a:pt x="226" y="7"/>
                  </a:lnTo>
                  <a:lnTo>
                    <a:pt x="216" y="4"/>
                  </a:lnTo>
                  <a:lnTo>
                    <a:pt x="206" y="1"/>
                  </a:lnTo>
                  <a:lnTo>
                    <a:pt x="196" y="0"/>
                  </a:lnTo>
                  <a:lnTo>
                    <a:pt x="185" y="0"/>
                  </a:lnTo>
                  <a:lnTo>
                    <a:pt x="175" y="0"/>
                  </a:lnTo>
                  <a:lnTo>
                    <a:pt x="164" y="1"/>
                  </a:lnTo>
                  <a:lnTo>
                    <a:pt x="155" y="4"/>
                  </a:lnTo>
                  <a:lnTo>
                    <a:pt x="145" y="7"/>
                  </a:lnTo>
                  <a:lnTo>
                    <a:pt x="135" y="12"/>
                  </a:lnTo>
                  <a:lnTo>
                    <a:pt x="126" y="17"/>
                  </a:lnTo>
                  <a:lnTo>
                    <a:pt x="118" y="23"/>
                  </a:lnTo>
                  <a:lnTo>
                    <a:pt x="109" y="31"/>
                  </a:lnTo>
                  <a:lnTo>
                    <a:pt x="103" y="38"/>
                  </a:lnTo>
                  <a:lnTo>
                    <a:pt x="97" y="45"/>
                  </a:lnTo>
                  <a:lnTo>
                    <a:pt x="92" y="54"/>
                  </a:lnTo>
                  <a:lnTo>
                    <a:pt x="88" y="62"/>
                  </a:lnTo>
                  <a:lnTo>
                    <a:pt x="84" y="71"/>
                  </a:lnTo>
                  <a:lnTo>
                    <a:pt x="81" y="79"/>
                  </a:lnTo>
                  <a:lnTo>
                    <a:pt x="80" y="89"/>
                  </a:lnTo>
                  <a:lnTo>
                    <a:pt x="78" y="98"/>
                  </a:lnTo>
                  <a:lnTo>
                    <a:pt x="78" y="107"/>
                  </a:lnTo>
                  <a:lnTo>
                    <a:pt x="79" y="116"/>
                  </a:lnTo>
                  <a:lnTo>
                    <a:pt x="80" y="125"/>
                  </a:lnTo>
                  <a:lnTo>
                    <a:pt x="82" y="135"/>
                  </a:lnTo>
                  <a:lnTo>
                    <a:pt x="85" y="143"/>
                  </a:lnTo>
                  <a:lnTo>
                    <a:pt x="89" y="152"/>
                  </a:lnTo>
                  <a:lnTo>
                    <a:pt x="94" y="160"/>
                  </a:lnTo>
                  <a:lnTo>
                    <a:pt x="99" y="169"/>
                  </a:lnTo>
                </a:path>
              </a:pathLst>
            </a:custGeom>
            <a:noFill/>
            <a:ln w="17">
              <a:solidFill>
                <a:srgbClr val="000000"/>
              </a:solidFill>
              <a:round/>
              <a:headEnd/>
              <a:tailEnd/>
            </a:ln>
          </p:spPr>
          <p:txBody>
            <a:bodyPr/>
            <a:lstStyle/>
            <a:p>
              <a:endParaRPr lang="zh-TW" altLang="en-US"/>
            </a:p>
          </p:txBody>
        </p:sp>
        <p:sp>
          <p:nvSpPr>
            <p:cNvPr id="20533" name="Rectangle 46"/>
            <p:cNvSpPr>
              <a:spLocks noChangeArrowheads="1"/>
            </p:cNvSpPr>
            <p:nvPr/>
          </p:nvSpPr>
          <p:spPr bwMode="auto">
            <a:xfrm>
              <a:off x="2953" y="2099"/>
              <a:ext cx="7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D</a:t>
              </a:r>
              <a:endParaRPr lang="en-US" altLang="zh-TW"/>
            </a:p>
          </p:txBody>
        </p:sp>
        <p:sp>
          <p:nvSpPr>
            <p:cNvPr id="20534" name="Freeform 45"/>
            <p:cNvSpPr>
              <a:spLocks/>
            </p:cNvSpPr>
            <p:nvPr/>
          </p:nvSpPr>
          <p:spPr bwMode="auto">
            <a:xfrm>
              <a:off x="1120" y="2162"/>
              <a:ext cx="303" cy="304"/>
            </a:xfrm>
            <a:custGeom>
              <a:avLst/>
              <a:gdLst>
                <a:gd name="T0" fmla="*/ 0 w 303"/>
                <a:gd name="T1" fmla="*/ 261 h 304"/>
                <a:gd name="T2" fmla="*/ 22 w 303"/>
                <a:gd name="T3" fmla="*/ 272 h 304"/>
                <a:gd name="T4" fmla="*/ 43 w 303"/>
                <a:gd name="T5" fmla="*/ 281 h 304"/>
                <a:gd name="T6" fmla="*/ 66 w 303"/>
                <a:gd name="T7" fmla="*/ 288 h 304"/>
                <a:gd name="T8" fmla="*/ 88 w 303"/>
                <a:gd name="T9" fmla="*/ 294 h 304"/>
                <a:gd name="T10" fmla="*/ 112 w 303"/>
                <a:gd name="T11" fmla="*/ 298 h 304"/>
                <a:gd name="T12" fmla="*/ 134 w 303"/>
                <a:gd name="T13" fmla="*/ 302 h 304"/>
                <a:gd name="T14" fmla="*/ 158 w 303"/>
                <a:gd name="T15" fmla="*/ 304 h 304"/>
                <a:gd name="T16" fmla="*/ 182 w 303"/>
                <a:gd name="T17" fmla="*/ 304 h 304"/>
                <a:gd name="T18" fmla="*/ 182 w 303"/>
                <a:gd name="T19" fmla="*/ 304 h 304"/>
                <a:gd name="T20" fmla="*/ 197 w 303"/>
                <a:gd name="T21" fmla="*/ 303 h 304"/>
                <a:gd name="T22" fmla="*/ 212 w 303"/>
                <a:gd name="T23" fmla="*/ 300 h 304"/>
                <a:gd name="T24" fmla="*/ 226 w 303"/>
                <a:gd name="T25" fmla="*/ 295 h 304"/>
                <a:gd name="T26" fmla="*/ 240 w 303"/>
                <a:gd name="T27" fmla="*/ 288 h 304"/>
                <a:gd name="T28" fmla="*/ 245 w 303"/>
                <a:gd name="T29" fmla="*/ 292 h 304"/>
                <a:gd name="T30" fmla="*/ 251 w 303"/>
                <a:gd name="T31" fmla="*/ 294 h 304"/>
                <a:gd name="T32" fmla="*/ 257 w 303"/>
                <a:gd name="T33" fmla="*/ 294 h 304"/>
                <a:gd name="T34" fmla="*/ 264 w 303"/>
                <a:gd name="T35" fmla="*/ 292 h 304"/>
                <a:gd name="T36" fmla="*/ 276 w 303"/>
                <a:gd name="T37" fmla="*/ 285 h 304"/>
                <a:gd name="T38" fmla="*/ 287 w 303"/>
                <a:gd name="T39" fmla="*/ 275 h 304"/>
                <a:gd name="T40" fmla="*/ 296 w 303"/>
                <a:gd name="T41" fmla="*/ 265 h 304"/>
                <a:gd name="T42" fmla="*/ 303 w 303"/>
                <a:gd name="T43" fmla="*/ 252 h 304"/>
                <a:gd name="T44" fmla="*/ 303 w 303"/>
                <a:gd name="T45" fmla="*/ 252 h 304"/>
                <a:gd name="T46" fmla="*/ 303 w 303"/>
                <a:gd name="T47" fmla="*/ 137 h 304"/>
                <a:gd name="T48" fmla="*/ 302 w 303"/>
                <a:gd name="T49" fmla="*/ 126 h 304"/>
                <a:gd name="T50" fmla="*/ 300 w 303"/>
                <a:gd name="T51" fmla="*/ 115 h 304"/>
                <a:gd name="T52" fmla="*/ 297 w 303"/>
                <a:gd name="T53" fmla="*/ 104 h 304"/>
                <a:gd name="T54" fmla="*/ 294 w 303"/>
                <a:gd name="T55" fmla="*/ 93 h 304"/>
                <a:gd name="T56" fmla="*/ 290 w 303"/>
                <a:gd name="T57" fmla="*/ 83 h 304"/>
                <a:gd name="T58" fmla="*/ 285 w 303"/>
                <a:gd name="T59" fmla="*/ 73 h 304"/>
                <a:gd name="T60" fmla="*/ 280 w 303"/>
                <a:gd name="T61" fmla="*/ 64 h 304"/>
                <a:gd name="T62" fmla="*/ 274 w 303"/>
                <a:gd name="T63" fmla="*/ 54 h 304"/>
                <a:gd name="T64" fmla="*/ 259 w 303"/>
                <a:gd name="T65" fmla="*/ 37 h 304"/>
                <a:gd name="T66" fmla="*/ 243 w 303"/>
                <a:gd name="T67" fmla="*/ 23 h 304"/>
                <a:gd name="T68" fmla="*/ 234 w 303"/>
                <a:gd name="T69" fmla="*/ 16 h 304"/>
                <a:gd name="T70" fmla="*/ 224 w 303"/>
                <a:gd name="T71" fmla="*/ 10 h 304"/>
                <a:gd name="T72" fmla="*/ 214 w 303"/>
                <a:gd name="T73" fmla="*/ 5 h 304"/>
                <a:gd name="T74" fmla="*/ 204 w 303"/>
                <a:gd name="T75" fmla="*/ 0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04"/>
                <a:gd name="T116" fmla="*/ 303 w 303"/>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04">
                  <a:moveTo>
                    <a:pt x="0" y="261"/>
                  </a:moveTo>
                  <a:lnTo>
                    <a:pt x="22" y="272"/>
                  </a:lnTo>
                  <a:lnTo>
                    <a:pt x="43" y="281"/>
                  </a:lnTo>
                  <a:lnTo>
                    <a:pt x="66" y="288"/>
                  </a:lnTo>
                  <a:lnTo>
                    <a:pt x="88" y="294"/>
                  </a:lnTo>
                  <a:lnTo>
                    <a:pt x="112" y="298"/>
                  </a:lnTo>
                  <a:lnTo>
                    <a:pt x="134" y="302"/>
                  </a:lnTo>
                  <a:lnTo>
                    <a:pt x="158" y="304"/>
                  </a:lnTo>
                  <a:lnTo>
                    <a:pt x="182" y="304"/>
                  </a:lnTo>
                  <a:lnTo>
                    <a:pt x="197" y="303"/>
                  </a:lnTo>
                  <a:lnTo>
                    <a:pt x="212" y="300"/>
                  </a:lnTo>
                  <a:lnTo>
                    <a:pt x="226" y="295"/>
                  </a:lnTo>
                  <a:lnTo>
                    <a:pt x="240" y="288"/>
                  </a:lnTo>
                  <a:lnTo>
                    <a:pt x="245" y="292"/>
                  </a:lnTo>
                  <a:lnTo>
                    <a:pt x="251" y="294"/>
                  </a:lnTo>
                  <a:lnTo>
                    <a:pt x="257" y="294"/>
                  </a:lnTo>
                  <a:lnTo>
                    <a:pt x="264" y="292"/>
                  </a:lnTo>
                  <a:lnTo>
                    <a:pt x="276" y="285"/>
                  </a:lnTo>
                  <a:lnTo>
                    <a:pt x="287" y="275"/>
                  </a:lnTo>
                  <a:lnTo>
                    <a:pt x="296" y="265"/>
                  </a:lnTo>
                  <a:lnTo>
                    <a:pt x="303" y="252"/>
                  </a:lnTo>
                  <a:lnTo>
                    <a:pt x="303" y="137"/>
                  </a:lnTo>
                  <a:lnTo>
                    <a:pt x="302" y="126"/>
                  </a:lnTo>
                  <a:lnTo>
                    <a:pt x="300" y="115"/>
                  </a:lnTo>
                  <a:lnTo>
                    <a:pt x="297" y="104"/>
                  </a:lnTo>
                  <a:lnTo>
                    <a:pt x="294" y="93"/>
                  </a:lnTo>
                  <a:lnTo>
                    <a:pt x="290" y="83"/>
                  </a:lnTo>
                  <a:lnTo>
                    <a:pt x="285" y="73"/>
                  </a:lnTo>
                  <a:lnTo>
                    <a:pt x="280" y="64"/>
                  </a:lnTo>
                  <a:lnTo>
                    <a:pt x="274" y="54"/>
                  </a:lnTo>
                  <a:lnTo>
                    <a:pt x="259" y="37"/>
                  </a:lnTo>
                  <a:lnTo>
                    <a:pt x="243" y="23"/>
                  </a:lnTo>
                  <a:lnTo>
                    <a:pt x="234" y="16"/>
                  </a:lnTo>
                  <a:lnTo>
                    <a:pt x="224" y="10"/>
                  </a:lnTo>
                  <a:lnTo>
                    <a:pt x="214" y="5"/>
                  </a:lnTo>
                  <a:lnTo>
                    <a:pt x="204" y="0"/>
                  </a:lnTo>
                </a:path>
              </a:pathLst>
            </a:custGeom>
            <a:noFill/>
            <a:ln w="6">
              <a:solidFill>
                <a:srgbClr val="373773"/>
              </a:solidFill>
              <a:round/>
              <a:headEnd/>
              <a:tailEnd/>
            </a:ln>
          </p:spPr>
          <p:txBody>
            <a:bodyPr/>
            <a:lstStyle/>
            <a:p>
              <a:endParaRPr lang="zh-TW" altLang="en-US"/>
            </a:p>
          </p:txBody>
        </p:sp>
        <p:sp>
          <p:nvSpPr>
            <p:cNvPr id="20535" name="Freeform 44"/>
            <p:cNvSpPr>
              <a:spLocks/>
            </p:cNvSpPr>
            <p:nvPr/>
          </p:nvSpPr>
          <p:spPr bwMode="auto">
            <a:xfrm>
              <a:off x="1062" y="2151"/>
              <a:ext cx="99" cy="272"/>
            </a:xfrm>
            <a:custGeom>
              <a:avLst/>
              <a:gdLst>
                <a:gd name="T0" fmla="*/ 99 w 99"/>
                <a:gd name="T1" fmla="*/ 0 h 272"/>
                <a:gd name="T2" fmla="*/ 88 w 99"/>
                <a:gd name="T3" fmla="*/ 4 h 272"/>
                <a:gd name="T4" fmla="*/ 78 w 99"/>
                <a:gd name="T5" fmla="*/ 10 h 272"/>
                <a:gd name="T6" fmla="*/ 69 w 99"/>
                <a:gd name="T7" fmla="*/ 16 h 272"/>
                <a:gd name="T8" fmla="*/ 60 w 99"/>
                <a:gd name="T9" fmla="*/ 23 h 272"/>
                <a:gd name="T10" fmla="*/ 43 w 99"/>
                <a:gd name="T11" fmla="*/ 38 h 272"/>
                <a:gd name="T12" fmla="*/ 36 w 99"/>
                <a:gd name="T13" fmla="*/ 47 h 272"/>
                <a:gd name="T14" fmla="*/ 29 w 99"/>
                <a:gd name="T15" fmla="*/ 56 h 272"/>
                <a:gd name="T16" fmla="*/ 23 w 99"/>
                <a:gd name="T17" fmla="*/ 64 h 272"/>
                <a:gd name="T18" fmla="*/ 17 w 99"/>
                <a:gd name="T19" fmla="*/ 74 h 272"/>
                <a:gd name="T20" fmla="*/ 12 w 99"/>
                <a:gd name="T21" fmla="*/ 84 h 272"/>
                <a:gd name="T22" fmla="*/ 9 w 99"/>
                <a:gd name="T23" fmla="*/ 95 h 272"/>
                <a:gd name="T24" fmla="*/ 5 w 99"/>
                <a:gd name="T25" fmla="*/ 105 h 272"/>
                <a:gd name="T26" fmla="*/ 3 w 99"/>
                <a:gd name="T27" fmla="*/ 117 h 272"/>
                <a:gd name="T28" fmla="*/ 1 w 99"/>
                <a:gd name="T29" fmla="*/ 128 h 272"/>
                <a:gd name="T30" fmla="*/ 0 w 99"/>
                <a:gd name="T31" fmla="*/ 139 h 272"/>
                <a:gd name="T32" fmla="*/ 0 w 99"/>
                <a:gd name="T33" fmla="*/ 204 h 272"/>
                <a:gd name="T34" fmla="*/ 1 w 99"/>
                <a:gd name="T35" fmla="*/ 211 h 272"/>
                <a:gd name="T36" fmla="*/ 2 w 99"/>
                <a:gd name="T37" fmla="*/ 217 h 272"/>
                <a:gd name="T38" fmla="*/ 4 w 99"/>
                <a:gd name="T39" fmla="*/ 223 h 272"/>
                <a:gd name="T40" fmla="*/ 6 w 99"/>
                <a:gd name="T41" fmla="*/ 228 h 272"/>
                <a:gd name="T42" fmla="*/ 12 w 99"/>
                <a:gd name="T43" fmla="*/ 239 h 272"/>
                <a:gd name="T44" fmla="*/ 21 w 99"/>
                <a:gd name="T45" fmla="*/ 248 h 272"/>
                <a:gd name="T46" fmla="*/ 26 w 99"/>
                <a:gd name="T47" fmla="*/ 251 h 272"/>
                <a:gd name="T48" fmla="*/ 32 w 99"/>
                <a:gd name="T49" fmla="*/ 253 h 272"/>
                <a:gd name="T50" fmla="*/ 38 w 99"/>
                <a:gd name="T51" fmla="*/ 253 h 272"/>
                <a:gd name="T52" fmla="*/ 45 w 99"/>
                <a:gd name="T53" fmla="*/ 251 h 272"/>
                <a:gd name="T54" fmla="*/ 46 w 99"/>
                <a:gd name="T55" fmla="*/ 258 h 272"/>
                <a:gd name="T56" fmla="*/ 49 w 99"/>
                <a:gd name="T57" fmla="*/ 263 h 272"/>
                <a:gd name="T58" fmla="*/ 53 w 99"/>
                <a:gd name="T59" fmla="*/ 269 h 272"/>
                <a:gd name="T60" fmla="*/ 58 w 99"/>
                <a:gd name="T61" fmla="*/ 272 h 2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
                <a:gd name="T94" fmla="*/ 0 h 272"/>
                <a:gd name="T95" fmla="*/ 99 w 99"/>
                <a:gd name="T96" fmla="*/ 272 h 2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 h="272">
                  <a:moveTo>
                    <a:pt x="99" y="0"/>
                  </a:moveTo>
                  <a:lnTo>
                    <a:pt x="88" y="4"/>
                  </a:lnTo>
                  <a:lnTo>
                    <a:pt x="78" y="10"/>
                  </a:lnTo>
                  <a:lnTo>
                    <a:pt x="69" y="16"/>
                  </a:lnTo>
                  <a:lnTo>
                    <a:pt x="60" y="23"/>
                  </a:lnTo>
                  <a:lnTo>
                    <a:pt x="43" y="38"/>
                  </a:lnTo>
                  <a:lnTo>
                    <a:pt x="36" y="47"/>
                  </a:lnTo>
                  <a:lnTo>
                    <a:pt x="29" y="56"/>
                  </a:lnTo>
                  <a:lnTo>
                    <a:pt x="23" y="64"/>
                  </a:lnTo>
                  <a:lnTo>
                    <a:pt x="17" y="74"/>
                  </a:lnTo>
                  <a:lnTo>
                    <a:pt x="12" y="84"/>
                  </a:lnTo>
                  <a:lnTo>
                    <a:pt x="9" y="95"/>
                  </a:lnTo>
                  <a:lnTo>
                    <a:pt x="5" y="105"/>
                  </a:lnTo>
                  <a:lnTo>
                    <a:pt x="3" y="117"/>
                  </a:lnTo>
                  <a:lnTo>
                    <a:pt x="1" y="128"/>
                  </a:lnTo>
                  <a:lnTo>
                    <a:pt x="0" y="139"/>
                  </a:lnTo>
                  <a:lnTo>
                    <a:pt x="0" y="204"/>
                  </a:lnTo>
                  <a:lnTo>
                    <a:pt x="1" y="211"/>
                  </a:lnTo>
                  <a:lnTo>
                    <a:pt x="2" y="217"/>
                  </a:lnTo>
                  <a:lnTo>
                    <a:pt x="4" y="223"/>
                  </a:lnTo>
                  <a:lnTo>
                    <a:pt x="6" y="228"/>
                  </a:lnTo>
                  <a:lnTo>
                    <a:pt x="12" y="239"/>
                  </a:lnTo>
                  <a:lnTo>
                    <a:pt x="21" y="248"/>
                  </a:lnTo>
                  <a:lnTo>
                    <a:pt x="26" y="251"/>
                  </a:lnTo>
                  <a:lnTo>
                    <a:pt x="32" y="253"/>
                  </a:lnTo>
                  <a:lnTo>
                    <a:pt x="38" y="253"/>
                  </a:lnTo>
                  <a:lnTo>
                    <a:pt x="45" y="251"/>
                  </a:lnTo>
                  <a:lnTo>
                    <a:pt x="46" y="258"/>
                  </a:lnTo>
                  <a:lnTo>
                    <a:pt x="49" y="263"/>
                  </a:lnTo>
                  <a:lnTo>
                    <a:pt x="53" y="269"/>
                  </a:lnTo>
                  <a:lnTo>
                    <a:pt x="58" y="272"/>
                  </a:lnTo>
                </a:path>
              </a:pathLst>
            </a:custGeom>
            <a:noFill/>
            <a:ln w="6">
              <a:solidFill>
                <a:srgbClr val="373773"/>
              </a:solidFill>
              <a:round/>
              <a:headEnd/>
              <a:tailEnd/>
            </a:ln>
          </p:spPr>
          <p:txBody>
            <a:bodyPr/>
            <a:lstStyle/>
            <a:p>
              <a:endParaRPr lang="zh-TW" altLang="en-US"/>
            </a:p>
          </p:txBody>
        </p:sp>
        <p:pic>
          <p:nvPicPr>
            <p:cNvPr id="20536" name="Picture 43"/>
            <p:cNvPicPr>
              <a:picLocks noChangeAspect="1" noChangeArrowheads="1"/>
            </p:cNvPicPr>
            <p:nvPr/>
          </p:nvPicPr>
          <p:blipFill>
            <a:blip r:embed="rId6" cstate="print"/>
            <a:srcRect/>
            <a:stretch>
              <a:fillRect/>
            </a:stretch>
          </p:blipFill>
          <p:spPr bwMode="auto">
            <a:xfrm>
              <a:off x="1139" y="1981"/>
              <a:ext cx="216" cy="212"/>
            </a:xfrm>
            <a:prstGeom prst="rect">
              <a:avLst/>
            </a:prstGeom>
            <a:noFill/>
            <a:ln w="9525">
              <a:noFill/>
              <a:miter lim="800000"/>
              <a:headEnd/>
              <a:tailEnd/>
            </a:ln>
          </p:spPr>
        </p:pic>
        <p:sp>
          <p:nvSpPr>
            <p:cNvPr id="20537" name="Freeform 42"/>
            <p:cNvSpPr>
              <a:spLocks/>
            </p:cNvSpPr>
            <p:nvPr/>
          </p:nvSpPr>
          <p:spPr bwMode="auto">
            <a:xfrm>
              <a:off x="1140" y="1982"/>
              <a:ext cx="215" cy="211"/>
            </a:xfrm>
            <a:custGeom>
              <a:avLst/>
              <a:gdLst>
                <a:gd name="T0" fmla="*/ 214 w 215"/>
                <a:gd name="T1" fmla="*/ 95 h 211"/>
                <a:gd name="T2" fmla="*/ 209 w 215"/>
                <a:gd name="T3" fmla="*/ 74 h 211"/>
                <a:gd name="T4" fmla="*/ 201 w 215"/>
                <a:gd name="T5" fmla="*/ 55 h 211"/>
                <a:gd name="T6" fmla="*/ 190 w 215"/>
                <a:gd name="T7" fmla="*/ 38 h 211"/>
                <a:gd name="T8" fmla="*/ 175 w 215"/>
                <a:gd name="T9" fmla="*/ 24 h 211"/>
                <a:gd name="T10" fmla="*/ 158 w 215"/>
                <a:gd name="T11" fmla="*/ 13 h 211"/>
                <a:gd name="T12" fmla="*/ 139 w 215"/>
                <a:gd name="T13" fmla="*/ 4 h 211"/>
                <a:gd name="T14" fmla="*/ 118 w 215"/>
                <a:gd name="T15" fmla="*/ 1 h 211"/>
                <a:gd name="T16" fmla="*/ 96 w 215"/>
                <a:gd name="T17" fmla="*/ 1 h 211"/>
                <a:gd name="T18" fmla="*/ 75 w 215"/>
                <a:gd name="T19" fmla="*/ 4 h 211"/>
                <a:gd name="T20" fmla="*/ 56 w 215"/>
                <a:gd name="T21" fmla="*/ 13 h 211"/>
                <a:gd name="T22" fmla="*/ 39 w 215"/>
                <a:gd name="T23" fmla="*/ 24 h 211"/>
                <a:gd name="T24" fmla="*/ 24 w 215"/>
                <a:gd name="T25" fmla="*/ 38 h 211"/>
                <a:gd name="T26" fmla="*/ 13 w 215"/>
                <a:gd name="T27" fmla="*/ 55 h 211"/>
                <a:gd name="T28" fmla="*/ 5 w 215"/>
                <a:gd name="T29" fmla="*/ 74 h 211"/>
                <a:gd name="T30" fmla="*/ 0 w 215"/>
                <a:gd name="T31" fmla="*/ 95 h 211"/>
                <a:gd name="T32" fmla="*/ 0 w 215"/>
                <a:gd name="T33" fmla="*/ 116 h 211"/>
                <a:gd name="T34" fmla="*/ 5 w 215"/>
                <a:gd name="T35" fmla="*/ 137 h 211"/>
                <a:gd name="T36" fmla="*/ 13 w 215"/>
                <a:gd name="T37" fmla="*/ 156 h 211"/>
                <a:gd name="T38" fmla="*/ 24 w 215"/>
                <a:gd name="T39" fmla="*/ 173 h 211"/>
                <a:gd name="T40" fmla="*/ 39 w 215"/>
                <a:gd name="T41" fmla="*/ 187 h 211"/>
                <a:gd name="T42" fmla="*/ 56 w 215"/>
                <a:gd name="T43" fmla="*/ 198 h 211"/>
                <a:gd name="T44" fmla="*/ 75 w 215"/>
                <a:gd name="T45" fmla="*/ 207 h 211"/>
                <a:gd name="T46" fmla="*/ 96 w 215"/>
                <a:gd name="T47" fmla="*/ 210 h 211"/>
                <a:gd name="T48" fmla="*/ 118 w 215"/>
                <a:gd name="T49" fmla="*/ 210 h 211"/>
                <a:gd name="T50" fmla="*/ 139 w 215"/>
                <a:gd name="T51" fmla="*/ 207 h 211"/>
                <a:gd name="T52" fmla="*/ 158 w 215"/>
                <a:gd name="T53" fmla="*/ 198 h 211"/>
                <a:gd name="T54" fmla="*/ 175 w 215"/>
                <a:gd name="T55" fmla="*/ 187 h 211"/>
                <a:gd name="T56" fmla="*/ 190 w 215"/>
                <a:gd name="T57" fmla="*/ 173 h 211"/>
                <a:gd name="T58" fmla="*/ 201 w 215"/>
                <a:gd name="T59" fmla="*/ 156 h 211"/>
                <a:gd name="T60" fmla="*/ 209 w 215"/>
                <a:gd name="T61" fmla="*/ 137 h 211"/>
                <a:gd name="T62" fmla="*/ 214 w 215"/>
                <a:gd name="T63" fmla="*/ 116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1"/>
                <a:gd name="T98" fmla="*/ 215 w 215"/>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1">
                  <a:moveTo>
                    <a:pt x="215" y="105"/>
                  </a:moveTo>
                  <a:lnTo>
                    <a:pt x="214" y="95"/>
                  </a:lnTo>
                  <a:lnTo>
                    <a:pt x="212" y="84"/>
                  </a:lnTo>
                  <a:lnTo>
                    <a:pt x="209" y="74"/>
                  </a:lnTo>
                  <a:lnTo>
                    <a:pt x="206" y="64"/>
                  </a:lnTo>
                  <a:lnTo>
                    <a:pt x="201" y="55"/>
                  </a:lnTo>
                  <a:lnTo>
                    <a:pt x="196" y="47"/>
                  </a:lnTo>
                  <a:lnTo>
                    <a:pt x="190" y="38"/>
                  </a:lnTo>
                  <a:lnTo>
                    <a:pt x="183" y="31"/>
                  </a:lnTo>
                  <a:lnTo>
                    <a:pt x="175" y="24"/>
                  </a:lnTo>
                  <a:lnTo>
                    <a:pt x="167" y="18"/>
                  </a:lnTo>
                  <a:lnTo>
                    <a:pt x="158" y="13"/>
                  </a:lnTo>
                  <a:lnTo>
                    <a:pt x="149" y="8"/>
                  </a:lnTo>
                  <a:lnTo>
                    <a:pt x="139" y="4"/>
                  </a:lnTo>
                  <a:lnTo>
                    <a:pt x="129" y="2"/>
                  </a:lnTo>
                  <a:lnTo>
                    <a:pt x="118" y="1"/>
                  </a:lnTo>
                  <a:lnTo>
                    <a:pt x="107" y="0"/>
                  </a:lnTo>
                  <a:lnTo>
                    <a:pt x="96" y="1"/>
                  </a:lnTo>
                  <a:lnTo>
                    <a:pt x="85" y="2"/>
                  </a:lnTo>
                  <a:lnTo>
                    <a:pt x="75" y="4"/>
                  </a:lnTo>
                  <a:lnTo>
                    <a:pt x="66" y="8"/>
                  </a:lnTo>
                  <a:lnTo>
                    <a:pt x="56" y="13"/>
                  </a:lnTo>
                  <a:lnTo>
                    <a:pt x="47" y="18"/>
                  </a:lnTo>
                  <a:lnTo>
                    <a:pt x="39" y="24"/>
                  </a:lnTo>
                  <a:lnTo>
                    <a:pt x="31" y="31"/>
                  </a:lnTo>
                  <a:lnTo>
                    <a:pt x="24" y="38"/>
                  </a:lnTo>
                  <a:lnTo>
                    <a:pt x="18" y="47"/>
                  </a:lnTo>
                  <a:lnTo>
                    <a:pt x="13" y="55"/>
                  </a:lnTo>
                  <a:lnTo>
                    <a:pt x="8" y="64"/>
                  </a:lnTo>
                  <a:lnTo>
                    <a:pt x="5" y="74"/>
                  </a:lnTo>
                  <a:lnTo>
                    <a:pt x="2" y="84"/>
                  </a:lnTo>
                  <a:lnTo>
                    <a:pt x="0" y="95"/>
                  </a:lnTo>
                  <a:lnTo>
                    <a:pt x="0" y="105"/>
                  </a:lnTo>
                  <a:lnTo>
                    <a:pt x="0" y="116"/>
                  </a:lnTo>
                  <a:lnTo>
                    <a:pt x="2" y="127"/>
                  </a:lnTo>
                  <a:lnTo>
                    <a:pt x="5" y="137"/>
                  </a:lnTo>
                  <a:lnTo>
                    <a:pt x="8" y="147"/>
                  </a:lnTo>
                  <a:lnTo>
                    <a:pt x="13" y="156"/>
                  </a:lnTo>
                  <a:lnTo>
                    <a:pt x="18" y="165"/>
                  </a:lnTo>
                  <a:lnTo>
                    <a:pt x="24" y="173"/>
                  </a:lnTo>
                  <a:lnTo>
                    <a:pt x="31" y="180"/>
                  </a:lnTo>
                  <a:lnTo>
                    <a:pt x="39" y="187"/>
                  </a:lnTo>
                  <a:lnTo>
                    <a:pt x="47" y="193"/>
                  </a:lnTo>
                  <a:lnTo>
                    <a:pt x="56" y="198"/>
                  </a:lnTo>
                  <a:lnTo>
                    <a:pt x="66" y="203"/>
                  </a:lnTo>
                  <a:lnTo>
                    <a:pt x="75" y="207"/>
                  </a:lnTo>
                  <a:lnTo>
                    <a:pt x="85" y="209"/>
                  </a:lnTo>
                  <a:lnTo>
                    <a:pt x="96" y="210"/>
                  </a:lnTo>
                  <a:lnTo>
                    <a:pt x="107" y="211"/>
                  </a:lnTo>
                  <a:lnTo>
                    <a:pt x="118" y="210"/>
                  </a:lnTo>
                  <a:lnTo>
                    <a:pt x="129" y="209"/>
                  </a:lnTo>
                  <a:lnTo>
                    <a:pt x="139" y="207"/>
                  </a:lnTo>
                  <a:lnTo>
                    <a:pt x="149" y="203"/>
                  </a:lnTo>
                  <a:lnTo>
                    <a:pt x="158" y="198"/>
                  </a:lnTo>
                  <a:lnTo>
                    <a:pt x="167" y="193"/>
                  </a:lnTo>
                  <a:lnTo>
                    <a:pt x="175" y="187"/>
                  </a:lnTo>
                  <a:lnTo>
                    <a:pt x="183" y="180"/>
                  </a:lnTo>
                  <a:lnTo>
                    <a:pt x="190" y="173"/>
                  </a:lnTo>
                  <a:lnTo>
                    <a:pt x="196" y="165"/>
                  </a:lnTo>
                  <a:lnTo>
                    <a:pt x="201" y="156"/>
                  </a:lnTo>
                  <a:lnTo>
                    <a:pt x="206" y="147"/>
                  </a:lnTo>
                  <a:lnTo>
                    <a:pt x="209" y="137"/>
                  </a:lnTo>
                  <a:lnTo>
                    <a:pt x="212" y="127"/>
                  </a:lnTo>
                  <a:lnTo>
                    <a:pt x="214" y="116"/>
                  </a:lnTo>
                  <a:lnTo>
                    <a:pt x="215" y="105"/>
                  </a:lnTo>
                </a:path>
              </a:pathLst>
            </a:custGeom>
            <a:noFill/>
            <a:ln w="6">
              <a:solidFill>
                <a:srgbClr val="555555"/>
              </a:solidFill>
              <a:round/>
              <a:headEnd/>
              <a:tailEnd/>
            </a:ln>
          </p:spPr>
          <p:txBody>
            <a:bodyPr/>
            <a:lstStyle/>
            <a:p>
              <a:endParaRPr lang="zh-TW" altLang="en-US"/>
            </a:p>
          </p:txBody>
        </p:sp>
        <p:sp>
          <p:nvSpPr>
            <p:cNvPr id="20538" name="Rectangle 41"/>
            <p:cNvSpPr>
              <a:spLocks noChangeArrowheads="1"/>
            </p:cNvSpPr>
            <p:nvPr/>
          </p:nvSpPr>
          <p:spPr bwMode="auto">
            <a:xfrm>
              <a:off x="1207" y="2510"/>
              <a:ext cx="7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K</a:t>
              </a:r>
              <a:endParaRPr lang="en-US" altLang="zh-TW"/>
            </a:p>
          </p:txBody>
        </p:sp>
        <p:sp>
          <p:nvSpPr>
            <p:cNvPr id="20539" name="Line 40"/>
            <p:cNvSpPr>
              <a:spLocks noChangeShapeType="1"/>
            </p:cNvSpPr>
            <p:nvPr/>
          </p:nvSpPr>
          <p:spPr bwMode="auto">
            <a:xfrm flipH="1">
              <a:off x="2205" y="2248"/>
              <a:ext cx="2407" cy="968"/>
            </a:xfrm>
            <a:prstGeom prst="line">
              <a:avLst/>
            </a:prstGeom>
            <a:noFill/>
            <a:ln w="10">
              <a:solidFill>
                <a:srgbClr val="000000"/>
              </a:solidFill>
              <a:round/>
              <a:headEnd/>
              <a:tailEnd/>
            </a:ln>
          </p:spPr>
          <p:txBody>
            <a:bodyPr/>
            <a:lstStyle/>
            <a:p>
              <a:endParaRPr lang="zh-TW" altLang="en-US"/>
            </a:p>
          </p:txBody>
        </p:sp>
        <p:sp>
          <p:nvSpPr>
            <p:cNvPr id="20540" name="Freeform 39"/>
            <p:cNvSpPr>
              <a:spLocks/>
            </p:cNvSpPr>
            <p:nvPr/>
          </p:nvSpPr>
          <p:spPr bwMode="auto">
            <a:xfrm>
              <a:off x="1476" y="955"/>
              <a:ext cx="452" cy="567"/>
            </a:xfrm>
            <a:custGeom>
              <a:avLst/>
              <a:gdLst>
                <a:gd name="T0" fmla="*/ 392 w 452"/>
                <a:gd name="T1" fmla="*/ 567 h 567"/>
                <a:gd name="T2" fmla="*/ 452 w 452"/>
                <a:gd name="T3" fmla="*/ 300 h 567"/>
                <a:gd name="T4" fmla="*/ 344 w 452"/>
                <a:gd name="T5" fmla="*/ 369 h 567"/>
                <a:gd name="T6" fmla="*/ 111 w 452"/>
                <a:gd name="T7" fmla="*/ 0 h 567"/>
                <a:gd name="T8" fmla="*/ 0 w 452"/>
                <a:gd name="T9" fmla="*/ 70 h 567"/>
                <a:gd name="T10" fmla="*/ 233 w 452"/>
                <a:gd name="T11" fmla="*/ 439 h 567"/>
                <a:gd name="T12" fmla="*/ 126 w 452"/>
                <a:gd name="T13" fmla="*/ 508 h 567"/>
                <a:gd name="T14" fmla="*/ 392 w 452"/>
                <a:gd name="T15" fmla="*/ 567 h 567"/>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567"/>
                <a:gd name="T26" fmla="*/ 452 w 452"/>
                <a:gd name="T27" fmla="*/ 567 h 5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567">
                  <a:moveTo>
                    <a:pt x="392" y="567"/>
                  </a:moveTo>
                  <a:lnTo>
                    <a:pt x="452" y="300"/>
                  </a:lnTo>
                  <a:lnTo>
                    <a:pt x="344" y="369"/>
                  </a:lnTo>
                  <a:lnTo>
                    <a:pt x="111" y="0"/>
                  </a:lnTo>
                  <a:lnTo>
                    <a:pt x="0" y="70"/>
                  </a:lnTo>
                  <a:lnTo>
                    <a:pt x="233" y="439"/>
                  </a:lnTo>
                  <a:lnTo>
                    <a:pt x="126" y="508"/>
                  </a:lnTo>
                  <a:lnTo>
                    <a:pt x="392" y="567"/>
                  </a:lnTo>
                  <a:close/>
                </a:path>
              </a:pathLst>
            </a:custGeom>
            <a:solidFill>
              <a:srgbClr val="E8EEF7"/>
            </a:solidFill>
            <a:ln w="9525">
              <a:noFill/>
              <a:round/>
              <a:headEnd/>
              <a:tailEnd/>
            </a:ln>
          </p:spPr>
          <p:txBody>
            <a:bodyPr/>
            <a:lstStyle/>
            <a:p>
              <a:endParaRPr lang="zh-TW" altLang="en-US"/>
            </a:p>
          </p:txBody>
        </p:sp>
        <p:sp>
          <p:nvSpPr>
            <p:cNvPr id="20541" name="Freeform 38"/>
            <p:cNvSpPr>
              <a:spLocks/>
            </p:cNvSpPr>
            <p:nvPr/>
          </p:nvSpPr>
          <p:spPr bwMode="auto">
            <a:xfrm>
              <a:off x="1476" y="955"/>
              <a:ext cx="452" cy="567"/>
            </a:xfrm>
            <a:custGeom>
              <a:avLst/>
              <a:gdLst>
                <a:gd name="T0" fmla="*/ 392 w 452"/>
                <a:gd name="T1" fmla="*/ 567 h 567"/>
                <a:gd name="T2" fmla="*/ 452 w 452"/>
                <a:gd name="T3" fmla="*/ 300 h 567"/>
                <a:gd name="T4" fmla="*/ 344 w 452"/>
                <a:gd name="T5" fmla="*/ 369 h 567"/>
                <a:gd name="T6" fmla="*/ 111 w 452"/>
                <a:gd name="T7" fmla="*/ 0 h 567"/>
                <a:gd name="T8" fmla="*/ 0 w 452"/>
                <a:gd name="T9" fmla="*/ 70 h 567"/>
                <a:gd name="T10" fmla="*/ 233 w 452"/>
                <a:gd name="T11" fmla="*/ 439 h 567"/>
                <a:gd name="T12" fmla="*/ 126 w 452"/>
                <a:gd name="T13" fmla="*/ 508 h 567"/>
                <a:gd name="T14" fmla="*/ 392 w 452"/>
                <a:gd name="T15" fmla="*/ 567 h 567"/>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567"/>
                <a:gd name="T26" fmla="*/ 452 w 452"/>
                <a:gd name="T27" fmla="*/ 567 h 5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567">
                  <a:moveTo>
                    <a:pt x="392" y="567"/>
                  </a:moveTo>
                  <a:lnTo>
                    <a:pt x="452" y="300"/>
                  </a:lnTo>
                  <a:lnTo>
                    <a:pt x="344" y="369"/>
                  </a:lnTo>
                  <a:lnTo>
                    <a:pt x="111" y="0"/>
                  </a:lnTo>
                  <a:lnTo>
                    <a:pt x="0" y="70"/>
                  </a:lnTo>
                  <a:lnTo>
                    <a:pt x="233" y="439"/>
                  </a:lnTo>
                  <a:lnTo>
                    <a:pt x="126" y="508"/>
                  </a:lnTo>
                  <a:lnTo>
                    <a:pt x="392" y="567"/>
                  </a:lnTo>
                  <a:close/>
                </a:path>
              </a:pathLst>
            </a:custGeom>
            <a:noFill/>
            <a:ln w="2">
              <a:solidFill>
                <a:srgbClr val="000000"/>
              </a:solidFill>
              <a:round/>
              <a:headEnd/>
              <a:tailEnd/>
            </a:ln>
          </p:spPr>
          <p:txBody>
            <a:bodyPr/>
            <a:lstStyle/>
            <a:p>
              <a:endParaRPr lang="zh-TW" altLang="en-US"/>
            </a:p>
          </p:txBody>
        </p:sp>
        <p:pic>
          <p:nvPicPr>
            <p:cNvPr id="20542" name="Picture 37"/>
            <p:cNvPicPr>
              <a:picLocks noChangeAspect="1" noChangeArrowheads="1"/>
            </p:cNvPicPr>
            <p:nvPr/>
          </p:nvPicPr>
          <p:blipFill>
            <a:blip r:embed="rId7" cstate="print"/>
            <a:srcRect/>
            <a:stretch>
              <a:fillRect/>
            </a:stretch>
          </p:blipFill>
          <p:spPr bwMode="auto">
            <a:xfrm>
              <a:off x="1182" y="432"/>
              <a:ext cx="362" cy="316"/>
            </a:xfrm>
            <a:prstGeom prst="rect">
              <a:avLst/>
            </a:prstGeom>
            <a:noFill/>
            <a:ln w="9525">
              <a:noFill/>
              <a:miter lim="800000"/>
              <a:headEnd/>
              <a:tailEnd/>
            </a:ln>
          </p:spPr>
        </p:pic>
        <p:sp>
          <p:nvSpPr>
            <p:cNvPr id="20543" name="Freeform 36"/>
            <p:cNvSpPr>
              <a:spLocks/>
            </p:cNvSpPr>
            <p:nvPr/>
          </p:nvSpPr>
          <p:spPr bwMode="auto">
            <a:xfrm>
              <a:off x="1240" y="445"/>
              <a:ext cx="303" cy="303"/>
            </a:xfrm>
            <a:custGeom>
              <a:avLst/>
              <a:gdLst>
                <a:gd name="T0" fmla="*/ 0 w 303"/>
                <a:gd name="T1" fmla="*/ 261 h 303"/>
                <a:gd name="T2" fmla="*/ 22 w 303"/>
                <a:gd name="T3" fmla="*/ 271 h 303"/>
                <a:gd name="T4" fmla="*/ 44 w 303"/>
                <a:gd name="T5" fmla="*/ 280 h 303"/>
                <a:gd name="T6" fmla="*/ 66 w 303"/>
                <a:gd name="T7" fmla="*/ 287 h 303"/>
                <a:gd name="T8" fmla="*/ 89 w 303"/>
                <a:gd name="T9" fmla="*/ 293 h 303"/>
                <a:gd name="T10" fmla="*/ 111 w 303"/>
                <a:gd name="T11" fmla="*/ 298 h 303"/>
                <a:gd name="T12" fmla="*/ 135 w 303"/>
                <a:gd name="T13" fmla="*/ 301 h 303"/>
                <a:gd name="T14" fmla="*/ 158 w 303"/>
                <a:gd name="T15" fmla="*/ 303 h 303"/>
                <a:gd name="T16" fmla="*/ 182 w 303"/>
                <a:gd name="T17" fmla="*/ 303 h 303"/>
                <a:gd name="T18" fmla="*/ 182 w 303"/>
                <a:gd name="T19" fmla="*/ 303 h 303"/>
                <a:gd name="T20" fmla="*/ 198 w 303"/>
                <a:gd name="T21" fmla="*/ 302 h 303"/>
                <a:gd name="T22" fmla="*/ 212 w 303"/>
                <a:gd name="T23" fmla="*/ 299 h 303"/>
                <a:gd name="T24" fmla="*/ 227 w 303"/>
                <a:gd name="T25" fmla="*/ 294 h 303"/>
                <a:gd name="T26" fmla="*/ 241 w 303"/>
                <a:gd name="T27" fmla="*/ 288 h 303"/>
                <a:gd name="T28" fmla="*/ 246 w 303"/>
                <a:gd name="T29" fmla="*/ 291 h 303"/>
                <a:gd name="T30" fmla="*/ 251 w 303"/>
                <a:gd name="T31" fmla="*/ 293 h 303"/>
                <a:gd name="T32" fmla="*/ 258 w 303"/>
                <a:gd name="T33" fmla="*/ 294 h 303"/>
                <a:gd name="T34" fmla="*/ 264 w 303"/>
                <a:gd name="T35" fmla="*/ 292 h 303"/>
                <a:gd name="T36" fmla="*/ 276 w 303"/>
                <a:gd name="T37" fmla="*/ 284 h 303"/>
                <a:gd name="T38" fmla="*/ 287 w 303"/>
                <a:gd name="T39" fmla="*/ 275 h 303"/>
                <a:gd name="T40" fmla="*/ 296 w 303"/>
                <a:gd name="T41" fmla="*/ 264 h 303"/>
                <a:gd name="T42" fmla="*/ 303 w 303"/>
                <a:gd name="T43" fmla="*/ 251 h 303"/>
                <a:gd name="T44" fmla="*/ 303 w 303"/>
                <a:gd name="T45" fmla="*/ 251 h 303"/>
                <a:gd name="T46" fmla="*/ 303 w 303"/>
                <a:gd name="T47" fmla="*/ 136 h 303"/>
                <a:gd name="T48" fmla="*/ 302 w 303"/>
                <a:gd name="T49" fmla="*/ 125 h 303"/>
                <a:gd name="T50" fmla="*/ 300 w 303"/>
                <a:gd name="T51" fmla="*/ 114 h 303"/>
                <a:gd name="T52" fmla="*/ 298 w 303"/>
                <a:gd name="T53" fmla="*/ 103 h 303"/>
                <a:gd name="T54" fmla="*/ 295 w 303"/>
                <a:gd name="T55" fmla="*/ 92 h 303"/>
                <a:gd name="T56" fmla="*/ 290 w 303"/>
                <a:gd name="T57" fmla="*/ 82 h 303"/>
                <a:gd name="T58" fmla="*/ 286 w 303"/>
                <a:gd name="T59" fmla="*/ 72 h 303"/>
                <a:gd name="T60" fmla="*/ 280 w 303"/>
                <a:gd name="T61" fmla="*/ 63 h 303"/>
                <a:gd name="T62" fmla="*/ 274 w 303"/>
                <a:gd name="T63" fmla="*/ 54 h 303"/>
                <a:gd name="T64" fmla="*/ 260 w 303"/>
                <a:gd name="T65" fmla="*/ 37 h 303"/>
                <a:gd name="T66" fmla="*/ 243 w 303"/>
                <a:gd name="T67" fmla="*/ 22 h 303"/>
                <a:gd name="T68" fmla="*/ 234 w 303"/>
                <a:gd name="T69" fmla="*/ 16 h 303"/>
                <a:gd name="T70" fmla="*/ 225 w 303"/>
                <a:gd name="T71" fmla="*/ 9 h 303"/>
                <a:gd name="T72" fmla="*/ 215 w 303"/>
                <a:gd name="T73" fmla="*/ 4 h 303"/>
                <a:gd name="T74" fmla="*/ 205 w 303"/>
                <a:gd name="T75" fmla="*/ 0 h 3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03"/>
                <a:gd name="T116" fmla="*/ 303 w 303"/>
                <a:gd name="T117" fmla="*/ 303 h 3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03">
                  <a:moveTo>
                    <a:pt x="0" y="261"/>
                  </a:moveTo>
                  <a:lnTo>
                    <a:pt x="22" y="271"/>
                  </a:lnTo>
                  <a:lnTo>
                    <a:pt x="44" y="280"/>
                  </a:lnTo>
                  <a:lnTo>
                    <a:pt x="66" y="287"/>
                  </a:lnTo>
                  <a:lnTo>
                    <a:pt x="89" y="293"/>
                  </a:lnTo>
                  <a:lnTo>
                    <a:pt x="111" y="298"/>
                  </a:lnTo>
                  <a:lnTo>
                    <a:pt x="135" y="301"/>
                  </a:lnTo>
                  <a:lnTo>
                    <a:pt x="158" y="303"/>
                  </a:lnTo>
                  <a:lnTo>
                    <a:pt x="182" y="303"/>
                  </a:lnTo>
                  <a:lnTo>
                    <a:pt x="198" y="302"/>
                  </a:lnTo>
                  <a:lnTo>
                    <a:pt x="212" y="299"/>
                  </a:lnTo>
                  <a:lnTo>
                    <a:pt x="227" y="294"/>
                  </a:lnTo>
                  <a:lnTo>
                    <a:pt x="241" y="288"/>
                  </a:lnTo>
                  <a:lnTo>
                    <a:pt x="246" y="291"/>
                  </a:lnTo>
                  <a:lnTo>
                    <a:pt x="251" y="293"/>
                  </a:lnTo>
                  <a:lnTo>
                    <a:pt x="258" y="294"/>
                  </a:lnTo>
                  <a:lnTo>
                    <a:pt x="264" y="292"/>
                  </a:lnTo>
                  <a:lnTo>
                    <a:pt x="276" y="284"/>
                  </a:lnTo>
                  <a:lnTo>
                    <a:pt x="287" y="275"/>
                  </a:lnTo>
                  <a:lnTo>
                    <a:pt x="296" y="264"/>
                  </a:lnTo>
                  <a:lnTo>
                    <a:pt x="303" y="251"/>
                  </a:lnTo>
                  <a:lnTo>
                    <a:pt x="303" y="136"/>
                  </a:lnTo>
                  <a:lnTo>
                    <a:pt x="302" y="125"/>
                  </a:lnTo>
                  <a:lnTo>
                    <a:pt x="300" y="114"/>
                  </a:lnTo>
                  <a:lnTo>
                    <a:pt x="298" y="103"/>
                  </a:lnTo>
                  <a:lnTo>
                    <a:pt x="295" y="92"/>
                  </a:lnTo>
                  <a:lnTo>
                    <a:pt x="290" y="82"/>
                  </a:lnTo>
                  <a:lnTo>
                    <a:pt x="286" y="72"/>
                  </a:lnTo>
                  <a:lnTo>
                    <a:pt x="280" y="63"/>
                  </a:lnTo>
                  <a:lnTo>
                    <a:pt x="274" y="54"/>
                  </a:lnTo>
                  <a:lnTo>
                    <a:pt x="260" y="37"/>
                  </a:lnTo>
                  <a:lnTo>
                    <a:pt x="243" y="22"/>
                  </a:lnTo>
                  <a:lnTo>
                    <a:pt x="234" y="16"/>
                  </a:lnTo>
                  <a:lnTo>
                    <a:pt x="225" y="9"/>
                  </a:lnTo>
                  <a:lnTo>
                    <a:pt x="215" y="4"/>
                  </a:lnTo>
                  <a:lnTo>
                    <a:pt x="205" y="0"/>
                  </a:lnTo>
                </a:path>
              </a:pathLst>
            </a:custGeom>
            <a:noFill/>
            <a:ln w="6">
              <a:solidFill>
                <a:srgbClr val="373773"/>
              </a:solidFill>
              <a:round/>
              <a:headEnd/>
              <a:tailEnd/>
            </a:ln>
          </p:spPr>
          <p:txBody>
            <a:bodyPr/>
            <a:lstStyle/>
            <a:p>
              <a:endParaRPr lang="zh-TW" altLang="en-US"/>
            </a:p>
          </p:txBody>
        </p:sp>
        <p:sp>
          <p:nvSpPr>
            <p:cNvPr id="20544" name="Freeform 35"/>
            <p:cNvSpPr>
              <a:spLocks/>
            </p:cNvSpPr>
            <p:nvPr/>
          </p:nvSpPr>
          <p:spPr bwMode="auto">
            <a:xfrm>
              <a:off x="1182" y="433"/>
              <a:ext cx="99" cy="273"/>
            </a:xfrm>
            <a:custGeom>
              <a:avLst/>
              <a:gdLst>
                <a:gd name="T0" fmla="*/ 99 w 99"/>
                <a:gd name="T1" fmla="*/ 0 h 273"/>
                <a:gd name="T2" fmla="*/ 89 w 99"/>
                <a:gd name="T3" fmla="*/ 5 h 273"/>
                <a:gd name="T4" fmla="*/ 79 w 99"/>
                <a:gd name="T5" fmla="*/ 10 h 273"/>
                <a:gd name="T6" fmla="*/ 69 w 99"/>
                <a:gd name="T7" fmla="*/ 17 h 273"/>
                <a:gd name="T8" fmla="*/ 60 w 99"/>
                <a:gd name="T9" fmla="*/ 23 h 273"/>
                <a:gd name="T10" fmla="*/ 43 w 99"/>
                <a:gd name="T11" fmla="*/ 38 h 273"/>
                <a:gd name="T12" fmla="*/ 36 w 99"/>
                <a:gd name="T13" fmla="*/ 47 h 273"/>
                <a:gd name="T14" fmla="*/ 29 w 99"/>
                <a:gd name="T15" fmla="*/ 56 h 273"/>
                <a:gd name="T16" fmla="*/ 23 w 99"/>
                <a:gd name="T17" fmla="*/ 65 h 273"/>
                <a:gd name="T18" fmla="*/ 18 w 99"/>
                <a:gd name="T19" fmla="*/ 75 h 273"/>
                <a:gd name="T20" fmla="*/ 13 w 99"/>
                <a:gd name="T21" fmla="*/ 84 h 273"/>
                <a:gd name="T22" fmla="*/ 9 w 99"/>
                <a:gd name="T23" fmla="*/ 95 h 273"/>
                <a:gd name="T24" fmla="*/ 6 w 99"/>
                <a:gd name="T25" fmla="*/ 106 h 273"/>
                <a:gd name="T26" fmla="*/ 3 w 99"/>
                <a:gd name="T27" fmla="*/ 117 h 273"/>
                <a:gd name="T28" fmla="*/ 1 w 99"/>
                <a:gd name="T29" fmla="*/ 128 h 273"/>
                <a:gd name="T30" fmla="*/ 0 w 99"/>
                <a:gd name="T31" fmla="*/ 139 h 273"/>
                <a:gd name="T32" fmla="*/ 0 w 99"/>
                <a:gd name="T33" fmla="*/ 139 h 273"/>
                <a:gd name="T34" fmla="*/ 1 w 99"/>
                <a:gd name="T35" fmla="*/ 205 h 273"/>
                <a:gd name="T36" fmla="*/ 1 w 99"/>
                <a:gd name="T37" fmla="*/ 211 h 273"/>
                <a:gd name="T38" fmla="*/ 2 w 99"/>
                <a:gd name="T39" fmla="*/ 217 h 273"/>
                <a:gd name="T40" fmla="*/ 4 w 99"/>
                <a:gd name="T41" fmla="*/ 223 h 273"/>
                <a:gd name="T42" fmla="*/ 6 w 99"/>
                <a:gd name="T43" fmla="*/ 229 h 273"/>
                <a:gd name="T44" fmla="*/ 13 w 99"/>
                <a:gd name="T45" fmla="*/ 239 h 273"/>
                <a:gd name="T46" fmla="*/ 22 w 99"/>
                <a:gd name="T47" fmla="*/ 248 h 273"/>
                <a:gd name="T48" fmla="*/ 27 w 99"/>
                <a:gd name="T49" fmla="*/ 252 h 273"/>
                <a:gd name="T50" fmla="*/ 32 w 99"/>
                <a:gd name="T51" fmla="*/ 253 h 273"/>
                <a:gd name="T52" fmla="*/ 39 w 99"/>
                <a:gd name="T53" fmla="*/ 253 h 273"/>
                <a:gd name="T54" fmla="*/ 45 w 99"/>
                <a:gd name="T55" fmla="*/ 252 h 273"/>
                <a:gd name="T56" fmla="*/ 46 w 99"/>
                <a:gd name="T57" fmla="*/ 258 h 273"/>
                <a:gd name="T58" fmla="*/ 49 w 99"/>
                <a:gd name="T59" fmla="*/ 264 h 273"/>
                <a:gd name="T60" fmla="*/ 53 w 99"/>
                <a:gd name="T61" fmla="*/ 269 h 273"/>
                <a:gd name="T62" fmla="*/ 58 w 99"/>
                <a:gd name="T63" fmla="*/ 273 h 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273"/>
                <a:gd name="T98" fmla="*/ 99 w 99"/>
                <a:gd name="T99" fmla="*/ 273 h 2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273">
                  <a:moveTo>
                    <a:pt x="99" y="0"/>
                  </a:moveTo>
                  <a:lnTo>
                    <a:pt x="89" y="5"/>
                  </a:lnTo>
                  <a:lnTo>
                    <a:pt x="79" y="10"/>
                  </a:lnTo>
                  <a:lnTo>
                    <a:pt x="69" y="17"/>
                  </a:lnTo>
                  <a:lnTo>
                    <a:pt x="60" y="23"/>
                  </a:lnTo>
                  <a:lnTo>
                    <a:pt x="43" y="38"/>
                  </a:lnTo>
                  <a:lnTo>
                    <a:pt x="36" y="47"/>
                  </a:lnTo>
                  <a:lnTo>
                    <a:pt x="29" y="56"/>
                  </a:lnTo>
                  <a:lnTo>
                    <a:pt x="23" y="65"/>
                  </a:lnTo>
                  <a:lnTo>
                    <a:pt x="18" y="75"/>
                  </a:lnTo>
                  <a:lnTo>
                    <a:pt x="13" y="84"/>
                  </a:lnTo>
                  <a:lnTo>
                    <a:pt x="9" y="95"/>
                  </a:lnTo>
                  <a:lnTo>
                    <a:pt x="6" y="106"/>
                  </a:lnTo>
                  <a:lnTo>
                    <a:pt x="3" y="117"/>
                  </a:lnTo>
                  <a:lnTo>
                    <a:pt x="1" y="128"/>
                  </a:lnTo>
                  <a:lnTo>
                    <a:pt x="0" y="139"/>
                  </a:lnTo>
                  <a:lnTo>
                    <a:pt x="1" y="205"/>
                  </a:lnTo>
                  <a:lnTo>
                    <a:pt x="1" y="211"/>
                  </a:lnTo>
                  <a:lnTo>
                    <a:pt x="2" y="217"/>
                  </a:lnTo>
                  <a:lnTo>
                    <a:pt x="4" y="223"/>
                  </a:lnTo>
                  <a:lnTo>
                    <a:pt x="6" y="229"/>
                  </a:lnTo>
                  <a:lnTo>
                    <a:pt x="13" y="239"/>
                  </a:lnTo>
                  <a:lnTo>
                    <a:pt x="22" y="248"/>
                  </a:lnTo>
                  <a:lnTo>
                    <a:pt x="27" y="252"/>
                  </a:lnTo>
                  <a:lnTo>
                    <a:pt x="32" y="253"/>
                  </a:lnTo>
                  <a:lnTo>
                    <a:pt x="39" y="253"/>
                  </a:lnTo>
                  <a:lnTo>
                    <a:pt x="45" y="252"/>
                  </a:lnTo>
                  <a:lnTo>
                    <a:pt x="46" y="258"/>
                  </a:lnTo>
                  <a:lnTo>
                    <a:pt x="49" y="264"/>
                  </a:lnTo>
                  <a:lnTo>
                    <a:pt x="53" y="269"/>
                  </a:lnTo>
                  <a:lnTo>
                    <a:pt x="58" y="273"/>
                  </a:lnTo>
                </a:path>
              </a:pathLst>
            </a:custGeom>
            <a:noFill/>
            <a:ln w="6">
              <a:solidFill>
                <a:srgbClr val="373773"/>
              </a:solidFill>
              <a:round/>
              <a:headEnd/>
              <a:tailEnd/>
            </a:ln>
          </p:spPr>
          <p:txBody>
            <a:bodyPr/>
            <a:lstStyle/>
            <a:p>
              <a:endParaRPr lang="zh-TW" altLang="en-US"/>
            </a:p>
          </p:txBody>
        </p:sp>
        <p:pic>
          <p:nvPicPr>
            <p:cNvPr id="20545" name="Picture 34"/>
            <p:cNvPicPr>
              <a:picLocks noChangeAspect="1" noChangeArrowheads="1"/>
            </p:cNvPicPr>
            <p:nvPr/>
          </p:nvPicPr>
          <p:blipFill>
            <a:blip r:embed="rId8" cstate="print"/>
            <a:srcRect/>
            <a:stretch>
              <a:fillRect/>
            </a:stretch>
          </p:blipFill>
          <p:spPr bwMode="auto">
            <a:xfrm>
              <a:off x="1259" y="263"/>
              <a:ext cx="216" cy="214"/>
            </a:xfrm>
            <a:prstGeom prst="rect">
              <a:avLst/>
            </a:prstGeom>
            <a:noFill/>
            <a:ln w="9525">
              <a:noFill/>
              <a:miter lim="800000"/>
              <a:headEnd/>
              <a:tailEnd/>
            </a:ln>
          </p:spPr>
        </p:pic>
        <p:sp>
          <p:nvSpPr>
            <p:cNvPr id="20546" name="Freeform 33"/>
            <p:cNvSpPr>
              <a:spLocks/>
            </p:cNvSpPr>
            <p:nvPr/>
          </p:nvSpPr>
          <p:spPr bwMode="auto">
            <a:xfrm>
              <a:off x="1260" y="264"/>
              <a:ext cx="215" cy="211"/>
            </a:xfrm>
            <a:custGeom>
              <a:avLst/>
              <a:gdLst>
                <a:gd name="T0" fmla="*/ 214 w 215"/>
                <a:gd name="T1" fmla="*/ 95 h 211"/>
                <a:gd name="T2" fmla="*/ 210 w 215"/>
                <a:gd name="T3" fmla="*/ 74 h 211"/>
                <a:gd name="T4" fmla="*/ 202 w 215"/>
                <a:gd name="T5" fmla="*/ 56 h 211"/>
                <a:gd name="T6" fmla="*/ 190 w 215"/>
                <a:gd name="T7" fmla="*/ 38 h 211"/>
                <a:gd name="T8" fmla="*/ 176 w 215"/>
                <a:gd name="T9" fmla="*/ 24 h 211"/>
                <a:gd name="T10" fmla="*/ 159 w 215"/>
                <a:gd name="T11" fmla="*/ 13 h 211"/>
                <a:gd name="T12" fmla="*/ 140 w 215"/>
                <a:gd name="T13" fmla="*/ 5 h 211"/>
                <a:gd name="T14" fmla="*/ 119 w 215"/>
                <a:gd name="T15" fmla="*/ 1 h 211"/>
                <a:gd name="T16" fmla="*/ 96 w 215"/>
                <a:gd name="T17" fmla="*/ 1 h 211"/>
                <a:gd name="T18" fmla="*/ 76 w 215"/>
                <a:gd name="T19" fmla="*/ 5 h 211"/>
                <a:gd name="T20" fmla="*/ 57 w 215"/>
                <a:gd name="T21" fmla="*/ 13 h 211"/>
                <a:gd name="T22" fmla="*/ 39 w 215"/>
                <a:gd name="T23" fmla="*/ 24 h 211"/>
                <a:gd name="T24" fmla="*/ 25 w 215"/>
                <a:gd name="T25" fmla="*/ 38 h 211"/>
                <a:gd name="T26" fmla="*/ 13 w 215"/>
                <a:gd name="T27" fmla="*/ 56 h 211"/>
                <a:gd name="T28" fmla="*/ 5 w 215"/>
                <a:gd name="T29" fmla="*/ 74 h 211"/>
                <a:gd name="T30" fmla="*/ 1 w 215"/>
                <a:gd name="T31" fmla="*/ 95 h 211"/>
                <a:gd name="T32" fmla="*/ 1 w 215"/>
                <a:gd name="T33" fmla="*/ 117 h 211"/>
                <a:gd name="T34" fmla="*/ 5 w 215"/>
                <a:gd name="T35" fmla="*/ 137 h 211"/>
                <a:gd name="T36" fmla="*/ 13 w 215"/>
                <a:gd name="T37" fmla="*/ 156 h 211"/>
                <a:gd name="T38" fmla="*/ 25 w 215"/>
                <a:gd name="T39" fmla="*/ 173 h 211"/>
                <a:gd name="T40" fmla="*/ 39 w 215"/>
                <a:gd name="T41" fmla="*/ 187 h 211"/>
                <a:gd name="T42" fmla="*/ 57 w 215"/>
                <a:gd name="T43" fmla="*/ 199 h 211"/>
                <a:gd name="T44" fmla="*/ 76 w 215"/>
                <a:gd name="T45" fmla="*/ 207 h 211"/>
                <a:gd name="T46" fmla="*/ 96 w 215"/>
                <a:gd name="T47" fmla="*/ 211 h 211"/>
                <a:gd name="T48" fmla="*/ 119 w 215"/>
                <a:gd name="T49" fmla="*/ 211 h 211"/>
                <a:gd name="T50" fmla="*/ 140 w 215"/>
                <a:gd name="T51" fmla="*/ 207 h 211"/>
                <a:gd name="T52" fmla="*/ 159 w 215"/>
                <a:gd name="T53" fmla="*/ 199 h 211"/>
                <a:gd name="T54" fmla="*/ 176 w 215"/>
                <a:gd name="T55" fmla="*/ 187 h 211"/>
                <a:gd name="T56" fmla="*/ 190 w 215"/>
                <a:gd name="T57" fmla="*/ 173 h 211"/>
                <a:gd name="T58" fmla="*/ 202 w 215"/>
                <a:gd name="T59" fmla="*/ 156 h 211"/>
                <a:gd name="T60" fmla="*/ 210 w 215"/>
                <a:gd name="T61" fmla="*/ 137 h 211"/>
                <a:gd name="T62" fmla="*/ 214 w 215"/>
                <a:gd name="T63" fmla="*/ 11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11"/>
                <a:gd name="T98" fmla="*/ 215 w 215"/>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11">
                  <a:moveTo>
                    <a:pt x="215" y="106"/>
                  </a:moveTo>
                  <a:lnTo>
                    <a:pt x="214" y="95"/>
                  </a:lnTo>
                  <a:lnTo>
                    <a:pt x="212" y="84"/>
                  </a:lnTo>
                  <a:lnTo>
                    <a:pt x="210" y="74"/>
                  </a:lnTo>
                  <a:lnTo>
                    <a:pt x="206" y="65"/>
                  </a:lnTo>
                  <a:lnTo>
                    <a:pt x="202" y="56"/>
                  </a:lnTo>
                  <a:lnTo>
                    <a:pt x="197" y="47"/>
                  </a:lnTo>
                  <a:lnTo>
                    <a:pt x="190" y="38"/>
                  </a:lnTo>
                  <a:lnTo>
                    <a:pt x="183" y="31"/>
                  </a:lnTo>
                  <a:lnTo>
                    <a:pt x="176" y="24"/>
                  </a:lnTo>
                  <a:lnTo>
                    <a:pt x="167" y="18"/>
                  </a:lnTo>
                  <a:lnTo>
                    <a:pt x="159" y="13"/>
                  </a:lnTo>
                  <a:lnTo>
                    <a:pt x="149" y="8"/>
                  </a:lnTo>
                  <a:lnTo>
                    <a:pt x="140" y="5"/>
                  </a:lnTo>
                  <a:lnTo>
                    <a:pt x="129" y="2"/>
                  </a:lnTo>
                  <a:lnTo>
                    <a:pt x="119" y="1"/>
                  </a:lnTo>
                  <a:lnTo>
                    <a:pt x="107" y="0"/>
                  </a:lnTo>
                  <a:lnTo>
                    <a:pt x="96" y="1"/>
                  </a:lnTo>
                  <a:lnTo>
                    <a:pt x="86" y="2"/>
                  </a:lnTo>
                  <a:lnTo>
                    <a:pt x="76" y="5"/>
                  </a:lnTo>
                  <a:lnTo>
                    <a:pt x="65" y="8"/>
                  </a:lnTo>
                  <a:lnTo>
                    <a:pt x="57" y="13"/>
                  </a:lnTo>
                  <a:lnTo>
                    <a:pt x="48" y="18"/>
                  </a:lnTo>
                  <a:lnTo>
                    <a:pt x="39" y="24"/>
                  </a:lnTo>
                  <a:lnTo>
                    <a:pt x="32" y="31"/>
                  </a:lnTo>
                  <a:lnTo>
                    <a:pt x="25" y="38"/>
                  </a:lnTo>
                  <a:lnTo>
                    <a:pt x="18" y="47"/>
                  </a:lnTo>
                  <a:lnTo>
                    <a:pt x="13" y="56"/>
                  </a:lnTo>
                  <a:lnTo>
                    <a:pt x="8" y="65"/>
                  </a:lnTo>
                  <a:lnTo>
                    <a:pt x="5" y="74"/>
                  </a:lnTo>
                  <a:lnTo>
                    <a:pt x="2" y="84"/>
                  </a:lnTo>
                  <a:lnTo>
                    <a:pt x="1" y="95"/>
                  </a:lnTo>
                  <a:lnTo>
                    <a:pt x="0" y="106"/>
                  </a:lnTo>
                  <a:lnTo>
                    <a:pt x="1" y="117"/>
                  </a:lnTo>
                  <a:lnTo>
                    <a:pt x="2" y="127"/>
                  </a:lnTo>
                  <a:lnTo>
                    <a:pt x="5" y="137"/>
                  </a:lnTo>
                  <a:lnTo>
                    <a:pt x="8" y="147"/>
                  </a:lnTo>
                  <a:lnTo>
                    <a:pt x="13" y="156"/>
                  </a:lnTo>
                  <a:lnTo>
                    <a:pt x="18" y="165"/>
                  </a:lnTo>
                  <a:lnTo>
                    <a:pt x="25" y="173"/>
                  </a:lnTo>
                  <a:lnTo>
                    <a:pt x="32" y="181"/>
                  </a:lnTo>
                  <a:lnTo>
                    <a:pt x="39" y="187"/>
                  </a:lnTo>
                  <a:lnTo>
                    <a:pt x="48" y="193"/>
                  </a:lnTo>
                  <a:lnTo>
                    <a:pt x="57" y="199"/>
                  </a:lnTo>
                  <a:lnTo>
                    <a:pt x="65" y="203"/>
                  </a:lnTo>
                  <a:lnTo>
                    <a:pt x="76" y="207"/>
                  </a:lnTo>
                  <a:lnTo>
                    <a:pt x="86" y="209"/>
                  </a:lnTo>
                  <a:lnTo>
                    <a:pt x="96" y="211"/>
                  </a:lnTo>
                  <a:lnTo>
                    <a:pt x="107" y="211"/>
                  </a:lnTo>
                  <a:lnTo>
                    <a:pt x="119" y="211"/>
                  </a:lnTo>
                  <a:lnTo>
                    <a:pt x="129" y="209"/>
                  </a:lnTo>
                  <a:lnTo>
                    <a:pt x="140" y="207"/>
                  </a:lnTo>
                  <a:lnTo>
                    <a:pt x="149" y="203"/>
                  </a:lnTo>
                  <a:lnTo>
                    <a:pt x="159" y="199"/>
                  </a:lnTo>
                  <a:lnTo>
                    <a:pt x="167" y="193"/>
                  </a:lnTo>
                  <a:lnTo>
                    <a:pt x="176" y="187"/>
                  </a:lnTo>
                  <a:lnTo>
                    <a:pt x="183" y="181"/>
                  </a:lnTo>
                  <a:lnTo>
                    <a:pt x="190" y="173"/>
                  </a:lnTo>
                  <a:lnTo>
                    <a:pt x="197" y="165"/>
                  </a:lnTo>
                  <a:lnTo>
                    <a:pt x="202" y="156"/>
                  </a:lnTo>
                  <a:lnTo>
                    <a:pt x="206" y="147"/>
                  </a:lnTo>
                  <a:lnTo>
                    <a:pt x="210" y="137"/>
                  </a:lnTo>
                  <a:lnTo>
                    <a:pt x="212" y="127"/>
                  </a:lnTo>
                  <a:lnTo>
                    <a:pt x="214" y="117"/>
                  </a:lnTo>
                  <a:lnTo>
                    <a:pt x="215" y="106"/>
                  </a:lnTo>
                </a:path>
              </a:pathLst>
            </a:custGeom>
            <a:noFill/>
            <a:ln w="6">
              <a:solidFill>
                <a:srgbClr val="555555"/>
              </a:solidFill>
              <a:round/>
              <a:headEnd/>
              <a:tailEnd/>
            </a:ln>
          </p:spPr>
          <p:txBody>
            <a:bodyPr/>
            <a:lstStyle/>
            <a:p>
              <a:endParaRPr lang="zh-TW" altLang="en-US"/>
            </a:p>
          </p:txBody>
        </p:sp>
        <p:sp>
          <p:nvSpPr>
            <p:cNvPr id="20547" name="Freeform 32"/>
            <p:cNvSpPr>
              <a:spLocks/>
            </p:cNvSpPr>
            <p:nvPr/>
          </p:nvSpPr>
          <p:spPr bwMode="auto">
            <a:xfrm>
              <a:off x="1222" y="485"/>
              <a:ext cx="38" cy="200"/>
            </a:xfrm>
            <a:custGeom>
              <a:avLst/>
              <a:gdLst>
                <a:gd name="T0" fmla="*/ 5 w 38"/>
                <a:gd name="T1" fmla="*/ 200 h 200"/>
                <a:gd name="T2" fmla="*/ 1 w 38"/>
                <a:gd name="T3" fmla="*/ 174 h 200"/>
                <a:gd name="T4" fmla="*/ 0 w 38"/>
                <a:gd name="T5" fmla="*/ 148 h 200"/>
                <a:gd name="T6" fmla="*/ 1 w 38"/>
                <a:gd name="T7" fmla="*/ 122 h 200"/>
                <a:gd name="T8" fmla="*/ 5 w 38"/>
                <a:gd name="T9" fmla="*/ 97 h 200"/>
                <a:gd name="T10" fmla="*/ 10 w 38"/>
                <a:gd name="T11" fmla="*/ 72 h 200"/>
                <a:gd name="T12" fmla="*/ 17 w 38"/>
                <a:gd name="T13" fmla="*/ 48 h 200"/>
                <a:gd name="T14" fmla="*/ 27 w 38"/>
                <a:gd name="T15" fmla="*/ 23 h 200"/>
                <a:gd name="T16" fmla="*/ 38 w 38"/>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00"/>
                <a:gd name="T29" fmla="*/ 38 w 38"/>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00">
                  <a:moveTo>
                    <a:pt x="5" y="200"/>
                  </a:moveTo>
                  <a:lnTo>
                    <a:pt x="1" y="174"/>
                  </a:lnTo>
                  <a:lnTo>
                    <a:pt x="0" y="148"/>
                  </a:lnTo>
                  <a:lnTo>
                    <a:pt x="1" y="122"/>
                  </a:lnTo>
                  <a:lnTo>
                    <a:pt x="5" y="97"/>
                  </a:lnTo>
                  <a:lnTo>
                    <a:pt x="10" y="72"/>
                  </a:lnTo>
                  <a:lnTo>
                    <a:pt x="17" y="48"/>
                  </a:lnTo>
                  <a:lnTo>
                    <a:pt x="27" y="23"/>
                  </a:lnTo>
                  <a:lnTo>
                    <a:pt x="38" y="0"/>
                  </a:lnTo>
                </a:path>
              </a:pathLst>
            </a:custGeom>
            <a:noFill/>
            <a:ln w="6">
              <a:solidFill>
                <a:srgbClr val="555555"/>
              </a:solidFill>
              <a:round/>
              <a:headEnd/>
              <a:tailEnd/>
            </a:ln>
          </p:spPr>
          <p:txBody>
            <a:bodyPr/>
            <a:lstStyle/>
            <a:p>
              <a:endParaRPr lang="zh-TW" altLang="en-US"/>
            </a:p>
          </p:txBody>
        </p:sp>
        <p:sp>
          <p:nvSpPr>
            <p:cNvPr id="20548" name="Freeform 31"/>
            <p:cNvSpPr>
              <a:spLocks/>
            </p:cNvSpPr>
            <p:nvPr/>
          </p:nvSpPr>
          <p:spPr bwMode="auto">
            <a:xfrm>
              <a:off x="1465" y="522"/>
              <a:ext cx="19" cy="211"/>
            </a:xfrm>
            <a:custGeom>
              <a:avLst/>
              <a:gdLst>
                <a:gd name="T0" fmla="*/ 16 w 19"/>
                <a:gd name="T1" fmla="*/ 211 h 211"/>
                <a:gd name="T2" fmla="*/ 18 w 19"/>
                <a:gd name="T3" fmla="*/ 184 h 211"/>
                <a:gd name="T4" fmla="*/ 19 w 19"/>
                <a:gd name="T5" fmla="*/ 158 h 211"/>
                <a:gd name="T6" fmla="*/ 19 w 19"/>
                <a:gd name="T7" fmla="*/ 131 h 211"/>
                <a:gd name="T8" fmla="*/ 18 w 19"/>
                <a:gd name="T9" fmla="*/ 104 h 211"/>
                <a:gd name="T10" fmla="*/ 15 w 19"/>
                <a:gd name="T11" fmla="*/ 78 h 211"/>
                <a:gd name="T12" fmla="*/ 11 w 19"/>
                <a:gd name="T13" fmla="*/ 52 h 211"/>
                <a:gd name="T14" fmla="*/ 6 w 19"/>
                <a:gd name="T15" fmla="*/ 26 h 211"/>
                <a:gd name="T16" fmla="*/ 0 w 19"/>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1"/>
                <a:gd name="T29" fmla="*/ 19 w 19"/>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1">
                  <a:moveTo>
                    <a:pt x="16" y="211"/>
                  </a:moveTo>
                  <a:lnTo>
                    <a:pt x="18" y="184"/>
                  </a:lnTo>
                  <a:lnTo>
                    <a:pt x="19" y="158"/>
                  </a:lnTo>
                  <a:lnTo>
                    <a:pt x="19" y="131"/>
                  </a:lnTo>
                  <a:lnTo>
                    <a:pt x="18" y="104"/>
                  </a:lnTo>
                  <a:lnTo>
                    <a:pt x="15" y="78"/>
                  </a:lnTo>
                  <a:lnTo>
                    <a:pt x="11" y="52"/>
                  </a:lnTo>
                  <a:lnTo>
                    <a:pt x="6" y="26"/>
                  </a:lnTo>
                  <a:lnTo>
                    <a:pt x="0" y="0"/>
                  </a:lnTo>
                </a:path>
              </a:pathLst>
            </a:custGeom>
            <a:noFill/>
            <a:ln w="6">
              <a:solidFill>
                <a:srgbClr val="555555"/>
              </a:solidFill>
              <a:round/>
              <a:headEnd/>
              <a:tailEnd/>
            </a:ln>
          </p:spPr>
          <p:txBody>
            <a:bodyPr/>
            <a:lstStyle/>
            <a:p>
              <a:endParaRPr lang="zh-TW" altLang="en-US"/>
            </a:p>
          </p:txBody>
        </p:sp>
        <p:sp>
          <p:nvSpPr>
            <p:cNvPr id="20549" name="Freeform 30"/>
            <p:cNvSpPr>
              <a:spLocks/>
            </p:cNvSpPr>
            <p:nvPr/>
          </p:nvSpPr>
          <p:spPr bwMode="auto">
            <a:xfrm>
              <a:off x="1182" y="264"/>
              <a:ext cx="361" cy="484"/>
            </a:xfrm>
            <a:custGeom>
              <a:avLst/>
              <a:gdLst>
                <a:gd name="T0" fmla="*/ 89 w 361"/>
                <a:gd name="T1" fmla="*/ 174 h 484"/>
                <a:gd name="T2" fmla="*/ 60 w 361"/>
                <a:gd name="T3" fmla="*/ 193 h 484"/>
                <a:gd name="T4" fmla="*/ 30 w 361"/>
                <a:gd name="T5" fmla="*/ 225 h 484"/>
                <a:gd name="T6" fmla="*/ 18 w 361"/>
                <a:gd name="T7" fmla="*/ 244 h 484"/>
                <a:gd name="T8" fmla="*/ 9 w 361"/>
                <a:gd name="T9" fmla="*/ 264 h 484"/>
                <a:gd name="T10" fmla="*/ 3 w 361"/>
                <a:gd name="T11" fmla="*/ 286 h 484"/>
                <a:gd name="T12" fmla="*/ 0 w 361"/>
                <a:gd name="T13" fmla="*/ 308 h 484"/>
                <a:gd name="T14" fmla="*/ 1 w 361"/>
                <a:gd name="T15" fmla="*/ 374 h 484"/>
                <a:gd name="T16" fmla="*/ 2 w 361"/>
                <a:gd name="T17" fmla="*/ 386 h 484"/>
                <a:gd name="T18" fmla="*/ 6 w 361"/>
                <a:gd name="T19" fmla="*/ 398 h 484"/>
                <a:gd name="T20" fmla="*/ 22 w 361"/>
                <a:gd name="T21" fmla="*/ 417 h 484"/>
                <a:gd name="T22" fmla="*/ 32 w 361"/>
                <a:gd name="T23" fmla="*/ 422 h 484"/>
                <a:gd name="T24" fmla="*/ 45 w 361"/>
                <a:gd name="T25" fmla="*/ 421 h 484"/>
                <a:gd name="T26" fmla="*/ 49 w 361"/>
                <a:gd name="T27" fmla="*/ 433 h 484"/>
                <a:gd name="T28" fmla="*/ 58 w 361"/>
                <a:gd name="T29" fmla="*/ 442 h 484"/>
                <a:gd name="T30" fmla="*/ 102 w 361"/>
                <a:gd name="T31" fmla="*/ 461 h 484"/>
                <a:gd name="T32" fmla="*/ 147 w 361"/>
                <a:gd name="T33" fmla="*/ 474 h 484"/>
                <a:gd name="T34" fmla="*/ 193 w 361"/>
                <a:gd name="T35" fmla="*/ 482 h 484"/>
                <a:gd name="T36" fmla="*/ 240 w 361"/>
                <a:gd name="T37" fmla="*/ 484 h 484"/>
                <a:gd name="T38" fmla="*/ 256 w 361"/>
                <a:gd name="T39" fmla="*/ 483 h 484"/>
                <a:gd name="T40" fmla="*/ 285 w 361"/>
                <a:gd name="T41" fmla="*/ 475 h 484"/>
                <a:gd name="T42" fmla="*/ 304 w 361"/>
                <a:gd name="T43" fmla="*/ 472 h 484"/>
                <a:gd name="T44" fmla="*/ 316 w 361"/>
                <a:gd name="T45" fmla="*/ 475 h 484"/>
                <a:gd name="T46" fmla="*/ 334 w 361"/>
                <a:gd name="T47" fmla="*/ 465 h 484"/>
                <a:gd name="T48" fmla="*/ 354 w 361"/>
                <a:gd name="T49" fmla="*/ 445 h 484"/>
                <a:gd name="T50" fmla="*/ 361 w 361"/>
                <a:gd name="T51" fmla="*/ 432 h 484"/>
                <a:gd name="T52" fmla="*/ 361 w 361"/>
                <a:gd name="T53" fmla="*/ 316 h 484"/>
                <a:gd name="T54" fmla="*/ 358 w 361"/>
                <a:gd name="T55" fmla="*/ 292 h 484"/>
                <a:gd name="T56" fmla="*/ 351 w 361"/>
                <a:gd name="T57" fmla="*/ 270 h 484"/>
                <a:gd name="T58" fmla="*/ 341 w 361"/>
                <a:gd name="T59" fmla="*/ 249 h 484"/>
                <a:gd name="T60" fmla="*/ 328 w 361"/>
                <a:gd name="T61" fmla="*/ 229 h 484"/>
                <a:gd name="T62" fmla="*/ 313 w 361"/>
                <a:gd name="T63" fmla="*/ 213 h 484"/>
                <a:gd name="T64" fmla="*/ 294 w 361"/>
                <a:gd name="T65" fmla="*/ 197 h 484"/>
                <a:gd name="T66" fmla="*/ 273 w 361"/>
                <a:gd name="T67" fmla="*/ 185 h 484"/>
                <a:gd name="T68" fmla="*/ 263 w 361"/>
                <a:gd name="T69" fmla="*/ 181 h 484"/>
                <a:gd name="T70" fmla="*/ 269 w 361"/>
                <a:gd name="T71" fmla="*/ 172 h 484"/>
                <a:gd name="T72" fmla="*/ 280 w 361"/>
                <a:gd name="T73" fmla="*/ 155 h 484"/>
                <a:gd name="T74" fmla="*/ 289 w 361"/>
                <a:gd name="T75" fmla="*/ 136 h 484"/>
                <a:gd name="T76" fmla="*/ 292 w 361"/>
                <a:gd name="T77" fmla="*/ 116 h 484"/>
                <a:gd name="T78" fmla="*/ 292 w 361"/>
                <a:gd name="T79" fmla="*/ 96 h 484"/>
                <a:gd name="T80" fmla="*/ 289 w 361"/>
                <a:gd name="T81" fmla="*/ 75 h 484"/>
                <a:gd name="T82" fmla="*/ 280 w 361"/>
                <a:gd name="T83" fmla="*/ 56 h 484"/>
                <a:gd name="T84" fmla="*/ 268 w 361"/>
                <a:gd name="T85" fmla="*/ 39 h 484"/>
                <a:gd name="T86" fmla="*/ 253 w 361"/>
                <a:gd name="T87" fmla="*/ 24 h 484"/>
                <a:gd name="T88" fmla="*/ 235 w 361"/>
                <a:gd name="T89" fmla="*/ 12 h 484"/>
                <a:gd name="T90" fmla="*/ 216 w 361"/>
                <a:gd name="T91" fmla="*/ 5 h 484"/>
                <a:gd name="T92" fmla="*/ 195 w 361"/>
                <a:gd name="T93" fmla="*/ 1 h 484"/>
                <a:gd name="T94" fmla="*/ 175 w 361"/>
                <a:gd name="T95" fmla="*/ 1 h 484"/>
                <a:gd name="T96" fmla="*/ 155 w 361"/>
                <a:gd name="T97" fmla="*/ 5 h 484"/>
                <a:gd name="T98" fmla="*/ 135 w 361"/>
                <a:gd name="T99" fmla="*/ 12 h 484"/>
                <a:gd name="T100" fmla="*/ 117 w 361"/>
                <a:gd name="T101" fmla="*/ 24 h 484"/>
                <a:gd name="T102" fmla="*/ 103 w 361"/>
                <a:gd name="T103" fmla="*/ 38 h 484"/>
                <a:gd name="T104" fmla="*/ 91 w 361"/>
                <a:gd name="T105" fmla="*/ 54 h 484"/>
                <a:gd name="T106" fmla="*/ 84 w 361"/>
                <a:gd name="T107" fmla="*/ 71 h 484"/>
                <a:gd name="T108" fmla="*/ 79 w 361"/>
                <a:gd name="T109" fmla="*/ 89 h 484"/>
                <a:gd name="T110" fmla="*/ 78 w 361"/>
                <a:gd name="T111" fmla="*/ 107 h 484"/>
                <a:gd name="T112" fmla="*/ 80 w 361"/>
                <a:gd name="T113" fmla="*/ 126 h 484"/>
                <a:gd name="T114" fmla="*/ 85 w 361"/>
                <a:gd name="T115" fmla="*/ 144 h 484"/>
                <a:gd name="T116" fmla="*/ 94 w 361"/>
                <a:gd name="T117" fmla="*/ 161 h 484"/>
                <a:gd name="T118" fmla="*/ 99 w 361"/>
                <a:gd name="T119" fmla="*/ 169 h 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484"/>
                <a:gd name="T182" fmla="*/ 361 w 361"/>
                <a:gd name="T183" fmla="*/ 484 h 4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484">
                  <a:moveTo>
                    <a:pt x="99" y="169"/>
                  </a:moveTo>
                  <a:lnTo>
                    <a:pt x="89" y="174"/>
                  </a:lnTo>
                  <a:lnTo>
                    <a:pt x="79" y="179"/>
                  </a:lnTo>
                  <a:lnTo>
                    <a:pt x="60" y="193"/>
                  </a:lnTo>
                  <a:lnTo>
                    <a:pt x="44" y="207"/>
                  </a:lnTo>
                  <a:lnTo>
                    <a:pt x="30" y="225"/>
                  </a:lnTo>
                  <a:lnTo>
                    <a:pt x="24" y="234"/>
                  </a:lnTo>
                  <a:lnTo>
                    <a:pt x="18" y="244"/>
                  </a:lnTo>
                  <a:lnTo>
                    <a:pt x="13" y="254"/>
                  </a:lnTo>
                  <a:lnTo>
                    <a:pt x="9" y="264"/>
                  </a:lnTo>
                  <a:lnTo>
                    <a:pt x="6" y="275"/>
                  </a:lnTo>
                  <a:lnTo>
                    <a:pt x="3" y="286"/>
                  </a:lnTo>
                  <a:lnTo>
                    <a:pt x="1" y="297"/>
                  </a:lnTo>
                  <a:lnTo>
                    <a:pt x="0" y="308"/>
                  </a:lnTo>
                  <a:lnTo>
                    <a:pt x="1" y="374"/>
                  </a:lnTo>
                  <a:lnTo>
                    <a:pt x="1" y="380"/>
                  </a:lnTo>
                  <a:lnTo>
                    <a:pt x="2" y="386"/>
                  </a:lnTo>
                  <a:lnTo>
                    <a:pt x="4" y="392"/>
                  </a:lnTo>
                  <a:lnTo>
                    <a:pt x="6" y="398"/>
                  </a:lnTo>
                  <a:lnTo>
                    <a:pt x="13" y="408"/>
                  </a:lnTo>
                  <a:lnTo>
                    <a:pt x="22" y="417"/>
                  </a:lnTo>
                  <a:lnTo>
                    <a:pt x="27" y="421"/>
                  </a:lnTo>
                  <a:lnTo>
                    <a:pt x="32" y="422"/>
                  </a:lnTo>
                  <a:lnTo>
                    <a:pt x="39" y="422"/>
                  </a:lnTo>
                  <a:lnTo>
                    <a:pt x="45" y="421"/>
                  </a:lnTo>
                  <a:lnTo>
                    <a:pt x="46" y="427"/>
                  </a:lnTo>
                  <a:lnTo>
                    <a:pt x="49" y="433"/>
                  </a:lnTo>
                  <a:lnTo>
                    <a:pt x="53" y="438"/>
                  </a:lnTo>
                  <a:lnTo>
                    <a:pt x="58" y="442"/>
                  </a:lnTo>
                  <a:lnTo>
                    <a:pt x="80" y="452"/>
                  </a:lnTo>
                  <a:lnTo>
                    <a:pt x="102" y="461"/>
                  </a:lnTo>
                  <a:lnTo>
                    <a:pt x="124" y="468"/>
                  </a:lnTo>
                  <a:lnTo>
                    <a:pt x="147" y="474"/>
                  </a:lnTo>
                  <a:lnTo>
                    <a:pt x="169" y="479"/>
                  </a:lnTo>
                  <a:lnTo>
                    <a:pt x="193" y="482"/>
                  </a:lnTo>
                  <a:lnTo>
                    <a:pt x="216" y="484"/>
                  </a:lnTo>
                  <a:lnTo>
                    <a:pt x="240" y="484"/>
                  </a:lnTo>
                  <a:lnTo>
                    <a:pt x="256" y="483"/>
                  </a:lnTo>
                  <a:lnTo>
                    <a:pt x="270" y="480"/>
                  </a:lnTo>
                  <a:lnTo>
                    <a:pt x="285" y="475"/>
                  </a:lnTo>
                  <a:lnTo>
                    <a:pt x="299" y="469"/>
                  </a:lnTo>
                  <a:lnTo>
                    <a:pt x="304" y="472"/>
                  </a:lnTo>
                  <a:lnTo>
                    <a:pt x="309" y="474"/>
                  </a:lnTo>
                  <a:lnTo>
                    <a:pt x="316" y="475"/>
                  </a:lnTo>
                  <a:lnTo>
                    <a:pt x="322" y="473"/>
                  </a:lnTo>
                  <a:lnTo>
                    <a:pt x="334" y="465"/>
                  </a:lnTo>
                  <a:lnTo>
                    <a:pt x="345" y="456"/>
                  </a:lnTo>
                  <a:lnTo>
                    <a:pt x="354" y="445"/>
                  </a:lnTo>
                  <a:lnTo>
                    <a:pt x="361" y="432"/>
                  </a:lnTo>
                  <a:lnTo>
                    <a:pt x="361" y="327"/>
                  </a:lnTo>
                  <a:lnTo>
                    <a:pt x="361" y="316"/>
                  </a:lnTo>
                  <a:lnTo>
                    <a:pt x="360" y="304"/>
                  </a:lnTo>
                  <a:lnTo>
                    <a:pt x="358" y="292"/>
                  </a:lnTo>
                  <a:lnTo>
                    <a:pt x="355" y="281"/>
                  </a:lnTo>
                  <a:lnTo>
                    <a:pt x="351" y="270"/>
                  </a:lnTo>
                  <a:lnTo>
                    <a:pt x="347" y="259"/>
                  </a:lnTo>
                  <a:lnTo>
                    <a:pt x="341" y="249"/>
                  </a:lnTo>
                  <a:lnTo>
                    <a:pt x="335" y="239"/>
                  </a:lnTo>
                  <a:lnTo>
                    <a:pt x="328" y="229"/>
                  </a:lnTo>
                  <a:lnTo>
                    <a:pt x="321" y="221"/>
                  </a:lnTo>
                  <a:lnTo>
                    <a:pt x="313" y="213"/>
                  </a:lnTo>
                  <a:lnTo>
                    <a:pt x="304" y="204"/>
                  </a:lnTo>
                  <a:lnTo>
                    <a:pt x="294" y="197"/>
                  </a:lnTo>
                  <a:lnTo>
                    <a:pt x="284" y="191"/>
                  </a:lnTo>
                  <a:lnTo>
                    <a:pt x="273" y="185"/>
                  </a:lnTo>
                  <a:lnTo>
                    <a:pt x="263" y="181"/>
                  </a:lnTo>
                  <a:lnTo>
                    <a:pt x="261" y="181"/>
                  </a:lnTo>
                  <a:lnTo>
                    <a:pt x="269" y="172"/>
                  </a:lnTo>
                  <a:lnTo>
                    <a:pt x="275" y="164"/>
                  </a:lnTo>
                  <a:lnTo>
                    <a:pt x="280" y="155"/>
                  </a:lnTo>
                  <a:lnTo>
                    <a:pt x="285" y="146"/>
                  </a:lnTo>
                  <a:lnTo>
                    <a:pt x="289" y="136"/>
                  </a:lnTo>
                  <a:lnTo>
                    <a:pt x="291" y="126"/>
                  </a:lnTo>
                  <a:lnTo>
                    <a:pt x="292" y="116"/>
                  </a:lnTo>
                  <a:lnTo>
                    <a:pt x="293" y="105"/>
                  </a:lnTo>
                  <a:lnTo>
                    <a:pt x="292" y="96"/>
                  </a:lnTo>
                  <a:lnTo>
                    <a:pt x="290" y="86"/>
                  </a:lnTo>
                  <a:lnTo>
                    <a:pt x="289" y="75"/>
                  </a:lnTo>
                  <a:lnTo>
                    <a:pt x="285" y="66"/>
                  </a:lnTo>
                  <a:lnTo>
                    <a:pt x="280" y="56"/>
                  </a:lnTo>
                  <a:lnTo>
                    <a:pt x="275" y="47"/>
                  </a:lnTo>
                  <a:lnTo>
                    <a:pt x="268" y="39"/>
                  </a:lnTo>
                  <a:lnTo>
                    <a:pt x="261" y="31"/>
                  </a:lnTo>
                  <a:lnTo>
                    <a:pt x="253" y="24"/>
                  </a:lnTo>
                  <a:lnTo>
                    <a:pt x="244" y="17"/>
                  </a:lnTo>
                  <a:lnTo>
                    <a:pt x="235" y="12"/>
                  </a:lnTo>
                  <a:lnTo>
                    <a:pt x="226" y="8"/>
                  </a:lnTo>
                  <a:lnTo>
                    <a:pt x="216" y="5"/>
                  </a:lnTo>
                  <a:lnTo>
                    <a:pt x="205" y="2"/>
                  </a:lnTo>
                  <a:lnTo>
                    <a:pt x="195" y="1"/>
                  </a:lnTo>
                  <a:lnTo>
                    <a:pt x="185" y="0"/>
                  </a:lnTo>
                  <a:lnTo>
                    <a:pt x="175" y="1"/>
                  </a:lnTo>
                  <a:lnTo>
                    <a:pt x="165" y="2"/>
                  </a:lnTo>
                  <a:lnTo>
                    <a:pt x="155" y="5"/>
                  </a:lnTo>
                  <a:lnTo>
                    <a:pt x="145" y="8"/>
                  </a:lnTo>
                  <a:lnTo>
                    <a:pt x="135" y="12"/>
                  </a:lnTo>
                  <a:lnTo>
                    <a:pt x="126" y="18"/>
                  </a:lnTo>
                  <a:lnTo>
                    <a:pt x="117" y="24"/>
                  </a:lnTo>
                  <a:lnTo>
                    <a:pt x="109" y="31"/>
                  </a:lnTo>
                  <a:lnTo>
                    <a:pt x="103" y="38"/>
                  </a:lnTo>
                  <a:lnTo>
                    <a:pt x="96" y="46"/>
                  </a:lnTo>
                  <a:lnTo>
                    <a:pt x="91" y="54"/>
                  </a:lnTo>
                  <a:lnTo>
                    <a:pt x="88" y="63"/>
                  </a:lnTo>
                  <a:lnTo>
                    <a:pt x="84" y="71"/>
                  </a:lnTo>
                  <a:lnTo>
                    <a:pt x="81" y="80"/>
                  </a:lnTo>
                  <a:lnTo>
                    <a:pt x="79" y="89"/>
                  </a:lnTo>
                  <a:lnTo>
                    <a:pt x="78" y="98"/>
                  </a:lnTo>
                  <a:lnTo>
                    <a:pt x="78" y="107"/>
                  </a:lnTo>
                  <a:lnTo>
                    <a:pt x="79" y="117"/>
                  </a:lnTo>
                  <a:lnTo>
                    <a:pt x="80" y="126"/>
                  </a:lnTo>
                  <a:lnTo>
                    <a:pt x="82" y="135"/>
                  </a:lnTo>
                  <a:lnTo>
                    <a:pt x="85" y="144"/>
                  </a:lnTo>
                  <a:lnTo>
                    <a:pt x="89" y="153"/>
                  </a:lnTo>
                  <a:lnTo>
                    <a:pt x="94" y="161"/>
                  </a:lnTo>
                  <a:lnTo>
                    <a:pt x="99" y="169"/>
                  </a:lnTo>
                </a:path>
              </a:pathLst>
            </a:custGeom>
            <a:noFill/>
            <a:ln w="17">
              <a:solidFill>
                <a:srgbClr val="000000"/>
              </a:solidFill>
              <a:round/>
              <a:headEnd/>
              <a:tailEnd/>
            </a:ln>
          </p:spPr>
          <p:txBody>
            <a:bodyPr/>
            <a:lstStyle/>
            <a:p>
              <a:endParaRPr lang="zh-TW" altLang="en-US"/>
            </a:p>
          </p:txBody>
        </p:sp>
        <p:sp>
          <p:nvSpPr>
            <p:cNvPr id="20550" name="Rectangle 29"/>
            <p:cNvSpPr>
              <a:spLocks noChangeArrowheads="1"/>
            </p:cNvSpPr>
            <p:nvPr/>
          </p:nvSpPr>
          <p:spPr bwMode="auto">
            <a:xfrm>
              <a:off x="1328" y="793"/>
              <a:ext cx="75" cy="150"/>
            </a:xfrm>
            <a:prstGeom prst="rect">
              <a:avLst/>
            </a:prstGeom>
            <a:noFill/>
            <a:ln w="9525">
              <a:noFill/>
              <a:miter lim="800000"/>
              <a:headEnd/>
              <a:tailEnd/>
            </a:ln>
          </p:spPr>
          <p:txBody>
            <a:bodyPr wrap="none" lIns="0" tIns="0" rIns="0" bIns="0">
              <a:spAutoFit/>
            </a:bodyPr>
            <a:lstStyle/>
            <a:p>
              <a:r>
                <a:rPr lang="en-US" altLang="zh-TW" sz="500">
                  <a:solidFill>
                    <a:srgbClr val="000000"/>
                  </a:solidFill>
                  <a:latin typeface="Times New Roman" pitchFamily="18" charset="0"/>
                </a:rPr>
                <a:t>A</a:t>
              </a:r>
              <a:endParaRPr lang="en-US" altLang="zh-TW"/>
            </a:p>
          </p:txBody>
        </p:sp>
        <p:sp>
          <p:nvSpPr>
            <p:cNvPr id="20551" name="Freeform 28"/>
            <p:cNvSpPr>
              <a:spLocks/>
            </p:cNvSpPr>
            <p:nvPr/>
          </p:nvSpPr>
          <p:spPr bwMode="auto">
            <a:xfrm>
              <a:off x="1486" y="2034"/>
              <a:ext cx="515" cy="303"/>
            </a:xfrm>
            <a:custGeom>
              <a:avLst/>
              <a:gdLst>
                <a:gd name="T0" fmla="*/ 515 w 515"/>
                <a:gd name="T1" fmla="*/ 56 h 303"/>
                <a:gd name="T2" fmla="*/ 68 w 515"/>
                <a:gd name="T3" fmla="*/ 276 h 303"/>
                <a:gd name="T4" fmla="*/ 82 w 515"/>
                <a:gd name="T5" fmla="*/ 303 h 303"/>
                <a:gd name="T6" fmla="*/ 0 w 515"/>
                <a:gd name="T7" fmla="*/ 275 h 303"/>
                <a:gd name="T8" fmla="*/ 28 w 515"/>
                <a:gd name="T9" fmla="*/ 193 h 303"/>
                <a:gd name="T10" fmla="*/ 41 w 515"/>
                <a:gd name="T11" fmla="*/ 220 h 303"/>
                <a:gd name="T12" fmla="*/ 488 w 515"/>
                <a:gd name="T13" fmla="*/ 0 h 303"/>
                <a:gd name="T14" fmla="*/ 515 w 515"/>
                <a:gd name="T15" fmla="*/ 56 h 303"/>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03"/>
                <a:gd name="T26" fmla="*/ 515 w 515"/>
                <a:gd name="T27" fmla="*/ 303 h 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03">
                  <a:moveTo>
                    <a:pt x="515" y="56"/>
                  </a:moveTo>
                  <a:lnTo>
                    <a:pt x="68" y="276"/>
                  </a:lnTo>
                  <a:lnTo>
                    <a:pt x="82" y="303"/>
                  </a:lnTo>
                  <a:lnTo>
                    <a:pt x="0" y="275"/>
                  </a:lnTo>
                  <a:lnTo>
                    <a:pt x="28" y="193"/>
                  </a:lnTo>
                  <a:lnTo>
                    <a:pt x="41" y="220"/>
                  </a:lnTo>
                  <a:lnTo>
                    <a:pt x="488" y="0"/>
                  </a:lnTo>
                  <a:lnTo>
                    <a:pt x="515" y="56"/>
                  </a:lnTo>
                  <a:close/>
                </a:path>
              </a:pathLst>
            </a:custGeom>
            <a:solidFill>
              <a:srgbClr val="FF0000"/>
            </a:solidFill>
            <a:ln w="9525">
              <a:noFill/>
              <a:round/>
              <a:headEnd/>
              <a:tailEnd/>
            </a:ln>
          </p:spPr>
          <p:txBody>
            <a:bodyPr/>
            <a:lstStyle/>
            <a:p>
              <a:endParaRPr lang="zh-TW" altLang="en-US"/>
            </a:p>
          </p:txBody>
        </p:sp>
        <p:sp>
          <p:nvSpPr>
            <p:cNvPr id="20552" name="Freeform 27"/>
            <p:cNvSpPr>
              <a:spLocks noEditPoints="1"/>
            </p:cNvSpPr>
            <p:nvPr/>
          </p:nvSpPr>
          <p:spPr bwMode="auto">
            <a:xfrm>
              <a:off x="1475" y="2023"/>
              <a:ext cx="538" cy="328"/>
            </a:xfrm>
            <a:custGeom>
              <a:avLst/>
              <a:gdLst>
                <a:gd name="T0" fmla="*/ 538 w 538"/>
                <a:gd name="T1" fmla="*/ 70 h 328"/>
                <a:gd name="T2" fmla="*/ 83 w 538"/>
                <a:gd name="T3" fmla="*/ 294 h 328"/>
                <a:gd name="T4" fmla="*/ 87 w 538"/>
                <a:gd name="T5" fmla="*/ 283 h 328"/>
                <a:gd name="T6" fmla="*/ 109 w 538"/>
                <a:gd name="T7" fmla="*/ 328 h 328"/>
                <a:gd name="T8" fmla="*/ 0 w 538"/>
                <a:gd name="T9" fmla="*/ 291 h 328"/>
                <a:gd name="T10" fmla="*/ 38 w 538"/>
                <a:gd name="T11" fmla="*/ 182 h 328"/>
                <a:gd name="T12" fmla="*/ 60 w 538"/>
                <a:gd name="T13" fmla="*/ 228 h 328"/>
                <a:gd name="T14" fmla="*/ 49 w 538"/>
                <a:gd name="T15" fmla="*/ 224 h 328"/>
                <a:gd name="T16" fmla="*/ 503 w 538"/>
                <a:gd name="T17" fmla="*/ 0 h 328"/>
                <a:gd name="T18" fmla="*/ 538 w 538"/>
                <a:gd name="T19" fmla="*/ 70 h 328"/>
                <a:gd name="T20" fmla="*/ 492 w 538"/>
                <a:gd name="T21" fmla="*/ 15 h 328"/>
                <a:gd name="T22" fmla="*/ 503 w 538"/>
                <a:gd name="T23" fmla="*/ 19 h 328"/>
                <a:gd name="T24" fmla="*/ 49 w 538"/>
                <a:gd name="T25" fmla="*/ 243 h 328"/>
                <a:gd name="T26" fmla="*/ 31 w 538"/>
                <a:gd name="T27" fmla="*/ 208 h 328"/>
                <a:gd name="T28" fmla="*/ 47 w 538"/>
                <a:gd name="T29" fmla="*/ 206 h 328"/>
                <a:gd name="T30" fmla="*/ 19 w 538"/>
                <a:gd name="T31" fmla="*/ 289 h 328"/>
                <a:gd name="T32" fmla="*/ 14 w 538"/>
                <a:gd name="T33" fmla="*/ 278 h 328"/>
                <a:gd name="T34" fmla="*/ 96 w 538"/>
                <a:gd name="T35" fmla="*/ 306 h 328"/>
                <a:gd name="T36" fmla="*/ 86 w 538"/>
                <a:gd name="T37" fmla="*/ 318 h 328"/>
                <a:gd name="T38" fmla="*/ 69 w 538"/>
                <a:gd name="T39" fmla="*/ 283 h 328"/>
                <a:gd name="T40" fmla="*/ 523 w 538"/>
                <a:gd name="T41" fmla="*/ 59 h 328"/>
                <a:gd name="T42" fmla="*/ 519 w 538"/>
                <a:gd name="T43" fmla="*/ 70 h 328"/>
                <a:gd name="T44" fmla="*/ 492 w 538"/>
                <a:gd name="T45" fmla="*/ 15 h 3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8"/>
                <a:gd name="T70" fmla="*/ 0 h 328"/>
                <a:gd name="T71" fmla="*/ 538 w 538"/>
                <a:gd name="T72" fmla="*/ 328 h 3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8" h="328">
                  <a:moveTo>
                    <a:pt x="538" y="70"/>
                  </a:moveTo>
                  <a:lnTo>
                    <a:pt x="83" y="294"/>
                  </a:lnTo>
                  <a:lnTo>
                    <a:pt x="87" y="283"/>
                  </a:lnTo>
                  <a:lnTo>
                    <a:pt x="109" y="328"/>
                  </a:lnTo>
                  <a:lnTo>
                    <a:pt x="0" y="291"/>
                  </a:lnTo>
                  <a:lnTo>
                    <a:pt x="38" y="182"/>
                  </a:lnTo>
                  <a:lnTo>
                    <a:pt x="60" y="228"/>
                  </a:lnTo>
                  <a:lnTo>
                    <a:pt x="49" y="224"/>
                  </a:lnTo>
                  <a:lnTo>
                    <a:pt x="503" y="0"/>
                  </a:lnTo>
                  <a:lnTo>
                    <a:pt x="538" y="70"/>
                  </a:lnTo>
                  <a:close/>
                  <a:moveTo>
                    <a:pt x="492" y="15"/>
                  </a:moveTo>
                  <a:lnTo>
                    <a:pt x="503" y="19"/>
                  </a:lnTo>
                  <a:lnTo>
                    <a:pt x="49" y="243"/>
                  </a:lnTo>
                  <a:lnTo>
                    <a:pt x="31" y="208"/>
                  </a:lnTo>
                  <a:lnTo>
                    <a:pt x="47" y="206"/>
                  </a:lnTo>
                  <a:lnTo>
                    <a:pt x="19" y="289"/>
                  </a:lnTo>
                  <a:lnTo>
                    <a:pt x="14" y="278"/>
                  </a:lnTo>
                  <a:lnTo>
                    <a:pt x="96" y="306"/>
                  </a:lnTo>
                  <a:lnTo>
                    <a:pt x="86" y="318"/>
                  </a:lnTo>
                  <a:lnTo>
                    <a:pt x="69" y="283"/>
                  </a:lnTo>
                  <a:lnTo>
                    <a:pt x="523" y="59"/>
                  </a:lnTo>
                  <a:lnTo>
                    <a:pt x="519" y="70"/>
                  </a:lnTo>
                  <a:lnTo>
                    <a:pt x="492" y="15"/>
                  </a:lnTo>
                  <a:close/>
                </a:path>
              </a:pathLst>
            </a:custGeom>
            <a:solidFill>
              <a:srgbClr val="FF0000"/>
            </a:solidFill>
            <a:ln w="0">
              <a:solidFill>
                <a:srgbClr val="FF0000"/>
              </a:solidFill>
              <a:round/>
              <a:headEnd/>
              <a:tailEnd/>
            </a:ln>
          </p:spPr>
          <p:txBody>
            <a:bodyPr/>
            <a:lstStyle/>
            <a:p>
              <a:endParaRPr lang="zh-TW" altLang="en-US"/>
            </a:p>
          </p:txBody>
        </p:sp>
        <p:sp>
          <p:nvSpPr>
            <p:cNvPr id="20553" name="Freeform 26"/>
            <p:cNvSpPr>
              <a:spLocks/>
            </p:cNvSpPr>
            <p:nvPr/>
          </p:nvSpPr>
          <p:spPr bwMode="auto">
            <a:xfrm>
              <a:off x="2182" y="2062"/>
              <a:ext cx="319" cy="235"/>
            </a:xfrm>
            <a:custGeom>
              <a:avLst/>
              <a:gdLst>
                <a:gd name="T0" fmla="*/ 27 w 319"/>
                <a:gd name="T1" fmla="*/ 0 h 235"/>
                <a:gd name="T2" fmla="*/ 289 w 319"/>
                <a:gd name="T3" fmla="*/ 169 h 235"/>
                <a:gd name="T4" fmla="*/ 303 w 319"/>
                <a:gd name="T5" fmla="*/ 148 h 235"/>
                <a:gd name="T6" fmla="*/ 319 w 319"/>
                <a:gd name="T7" fmla="*/ 219 h 235"/>
                <a:gd name="T8" fmla="*/ 247 w 319"/>
                <a:gd name="T9" fmla="*/ 235 h 235"/>
                <a:gd name="T10" fmla="*/ 261 w 319"/>
                <a:gd name="T11" fmla="*/ 213 h 235"/>
                <a:gd name="T12" fmla="*/ 0 w 319"/>
                <a:gd name="T13" fmla="*/ 43 h 235"/>
                <a:gd name="T14" fmla="*/ 27 w 319"/>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319"/>
                <a:gd name="T25" fmla="*/ 0 h 235"/>
                <a:gd name="T26" fmla="*/ 319 w 319"/>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9" h="235">
                  <a:moveTo>
                    <a:pt x="27" y="0"/>
                  </a:moveTo>
                  <a:lnTo>
                    <a:pt x="289" y="169"/>
                  </a:lnTo>
                  <a:lnTo>
                    <a:pt x="303" y="148"/>
                  </a:lnTo>
                  <a:lnTo>
                    <a:pt x="319" y="219"/>
                  </a:lnTo>
                  <a:lnTo>
                    <a:pt x="247" y="235"/>
                  </a:lnTo>
                  <a:lnTo>
                    <a:pt x="261" y="213"/>
                  </a:lnTo>
                  <a:lnTo>
                    <a:pt x="0" y="43"/>
                  </a:lnTo>
                  <a:lnTo>
                    <a:pt x="27" y="0"/>
                  </a:lnTo>
                  <a:close/>
                </a:path>
              </a:pathLst>
            </a:custGeom>
            <a:solidFill>
              <a:srgbClr val="FF0000"/>
            </a:solidFill>
            <a:ln w="9525">
              <a:noFill/>
              <a:round/>
              <a:headEnd/>
              <a:tailEnd/>
            </a:ln>
          </p:spPr>
          <p:txBody>
            <a:bodyPr/>
            <a:lstStyle/>
            <a:p>
              <a:endParaRPr lang="zh-TW" altLang="en-US"/>
            </a:p>
          </p:txBody>
        </p:sp>
        <p:sp>
          <p:nvSpPr>
            <p:cNvPr id="20554" name="Freeform 25"/>
            <p:cNvSpPr>
              <a:spLocks noEditPoints="1"/>
            </p:cNvSpPr>
            <p:nvPr/>
          </p:nvSpPr>
          <p:spPr bwMode="auto">
            <a:xfrm>
              <a:off x="2170" y="2050"/>
              <a:ext cx="341" cy="259"/>
            </a:xfrm>
            <a:custGeom>
              <a:avLst/>
              <a:gdLst>
                <a:gd name="T0" fmla="*/ 37 w 341"/>
                <a:gd name="T1" fmla="*/ 0 h 259"/>
                <a:gd name="T2" fmla="*/ 306 w 341"/>
                <a:gd name="T3" fmla="*/ 174 h 259"/>
                <a:gd name="T4" fmla="*/ 294 w 341"/>
                <a:gd name="T5" fmla="*/ 177 h 259"/>
                <a:gd name="T6" fmla="*/ 319 w 341"/>
                <a:gd name="T7" fmla="*/ 138 h 259"/>
                <a:gd name="T8" fmla="*/ 341 w 341"/>
                <a:gd name="T9" fmla="*/ 237 h 259"/>
                <a:gd name="T10" fmla="*/ 241 w 341"/>
                <a:gd name="T11" fmla="*/ 259 h 259"/>
                <a:gd name="T12" fmla="*/ 267 w 341"/>
                <a:gd name="T13" fmla="*/ 220 h 259"/>
                <a:gd name="T14" fmla="*/ 269 w 341"/>
                <a:gd name="T15" fmla="*/ 232 h 259"/>
                <a:gd name="T16" fmla="*/ 0 w 341"/>
                <a:gd name="T17" fmla="*/ 58 h 259"/>
                <a:gd name="T18" fmla="*/ 37 w 341"/>
                <a:gd name="T19" fmla="*/ 0 h 259"/>
                <a:gd name="T20" fmla="*/ 18 w 341"/>
                <a:gd name="T21" fmla="*/ 60 h 259"/>
                <a:gd name="T22" fmla="*/ 16 w 341"/>
                <a:gd name="T23" fmla="*/ 48 h 259"/>
                <a:gd name="T24" fmla="*/ 285 w 341"/>
                <a:gd name="T25" fmla="*/ 222 h 259"/>
                <a:gd name="T26" fmla="*/ 266 w 341"/>
                <a:gd name="T27" fmla="*/ 251 h 259"/>
                <a:gd name="T28" fmla="*/ 258 w 341"/>
                <a:gd name="T29" fmla="*/ 238 h 259"/>
                <a:gd name="T30" fmla="*/ 329 w 341"/>
                <a:gd name="T31" fmla="*/ 223 h 259"/>
                <a:gd name="T32" fmla="*/ 323 w 341"/>
                <a:gd name="T33" fmla="*/ 233 h 259"/>
                <a:gd name="T34" fmla="*/ 307 w 341"/>
                <a:gd name="T35" fmla="*/ 161 h 259"/>
                <a:gd name="T36" fmla="*/ 322 w 341"/>
                <a:gd name="T37" fmla="*/ 164 h 259"/>
                <a:gd name="T38" fmla="*/ 304 w 341"/>
                <a:gd name="T39" fmla="*/ 193 h 259"/>
                <a:gd name="T40" fmla="*/ 35 w 341"/>
                <a:gd name="T41" fmla="*/ 19 h 259"/>
                <a:gd name="T42" fmla="*/ 46 w 341"/>
                <a:gd name="T43" fmla="*/ 16 h 259"/>
                <a:gd name="T44" fmla="*/ 18 w 341"/>
                <a:gd name="T45" fmla="*/ 60 h 2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1"/>
                <a:gd name="T70" fmla="*/ 0 h 259"/>
                <a:gd name="T71" fmla="*/ 341 w 341"/>
                <a:gd name="T72" fmla="*/ 259 h 2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1" h="259">
                  <a:moveTo>
                    <a:pt x="37" y="0"/>
                  </a:moveTo>
                  <a:lnTo>
                    <a:pt x="306" y="174"/>
                  </a:lnTo>
                  <a:lnTo>
                    <a:pt x="294" y="177"/>
                  </a:lnTo>
                  <a:lnTo>
                    <a:pt x="319" y="138"/>
                  </a:lnTo>
                  <a:lnTo>
                    <a:pt x="341" y="237"/>
                  </a:lnTo>
                  <a:lnTo>
                    <a:pt x="241" y="259"/>
                  </a:lnTo>
                  <a:lnTo>
                    <a:pt x="267" y="220"/>
                  </a:lnTo>
                  <a:lnTo>
                    <a:pt x="269" y="232"/>
                  </a:lnTo>
                  <a:lnTo>
                    <a:pt x="0" y="58"/>
                  </a:lnTo>
                  <a:lnTo>
                    <a:pt x="37" y="0"/>
                  </a:lnTo>
                  <a:close/>
                  <a:moveTo>
                    <a:pt x="18" y="60"/>
                  </a:moveTo>
                  <a:lnTo>
                    <a:pt x="16" y="48"/>
                  </a:lnTo>
                  <a:lnTo>
                    <a:pt x="285" y="222"/>
                  </a:lnTo>
                  <a:lnTo>
                    <a:pt x="266" y="251"/>
                  </a:lnTo>
                  <a:lnTo>
                    <a:pt x="258" y="238"/>
                  </a:lnTo>
                  <a:lnTo>
                    <a:pt x="329" y="223"/>
                  </a:lnTo>
                  <a:lnTo>
                    <a:pt x="323" y="233"/>
                  </a:lnTo>
                  <a:lnTo>
                    <a:pt x="307" y="161"/>
                  </a:lnTo>
                  <a:lnTo>
                    <a:pt x="322" y="164"/>
                  </a:lnTo>
                  <a:lnTo>
                    <a:pt x="304" y="193"/>
                  </a:lnTo>
                  <a:lnTo>
                    <a:pt x="35" y="19"/>
                  </a:lnTo>
                  <a:lnTo>
                    <a:pt x="46" y="16"/>
                  </a:lnTo>
                  <a:lnTo>
                    <a:pt x="18" y="60"/>
                  </a:lnTo>
                  <a:close/>
                </a:path>
              </a:pathLst>
            </a:custGeom>
            <a:solidFill>
              <a:srgbClr val="FF0000"/>
            </a:solidFill>
            <a:ln w="0">
              <a:solidFill>
                <a:srgbClr val="FF0000"/>
              </a:solidFill>
              <a:round/>
              <a:headEnd/>
              <a:tailEnd/>
            </a:ln>
          </p:spPr>
          <p:txBody>
            <a:bodyPr/>
            <a:lstStyle/>
            <a:p>
              <a:endParaRPr lang="zh-TW" altLang="en-US"/>
            </a:p>
          </p:txBody>
        </p:sp>
        <p:sp>
          <p:nvSpPr>
            <p:cNvPr id="20555" name="Freeform 24"/>
            <p:cNvSpPr>
              <a:spLocks/>
            </p:cNvSpPr>
            <p:nvPr/>
          </p:nvSpPr>
          <p:spPr bwMode="auto">
            <a:xfrm>
              <a:off x="2310" y="2405"/>
              <a:ext cx="242" cy="294"/>
            </a:xfrm>
            <a:custGeom>
              <a:avLst/>
              <a:gdLst>
                <a:gd name="T0" fmla="*/ 242 w 242"/>
                <a:gd name="T1" fmla="*/ 29 h 294"/>
                <a:gd name="T2" fmla="*/ 57 w 242"/>
                <a:gd name="T3" fmla="*/ 271 h 294"/>
                <a:gd name="T4" fmla="*/ 76 w 242"/>
                <a:gd name="T5" fmla="*/ 285 h 294"/>
                <a:gd name="T6" fmla="*/ 9 w 242"/>
                <a:gd name="T7" fmla="*/ 294 h 294"/>
                <a:gd name="T8" fmla="*/ 0 w 242"/>
                <a:gd name="T9" fmla="*/ 227 h 294"/>
                <a:gd name="T10" fmla="*/ 19 w 242"/>
                <a:gd name="T11" fmla="*/ 242 h 294"/>
                <a:gd name="T12" fmla="*/ 204 w 242"/>
                <a:gd name="T13" fmla="*/ 0 h 294"/>
                <a:gd name="T14" fmla="*/ 242 w 242"/>
                <a:gd name="T15" fmla="*/ 29 h 294"/>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294"/>
                <a:gd name="T26" fmla="*/ 242 w 242"/>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294">
                  <a:moveTo>
                    <a:pt x="242" y="29"/>
                  </a:moveTo>
                  <a:lnTo>
                    <a:pt x="57" y="271"/>
                  </a:lnTo>
                  <a:lnTo>
                    <a:pt x="76" y="285"/>
                  </a:lnTo>
                  <a:lnTo>
                    <a:pt x="9" y="294"/>
                  </a:lnTo>
                  <a:lnTo>
                    <a:pt x="0" y="227"/>
                  </a:lnTo>
                  <a:lnTo>
                    <a:pt x="19" y="242"/>
                  </a:lnTo>
                  <a:lnTo>
                    <a:pt x="204" y="0"/>
                  </a:lnTo>
                  <a:lnTo>
                    <a:pt x="242" y="29"/>
                  </a:lnTo>
                  <a:close/>
                </a:path>
              </a:pathLst>
            </a:custGeom>
            <a:solidFill>
              <a:srgbClr val="FF0000"/>
            </a:solidFill>
            <a:ln w="9525">
              <a:noFill/>
              <a:round/>
              <a:headEnd/>
              <a:tailEnd/>
            </a:ln>
          </p:spPr>
          <p:txBody>
            <a:bodyPr/>
            <a:lstStyle/>
            <a:p>
              <a:endParaRPr lang="zh-TW" altLang="en-US"/>
            </a:p>
          </p:txBody>
        </p:sp>
        <p:sp>
          <p:nvSpPr>
            <p:cNvPr id="20556" name="Freeform 23"/>
            <p:cNvSpPr>
              <a:spLocks noEditPoints="1"/>
            </p:cNvSpPr>
            <p:nvPr/>
          </p:nvSpPr>
          <p:spPr bwMode="auto">
            <a:xfrm>
              <a:off x="2300" y="2394"/>
              <a:ext cx="263" cy="315"/>
            </a:xfrm>
            <a:custGeom>
              <a:avLst/>
              <a:gdLst>
                <a:gd name="T0" fmla="*/ 263 w 263"/>
                <a:gd name="T1" fmla="*/ 38 h 315"/>
                <a:gd name="T2" fmla="*/ 74 w 263"/>
                <a:gd name="T3" fmla="*/ 287 h 315"/>
                <a:gd name="T4" fmla="*/ 72 w 263"/>
                <a:gd name="T5" fmla="*/ 275 h 315"/>
                <a:gd name="T6" fmla="*/ 106 w 263"/>
                <a:gd name="T7" fmla="*/ 302 h 315"/>
                <a:gd name="T8" fmla="*/ 12 w 263"/>
                <a:gd name="T9" fmla="*/ 315 h 315"/>
                <a:gd name="T10" fmla="*/ 0 w 263"/>
                <a:gd name="T11" fmla="*/ 220 h 315"/>
                <a:gd name="T12" fmla="*/ 34 w 263"/>
                <a:gd name="T13" fmla="*/ 247 h 315"/>
                <a:gd name="T14" fmla="*/ 23 w 263"/>
                <a:gd name="T15" fmla="*/ 248 h 315"/>
                <a:gd name="T16" fmla="*/ 212 w 263"/>
                <a:gd name="T17" fmla="*/ 0 h 315"/>
                <a:gd name="T18" fmla="*/ 263 w 263"/>
                <a:gd name="T19" fmla="*/ 38 h 315"/>
                <a:gd name="T20" fmla="*/ 209 w 263"/>
                <a:gd name="T21" fmla="*/ 18 h 315"/>
                <a:gd name="T22" fmla="*/ 221 w 263"/>
                <a:gd name="T23" fmla="*/ 16 h 315"/>
                <a:gd name="T24" fmla="*/ 31 w 263"/>
                <a:gd name="T25" fmla="*/ 265 h 315"/>
                <a:gd name="T26" fmla="*/ 5 w 263"/>
                <a:gd name="T27" fmla="*/ 245 h 315"/>
                <a:gd name="T28" fmla="*/ 19 w 263"/>
                <a:gd name="T29" fmla="*/ 238 h 315"/>
                <a:gd name="T30" fmla="*/ 27 w 263"/>
                <a:gd name="T31" fmla="*/ 304 h 315"/>
                <a:gd name="T32" fmla="*/ 18 w 263"/>
                <a:gd name="T33" fmla="*/ 297 h 315"/>
                <a:gd name="T34" fmla="*/ 85 w 263"/>
                <a:gd name="T35" fmla="*/ 288 h 315"/>
                <a:gd name="T36" fmla="*/ 80 w 263"/>
                <a:gd name="T37" fmla="*/ 303 h 315"/>
                <a:gd name="T38" fmla="*/ 55 w 263"/>
                <a:gd name="T39" fmla="*/ 283 h 315"/>
                <a:gd name="T40" fmla="*/ 245 w 263"/>
                <a:gd name="T41" fmla="*/ 35 h 315"/>
                <a:gd name="T42" fmla="*/ 247 w 263"/>
                <a:gd name="T43" fmla="*/ 47 h 315"/>
                <a:gd name="T44" fmla="*/ 209 w 263"/>
                <a:gd name="T45" fmla="*/ 18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3"/>
                <a:gd name="T70" fmla="*/ 0 h 315"/>
                <a:gd name="T71" fmla="*/ 263 w 263"/>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3" h="315">
                  <a:moveTo>
                    <a:pt x="263" y="38"/>
                  </a:moveTo>
                  <a:lnTo>
                    <a:pt x="74" y="287"/>
                  </a:lnTo>
                  <a:lnTo>
                    <a:pt x="72" y="275"/>
                  </a:lnTo>
                  <a:lnTo>
                    <a:pt x="106" y="302"/>
                  </a:lnTo>
                  <a:lnTo>
                    <a:pt x="12" y="315"/>
                  </a:lnTo>
                  <a:lnTo>
                    <a:pt x="0" y="220"/>
                  </a:lnTo>
                  <a:lnTo>
                    <a:pt x="34" y="247"/>
                  </a:lnTo>
                  <a:lnTo>
                    <a:pt x="23" y="248"/>
                  </a:lnTo>
                  <a:lnTo>
                    <a:pt x="212" y="0"/>
                  </a:lnTo>
                  <a:lnTo>
                    <a:pt x="263" y="38"/>
                  </a:lnTo>
                  <a:close/>
                  <a:moveTo>
                    <a:pt x="209" y="18"/>
                  </a:moveTo>
                  <a:lnTo>
                    <a:pt x="221" y="16"/>
                  </a:lnTo>
                  <a:lnTo>
                    <a:pt x="31" y="265"/>
                  </a:lnTo>
                  <a:lnTo>
                    <a:pt x="5" y="245"/>
                  </a:lnTo>
                  <a:lnTo>
                    <a:pt x="19" y="238"/>
                  </a:lnTo>
                  <a:lnTo>
                    <a:pt x="27" y="304"/>
                  </a:lnTo>
                  <a:lnTo>
                    <a:pt x="18" y="297"/>
                  </a:lnTo>
                  <a:lnTo>
                    <a:pt x="85" y="288"/>
                  </a:lnTo>
                  <a:lnTo>
                    <a:pt x="80" y="303"/>
                  </a:lnTo>
                  <a:lnTo>
                    <a:pt x="55" y="283"/>
                  </a:lnTo>
                  <a:lnTo>
                    <a:pt x="245" y="35"/>
                  </a:lnTo>
                  <a:lnTo>
                    <a:pt x="247" y="47"/>
                  </a:lnTo>
                  <a:lnTo>
                    <a:pt x="209" y="18"/>
                  </a:lnTo>
                  <a:close/>
                </a:path>
              </a:pathLst>
            </a:custGeom>
            <a:solidFill>
              <a:srgbClr val="FF0000"/>
            </a:solidFill>
            <a:ln w="0">
              <a:solidFill>
                <a:srgbClr val="FF0000"/>
              </a:solidFill>
              <a:round/>
              <a:headEnd/>
              <a:tailEnd/>
            </a:ln>
          </p:spPr>
          <p:txBody>
            <a:bodyPr/>
            <a:lstStyle/>
            <a:p>
              <a:endParaRPr lang="zh-TW" altLang="en-US"/>
            </a:p>
          </p:txBody>
        </p:sp>
        <p:sp>
          <p:nvSpPr>
            <p:cNvPr id="20557" name="Freeform 22"/>
            <p:cNvSpPr>
              <a:spLocks/>
            </p:cNvSpPr>
            <p:nvPr/>
          </p:nvSpPr>
          <p:spPr bwMode="auto">
            <a:xfrm>
              <a:off x="2346" y="1904"/>
              <a:ext cx="410" cy="108"/>
            </a:xfrm>
            <a:custGeom>
              <a:avLst/>
              <a:gdLst>
                <a:gd name="T0" fmla="*/ 0 w 410"/>
                <a:gd name="T1" fmla="*/ 54 h 108"/>
                <a:gd name="T2" fmla="*/ 354 w 410"/>
                <a:gd name="T3" fmla="*/ 26 h 108"/>
                <a:gd name="T4" fmla="*/ 352 w 410"/>
                <a:gd name="T5" fmla="*/ 0 h 108"/>
                <a:gd name="T6" fmla="*/ 410 w 410"/>
                <a:gd name="T7" fmla="*/ 49 h 108"/>
                <a:gd name="T8" fmla="*/ 360 w 410"/>
                <a:gd name="T9" fmla="*/ 107 h 108"/>
                <a:gd name="T10" fmla="*/ 358 w 410"/>
                <a:gd name="T11" fmla="*/ 80 h 108"/>
                <a:gd name="T12" fmla="*/ 5 w 410"/>
                <a:gd name="T13" fmla="*/ 108 h 108"/>
                <a:gd name="T14" fmla="*/ 0 w 410"/>
                <a:gd name="T15" fmla="*/ 54 h 108"/>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108"/>
                <a:gd name="T26" fmla="*/ 410 w 410"/>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108">
                  <a:moveTo>
                    <a:pt x="0" y="54"/>
                  </a:moveTo>
                  <a:lnTo>
                    <a:pt x="354" y="26"/>
                  </a:lnTo>
                  <a:lnTo>
                    <a:pt x="352" y="0"/>
                  </a:lnTo>
                  <a:lnTo>
                    <a:pt x="410" y="49"/>
                  </a:lnTo>
                  <a:lnTo>
                    <a:pt x="360" y="107"/>
                  </a:lnTo>
                  <a:lnTo>
                    <a:pt x="358" y="80"/>
                  </a:lnTo>
                  <a:lnTo>
                    <a:pt x="5" y="108"/>
                  </a:lnTo>
                  <a:lnTo>
                    <a:pt x="0" y="54"/>
                  </a:lnTo>
                  <a:close/>
                </a:path>
              </a:pathLst>
            </a:custGeom>
            <a:solidFill>
              <a:srgbClr val="FF0000"/>
            </a:solidFill>
            <a:ln w="9525">
              <a:noFill/>
              <a:round/>
              <a:headEnd/>
              <a:tailEnd/>
            </a:ln>
          </p:spPr>
          <p:txBody>
            <a:bodyPr/>
            <a:lstStyle/>
            <a:p>
              <a:endParaRPr lang="zh-TW" altLang="en-US"/>
            </a:p>
          </p:txBody>
        </p:sp>
        <p:sp>
          <p:nvSpPr>
            <p:cNvPr id="20558" name="Freeform 21"/>
            <p:cNvSpPr>
              <a:spLocks noEditPoints="1"/>
            </p:cNvSpPr>
            <p:nvPr/>
          </p:nvSpPr>
          <p:spPr bwMode="auto">
            <a:xfrm>
              <a:off x="2338" y="1885"/>
              <a:ext cx="429" cy="146"/>
            </a:xfrm>
            <a:custGeom>
              <a:avLst/>
              <a:gdLst>
                <a:gd name="T0" fmla="*/ 0 w 429"/>
                <a:gd name="T1" fmla="*/ 66 h 146"/>
                <a:gd name="T2" fmla="*/ 361 w 429"/>
                <a:gd name="T3" fmla="*/ 37 h 146"/>
                <a:gd name="T4" fmla="*/ 354 w 429"/>
                <a:gd name="T5" fmla="*/ 46 h 146"/>
                <a:gd name="T6" fmla="*/ 350 w 429"/>
                <a:gd name="T7" fmla="*/ 0 h 146"/>
                <a:gd name="T8" fmla="*/ 429 w 429"/>
                <a:gd name="T9" fmla="*/ 67 h 146"/>
                <a:gd name="T10" fmla="*/ 361 w 429"/>
                <a:gd name="T11" fmla="*/ 146 h 146"/>
                <a:gd name="T12" fmla="*/ 358 w 429"/>
                <a:gd name="T13" fmla="*/ 100 h 146"/>
                <a:gd name="T14" fmla="*/ 367 w 429"/>
                <a:gd name="T15" fmla="*/ 108 h 146"/>
                <a:gd name="T16" fmla="*/ 5 w 429"/>
                <a:gd name="T17" fmla="*/ 136 h 146"/>
                <a:gd name="T18" fmla="*/ 0 w 429"/>
                <a:gd name="T19" fmla="*/ 66 h 146"/>
                <a:gd name="T20" fmla="*/ 21 w 429"/>
                <a:gd name="T21" fmla="*/ 127 h 146"/>
                <a:gd name="T22" fmla="*/ 12 w 429"/>
                <a:gd name="T23" fmla="*/ 119 h 146"/>
                <a:gd name="T24" fmla="*/ 374 w 429"/>
                <a:gd name="T25" fmla="*/ 90 h 146"/>
                <a:gd name="T26" fmla="*/ 377 w 429"/>
                <a:gd name="T27" fmla="*/ 125 h 146"/>
                <a:gd name="T28" fmla="*/ 362 w 429"/>
                <a:gd name="T29" fmla="*/ 120 h 146"/>
                <a:gd name="T30" fmla="*/ 411 w 429"/>
                <a:gd name="T31" fmla="*/ 63 h 146"/>
                <a:gd name="T32" fmla="*/ 412 w 429"/>
                <a:gd name="T33" fmla="*/ 75 h 146"/>
                <a:gd name="T34" fmla="*/ 355 w 429"/>
                <a:gd name="T35" fmla="*/ 25 h 146"/>
                <a:gd name="T36" fmla="*/ 368 w 429"/>
                <a:gd name="T37" fmla="*/ 18 h 146"/>
                <a:gd name="T38" fmla="*/ 371 w 429"/>
                <a:gd name="T39" fmla="*/ 53 h 146"/>
                <a:gd name="T40" fmla="*/ 9 w 429"/>
                <a:gd name="T41" fmla="*/ 82 h 146"/>
                <a:gd name="T42" fmla="*/ 17 w 429"/>
                <a:gd name="T43" fmla="*/ 73 h 146"/>
                <a:gd name="T44" fmla="*/ 21 w 429"/>
                <a:gd name="T45" fmla="*/ 12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146"/>
                <a:gd name="T71" fmla="*/ 429 w 429"/>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146">
                  <a:moveTo>
                    <a:pt x="0" y="66"/>
                  </a:moveTo>
                  <a:lnTo>
                    <a:pt x="361" y="37"/>
                  </a:lnTo>
                  <a:lnTo>
                    <a:pt x="354" y="46"/>
                  </a:lnTo>
                  <a:lnTo>
                    <a:pt x="350" y="0"/>
                  </a:lnTo>
                  <a:lnTo>
                    <a:pt x="429" y="67"/>
                  </a:lnTo>
                  <a:lnTo>
                    <a:pt x="361" y="146"/>
                  </a:lnTo>
                  <a:lnTo>
                    <a:pt x="358" y="100"/>
                  </a:lnTo>
                  <a:lnTo>
                    <a:pt x="367" y="108"/>
                  </a:lnTo>
                  <a:lnTo>
                    <a:pt x="5" y="136"/>
                  </a:lnTo>
                  <a:lnTo>
                    <a:pt x="0" y="66"/>
                  </a:lnTo>
                  <a:close/>
                  <a:moveTo>
                    <a:pt x="21" y="127"/>
                  </a:moveTo>
                  <a:lnTo>
                    <a:pt x="12" y="119"/>
                  </a:lnTo>
                  <a:lnTo>
                    <a:pt x="374" y="90"/>
                  </a:lnTo>
                  <a:lnTo>
                    <a:pt x="377" y="125"/>
                  </a:lnTo>
                  <a:lnTo>
                    <a:pt x="362" y="120"/>
                  </a:lnTo>
                  <a:lnTo>
                    <a:pt x="411" y="63"/>
                  </a:lnTo>
                  <a:lnTo>
                    <a:pt x="412" y="75"/>
                  </a:lnTo>
                  <a:lnTo>
                    <a:pt x="355" y="25"/>
                  </a:lnTo>
                  <a:lnTo>
                    <a:pt x="368" y="18"/>
                  </a:lnTo>
                  <a:lnTo>
                    <a:pt x="371" y="53"/>
                  </a:lnTo>
                  <a:lnTo>
                    <a:pt x="9" y="82"/>
                  </a:lnTo>
                  <a:lnTo>
                    <a:pt x="17" y="73"/>
                  </a:lnTo>
                  <a:lnTo>
                    <a:pt x="21" y="127"/>
                  </a:lnTo>
                  <a:close/>
                </a:path>
              </a:pathLst>
            </a:custGeom>
            <a:solidFill>
              <a:srgbClr val="FF0000"/>
            </a:solidFill>
            <a:ln w="0">
              <a:solidFill>
                <a:srgbClr val="FF0000"/>
              </a:solidFill>
              <a:round/>
              <a:headEnd/>
              <a:tailEnd/>
            </a:ln>
          </p:spPr>
          <p:txBody>
            <a:bodyPr/>
            <a:lstStyle/>
            <a:p>
              <a:endParaRPr lang="zh-TW" altLang="en-US"/>
            </a:p>
          </p:txBody>
        </p:sp>
        <p:sp>
          <p:nvSpPr>
            <p:cNvPr id="20559" name="Freeform 20"/>
            <p:cNvSpPr>
              <a:spLocks/>
            </p:cNvSpPr>
            <p:nvPr/>
          </p:nvSpPr>
          <p:spPr bwMode="auto">
            <a:xfrm>
              <a:off x="3096" y="1936"/>
              <a:ext cx="403" cy="231"/>
            </a:xfrm>
            <a:custGeom>
              <a:avLst/>
              <a:gdLst>
                <a:gd name="T0" fmla="*/ 21 w 403"/>
                <a:gd name="T1" fmla="*/ 0 h 231"/>
                <a:gd name="T2" fmla="*/ 368 w 403"/>
                <a:gd name="T3" fmla="*/ 163 h 231"/>
                <a:gd name="T4" fmla="*/ 379 w 403"/>
                <a:gd name="T5" fmla="*/ 140 h 231"/>
                <a:gd name="T6" fmla="*/ 403 w 403"/>
                <a:gd name="T7" fmla="*/ 207 h 231"/>
                <a:gd name="T8" fmla="*/ 336 w 403"/>
                <a:gd name="T9" fmla="*/ 231 h 231"/>
                <a:gd name="T10" fmla="*/ 347 w 403"/>
                <a:gd name="T11" fmla="*/ 209 h 231"/>
                <a:gd name="T12" fmla="*/ 0 w 403"/>
                <a:gd name="T13" fmla="*/ 46 h 231"/>
                <a:gd name="T14" fmla="*/ 21 w 403"/>
                <a:gd name="T15" fmla="*/ 0 h 231"/>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231"/>
                <a:gd name="T26" fmla="*/ 403 w 403"/>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231">
                  <a:moveTo>
                    <a:pt x="21" y="0"/>
                  </a:moveTo>
                  <a:lnTo>
                    <a:pt x="368" y="163"/>
                  </a:lnTo>
                  <a:lnTo>
                    <a:pt x="379" y="140"/>
                  </a:lnTo>
                  <a:lnTo>
                    <a:pt x="403" y="207"/>
                  </a:lnTo>
                  <a:lnTo>
                    <a:pt x="336" y="231"/>
                  </a:lnTo>
                  <a:lnTo>
                    <a:pt x="347" y="209"/>
                  </a:lnTo>
                  <a:lnTo>
                    <a:pt x="0" y="46"/>
                  </a:lnTo>
                  <a:lnTo>
                    <a:pt x="21" y="0"/>
                  </a:lnTo>
                  <a:close/>
                </a:path>
              </a:pathLst>
            </a:custGeom>
            <a:solidFill>
              <a:srgbClr val="FF0000"/>
            </a:solidFill>
            <a:ln w="9525">
              <a:noFill/>
              <a:round/>
              <a:headEnd/>
              <a:tailEnd/>
            </a:ln>
          </p:spPr>
          <p:txBody>
            <a:bodyPr/>
            <a:lstStyle/>
            <a:p>
              <a:endParaRPr lang="zh-TW" altLang="en-US"/>
            </a:p>
          </p:txBody>
        </p:sp>
        <p:sp>
          <p:nvSpPr>
            <p:cNvPr id="20560" name="Freeform 19"/>
            <p:cNvSpPr>
              <a:spLocks noEditPoints="1"/>
            </p:cNvSpPr>
            <p:nvPr/>
          </p:nvSpPr>
          <p:spPr bwMode="auto">
            <a:xfrm>
              <a:off x="3084" y="1925"/>
              <a:ext cx="425" cy="257"/>
            </a:xfrm>
            <a:custGeom>
              <a:avLst/>
              <a:gdLst>
                <a:gd name="T0" fmla="*/ 29 w 425"/>
                <a:gd name="T1" fmla="*/ 0 h 257"/>
                <a:gd name="T2" fmla="*/ 383 w 425"/>
                <a:gd name="T3" fmla="*/ 167 h 257"/>
                <a:gd name="T4" fmla="*/ 372 w 425"/>
                <a:gd name="T5" fmla="*/ 171 h 257"/>
                <a:gd name="T6" fmla="*/ 391 w 425"/>
                <a:gd name="T7" fmla="*/ 130 h 257"/>
                <a:gd name="T8" fmla="*/ 425 w 425"/>
                <a:gd name="T9" fmla="*/ 223 h 257"/>
                <a:gd name="T10" fmla="*/ 332 w 425"/>
                <a:gd name="T11" fmla="*/ 257 h 257"/>
                <a:gd name="T12" fmla="*/ 351 w 425"/>
                <a:gd name="T13" fmla="*/ 216 h 257"/>
                <a:gd name="T14" fmla="*/ 355 w 425"/>
                <a:gd name="T15" fmla="*/ 227 h 257"/>
                <a:gd name="T16" fmla="*/ 0 w 425"/>
                <a:gd name="T17" fmla="*/ 61 h 257"/>
                <a:gd name="T18" fmla="*/ 29 w 425"/>
                <a:gd name="T19" fmla="*/ 0 h 257"/>
                <a:gd name="T20" fmla="*/ 19 w 425"/>
                <a:gd name="T21" fmla="*/ 60 h 257"/>
                <a:gd name="T22" fmla="*/ 15 w 425"/>
                <a:gd name="T23" fmla="*/ 49 h 257"/>
                <a:gd name="T24" fmla="*/ 370 w 425"/>
                <a:gd name="T25" fmla="*/ 216 h 257"/>
                <a:gd name="T26" fmla="*/ 356 w 425"/>
                <a:gd name="T27" fmla="*/ 246 h 257"/>
                <a:gd name="T28" fmla="*/ 345 w 425"/>
                <a:gd name="T29" fmla="*/ 235 h 257"/>
                <a:gd name="T30" fmla="*/ 412 w 425"/>
                <a:gd name="T31" fmla="*/ 210 h 257"/>
                <a:gd name="T32" fmla="*/ 407 w 425"/>
                <a:gd name="T33" fmla="*/ 221 h 257"/>
                <a:gd name="T34" fmla="*/ 383 w 425"/>
                <a:gd name="T35" fmla="*/ 155 h 257"/>
                <a:gd name="T36" fmla="*/ 398 w 425"/>
                <a:gd name="T37" fmla="*/ 155 h 257"/>
                <a:gd name="T38" fmla="*/ 384 w 425"/>
                <a:gd name="T39" fmla="*/ 185 h 257"/>
                <a:gd name="T40" fmla="*/ 29 w 425"/>
                <a:gd name="T41" fmla="*/ 19 h 257"/>
                <a:gd name="T42" fmla="*/ 40 w 425"/>
                <a:gd name="T43" fmla="*/ 15 h 257"/>
                <a:gd name="T44" fmla="*/ 19 w 425"/>
                <a:gd name="T45" fmla="*/ 60 h 2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5"/>
                <a:gd name="T70" fmla="*/ 0 h 257"/>
                <a:gd name="T71" fmla="*/ 425 w 425"/>
                <a:gd name="T72" fmla="*/ 257 h 2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5" h="257">
                  <a:moveTo>
                    <a:pt x="29" y="0"/>
                  </a:moveTo>
                  <a:lnTo>
                    <a:pt x="383" y="167"/>
                  </a:lnTo>
                  <a:lnTo>
                    <a:pt x="372" y="171"/>
                  </a:lnTo>
                  <a:lnTo>
                    <a:pt x="391" y="130"/>
                  </a:lnTo>
                  <a:lnTo>
                    <a:pt x="425" y="223"/>
                  </a:lnTo>
                  <a:lnTo>
                    <a:pt x="332" y="257"/>
                  </a:lnTo>
                  <a:lnTo>
                    <a:pt x="351" y="216"/>
                  </a:lnTo>
                  <a:lnTo>
                    <a:pt x="355" y="227"/>
                  </a:lnTo>
                  <a:lnTo>
                    <a:pt x="0" y="61"/>
                  </a:lnTo>
                  <a:lnTo>
                    <a:pt x="29" y="0"/>
                  </a:lnTo>
                  <a:close/>
                  <a:moveTo>
                    <a:pt x="19" y="60"/>
                  </a:moveTo>
                  <a:lnTo>
                    <a:pt x="15" y="49"/>
                  </a:lnTo>
                  <a:lnTo>
                    <a:pt x="370" y="216"/>
                  </a:lnTo>
                  <a:lnTo>
                    <a:pt x="356" y="246"/>
                  </a:lnTo>
                  <a:lnTo>
                    <a:pt x="345" y="235"/>
                  </a:lnTo>
                  <a:lnTo>
                    <a:pt x="412" y="210"/>
                  </a:lnTo>
                  <a:lnTo>
                    <a:pt x="407" y="221"/>
                  </a:lnTo>
                  <a:lnTo>
                    <a:pt x="383" y="155"/>
                  </a:lnTo>
                  <a:lnTo>
                    <a:pt x="398" y="155"/>
                  </a:lnTo>
                  <a:lnTo>
                    <a:pt x="384" y="185"/>
                  </a:lnTo>
                  <a:lnTo>
                    <a:pt x="29" y="19"/>
                  </a:lnTo>
                  <a:lnTo>
                    <a:pt x="40" y="15"/>
                  </a:lnTo>
                  <a:lnTo>
                    <a:pt x="19" y="60"/>
                  </a:lnTo>
                  <a:close/>
                </a:path>
              </a:pathLst>
            </a:custGeom>
            <a:solidFill>
              <a:srgbClr val="FF0000"/>
            </a:solidFill>
            <a:ln w="0">
              <a:solidFill>
                <a:srgbClr val="FF0000"/>
              </a:solidFill>
              <a:round/>
              <a:headEnd/>
              <a:tailEnd/>
            </a:ln>
          </p:spPr>
          <p:txBody>
            <a:bodyPr/>
            <a:lstStyle/>
            <a:p>
              <a:endParaRPr lang="zh-TW" altLang="en-US"/>
            </a:p>
          </p:txBody>
        </p:sp>
        <p:sp>
          <p:nvSpPr>
            <p:cNvPr id="20561" name="Freeform 18"/>
            <p:cNvSpPr>
              <a:spLocks/>
            </p:cNvSpPr>
            <p:nvPr/>
          </p:nvSpPr>
          <p:spPr bwMode="auto">
            <a:xfrm>
              <a:off x="1741" y="88"/>
              <a:ext cx="1722" cy="192"/>
            </a:xfrm>
            <a:custGeom>
              <a:avLst/>
              <a:gdLst>
                <a:gd name="T0" fmla="*/ 1505 w 1722"/>
                <a:gd name="T1" fmla="*/ 192 h 192"/>
                <a:gd name="T2" fmla="*/ 1505 w 1722"/>
                <a:gd name="T3" fmla="*/ 144 h 192"/>
                <a:gd name="T4" fmla="*/ 0 w 1722"/>
                <a:gd name="T5" fmla="*/ 144 h 192"/>
                <a:gd name="T6" fmla="*/ 0 w 1722"/>
                <a:gd name="T7" fmla="*/ 48 h 192"/>
                <a:gd name="T8" fmla="*/ 1505 w 1722"/>
                <a:gd name="T9" fmla="*/ 48 h 192"/>
                <a:gd name="T10" fmla="*/ 1505 w 1722"/>
                <a:gd name="T11" fmla="*/ 0 h 192"/>
                <a:gd name="T12" fmla="*/ 1722 w 1722"/>
                <a:gd name="T13" fmla="*/ 96 h 192"/>
                <a:gd name="T14" fmla="*/ 1505 w 1722"/>
                <a:gd name="T15" fmla="*/ 192 h 192"/>
                <a:gd name="T16" fmla="*/ 0 60000 65536"/>
                <a:gd name="T17" fmla="*/ 0 60000 65536"/>
                <a:gd name="T18" fmla="*/ 0 60000 65536"/>
                <a:gd name="T19" fmla="*/ 0 60000 65536"/>
                <a:gd name="T20" fmla="*/ 0 60000 65536"/>
                <a:gd name="T21" fmla="*/ 0 60000 65536"/>
                <a:gd name="T22" fmla="*/ 0 60000 65536"/>
                <a:gd name="T23" fmla="*/ 0 60000 65536"/>
                <a:gd name="T24" fmla="*/ 0 w 1722"/>
                <a:gd name="T25" fmla="*/ 0 h 192"/>
                <a:gd name="T26" fmla="*/ 1722 w 172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2" h="192">
                  <a:moveTo>
                    <a:pt x="1505" y="192"/>
                  </a:moveTo>
                  <a:lnTo>
                    <a:pt x="1505" y="144"/>
                  </a:lnTo>
                  <a:lnTo>
                    <a:pt x="0" y="144"/>
                  </a:lnTo>
                  <a:lnTo>
                    <a:pt x="0" y="48"/>
                  </a:lnTo>
                  <a:lnTo>
                    <a:pt x="1505" y="48"/>
                  </a:lnTo>
                  <a:lnTo>
                    <a:pt x="1505" y="0"/>
                  </a:lnTo>
                  <a:lnTo>
                    <a:pt x="1722" y="96"/>
                  </a:lnTo>
                  <a:lnTo>
                    <a:pt x="1505" y="192"/>
                  </a:lnTo>
                  <a:close/>
                </a:path>
              </a:pathLst>
            </a:custGeom>
            <a:solidFill>
              <a:srgbClr val="FFFF00"/>
            </a:solidFill>
            <a:ln w="9525">
              <a:noFill/>
              <a:round/>
              <a:headEnd/>
              <a:tailEnd/>
            </a:ln>
          </p:spPr>
          <p:txBody>
            <a:bodyPr/>
            <a:lstStyle/>
            <a:p>
              <a:endParaRPr lang="zh-TW" altLang="en-US"/>
            </a:p>
          </p:txBody>
        </p:sp>
        <p:sp>
          <p:nvSpPr>
            <p:cNvPr id="20562" name="Freeform 17"/>
            <p:cNvSpPr>
              <a:spLocks noEditPoints="1"/>
            </p:cNvSpPr>
            <p:nvPr/>
          </p:nvSpPr>
          <p:spPr bwMode="auto">
            <a:xfrm>
              <a:off x="1737" y="89"/>
              <a:ext cx="1733" cy="202"/>
            </a:xfrm>
            <a:custGeom>
              <a:avLst/>
              <a:gdLst>
                <a:gd name="T0" fmla="*/ 1506 w 1733"/>
                <a:gd name="T1" fmla="*/ 202 h 202"/>
                <a:gd name="T2" fmla="*/ 1506 w 1733"/>
                <a:gd name="T3" fmla="*/ 149 h 202"/>
                <a:gd name="T4" fmla="*/ 1509 w 1733"/>
                <a:gd name="T5" fmla="*/ 152 h 202"/>
                <a:gd name="T6" fmla="*/ 0 w 1733"/>
                <a:gd name="T7" fmla="*/ 152 h 202"/>
                <a:gd name="T8" fmla="*/ 0 w 1733"/>
                <a:gd name="T9" fmla="*/ 50 h 202"/>
                <a:gd name="T10" fmla="*/ 1509 w 1733"/>
                <a:gd name="T11" fmla="*/ 50 h 202"/>
                <a:gd name="T12" fmla="*/ 1506 w 1733"/>
                <a:gd name="T13" fmla="*/ 53 h 202"/>
                <a:gd name="T14" fmla="*/ 1506 w 1733"/>
                <a:gd name="T15" fmla="*/ 0 h 202"/>
                <a:gd name="T16" fmla="*/ 1733 w 1733"/>
                <a:gd name="T17" fmla="*/ 101 h 202"/>
                <a:gd name="T18" fmla="*/ 1506 w 1733"/>
                <a:gd name="T19" fmla="*/ 202 h 202"/>
                <a:gd name="T20" fmla="*/ 1724 w 1733"/>
                <a:gd name="T21" fmla="*/ 98 h 202"/>
                <a:gd name="T22" fmla="*/ 1724 w 1733"/>
                <a:gd name="T23" fmla="*/ 104 h 202"/>
                <a:gd name="T24" fmla="*/ 1508 w 1733"/>
                <a:gd name="T25" fmla="*/ 8 h 202"/>
                <a:gd name="T26" fmla="*/ 1512 w 1733"/>
                <a:gd name="T27" fmla="*/ 5 h 202"/>
                <a:gd name="T28" fmla="*/ 1512 w 1733"/>
                <a:gd name="T29" fmla="*/ 56 h 202"/>
                <a:gd name="T30" fmla="*/ 4 w 1733"/>
                <a:gd name="T31" fmla="*/ 56 h 202"/>
                <a:gd name="T32" fmla="*/ 7 w 1733"/>
                <a:gd name="T33" fmla="*/ 53 h 202"/>
                <a:gd name="T34" fmla="*/ 7 w 1733"/>
                <a:gd name="T35" fmla="*/ 149 h 202"/>
                <a:gd name="T36" fmla="*/ 4 w 1733"/>
                <a:gd name="T37" fmla="*/ 146 h 202"/>
                <a:gd name="T38" fmla="*/ 1512 w 1733"/>
                <a:gd name="T39" fmla="*/ 146 h 202"/>
                <a:gd name="T40" fmla="*/ 1512 w 1733"/>
                <a:gd name="T41" fmla="*/ 197 h 202"/>
                <a:gd name="T42" fmla="*/ 1508 w 1733"/>
                <a:gd name="T43" fmla="*/ 194 h 202"/>
                <a:gd name="T44" fmla="*/ 1724 w 1733"/>
                <a:gd name="T45" fmla="*/ 98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3"/>
                <a:gd name="T70" fmla="*/ 0 h 202"/>
                <a:gd name="T71" fmla="*/ 1733 w 1733"/>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3" h="202">
                  <a:moveTo>
                    <a:pt x="1506" y="202"/>
                  </a:moveTo>
                  <a:lnTo>
                    <a:pt x="1506" y="149"/>
                  </a:lnTo>
                  <a:lnTo>
                    <a:pt x="1509" y="152"/>
                  </a:lnTo>
                  <a:lnTo>
                    <a:pt x="0" y="152"/>
                  </a:lnTo>
                  <a:lnTo>
                    <a:pt x="0" y="50"/>
                  </a:lnTo>
                  <a:lnTo>
                    <a:pt x="1509" y="50"/>
                  </a:lnTo>
                  <a:lnTo>
                    <a:pt x="1506" y="53"/>
                  </a:lnTo>
                  <a:lnTo>
                    <a:pt x="1506" y="0"/>
                  </a:lnTo>
                  <a:lnTo>
                    <a:pt x="1733" y="101"/>
                  </a:lnTo>
                  <a:lnTo>
                    <a:pt x="1506" y="202"/>
                  </a:lnTo>
                  <a:close/>
                  <a:moveTo>
                    <a:pt x="1724" y="98"/>
                  </a:moveTo>
                  <a:lnTo>
                    <a:pt x="1724" y="104"/>
                  </a:lnTo>
                  <a:lnTo>
                    <a:pt x="1508" y="8"/>
                  </a:lnTo>
                  <a:lnTo>
                    <a:pt x="1512" y="5"/>
                  </a:lnTo>
                  <a:lnTo>
                    <a:pt x="1512" y="56"/>
                  </a:lnTo>
                  <a:lnTo>
                    <a:pt x="4" y="56"/>
                  </a:lnTo>
                  <a:lnTo>
                    <a:pt x="7" y="53"/>
                  </a:lnTo>
                  <a:lnTo>
                    <a:pt x="7" y="149"/>
                  </a:lnTo>
                  <a:lnTo>
                    <a:pt x="4" y="146"/>
                  </a:lnTo>
                  <a:lnTo>
                    <a:pt x="1512" y="146"/>
                  </a:lnTo>
                  <a:lnTo>
                    <a:pt x="1512" y="197"/>
                  </a:lnTo>
                  <a:lnTo>
                    <a:pt x="1508" y="194"/>
                  </a:lnTo>
                  <a:lnTo>
                    <a:pt x="1724" y="98"/>
                  </a:lnTo>
                  <a:close/>
                </a:path>
              </a:pathLst>
            </a:custGeom>
            <a:solidFill>
              <a:srgbClr val="000000"/>
            </a:solidFill>
            <a:ln w="0">
              <a:solidFill>
                <a:srgbClr val="000000"/>
              </a:solidFill>
              <a:round/>
              <a:headEnd/>
              <a:tailEnd/>
            </a:ln>
          </p:spPr>
          <p:txBody>
            <a:bodyPr/>
            <a:lstStyle/>
            <a:p>
              <a:endParaRPr lang="zh-TW" altLang="en-US"/>
            </a:p>
          </p:txBody>
        </p:sp>
        <p:sp>
          <p:nvSpPr>
            <p:cNvPr id="20563" name="Freeform 16"/>
            <p:cNvSpPr>
              <a:spLocks/>
            </p:cNvSpPr>
            <p:nvPr/>
          </p:nvSpPr>
          <p:spPr bwMode="auto">
            <a:xfrm>
              <a:off x="1744" y="366"/>
              <a:ext cx="1672" cy="205"/>
            </a:xfrm>
            <a:custGeom>
              <a:avLst/>
              <a:gdLst>
                <a:gd name="T0" fmla="*/ 231 w 1672"/>
                <a:gd name="T1" fmla="*/ 0 h 205"/>
                <a:gd name="T2" fmla="*/ 231 w 1672"/>
                <a:gd name="T3" fmla="*/ 51 h 205"/>
                <a:gd name="T4" fmla="*/ 1672 w 1672"/>
                <a:gd name="T5" fmla="*/ 51 h 205"/>
                <a:gd name="T6" fmla="*/ 1672 w 1672"/>
                <a:gd name="T7" fmla="*/ 153 h 205"/>
                <a:gd name="T8" fmla="*/ 231 w 1672"/>
                <a:gd name="T9" fmla="*/ 153 h 205"/>
                <a:gd name="T10" fmla="*/ 231 w 1672"/>
                <a:gd name="T11" fmla="*/ 205 h 205"/>
                <a:gd name="T12" fmla="*/ 0 w 1672"/>
                <a:gd name="T13" fmla="*/ 102 h 205"/>
                <a:gd name="T14" fmla="*/ 231 w 1672"/>
                <a:gd name="T15" fmla="*/ 0 h 205"/>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205"/>
                <a:gd name="T26" fmla="*/ 1672 w 1672"/>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205">
                  <a:moveTo>
                    <a:pt x="231" y="0"/>
                  </a:moveTo>
                  <a:lnTo>
                    <a:pt x="231" y="51"/>
                  </a:lnTo>
                  <a:lnTo>
                    <a:pt x="1672" y="51"/>
                  </a:lnTo>
                  <a:lnTo>
                    <a:pt x="1672" y="153"/>
                  </a:lnTo>
                  <a:lnTo>
                    <a:pt x="231" y="153"/>
                  </a:lnTo>
                  <a:lnTo>
                    <a:pt x="231" y="205"/>
                  </a:lnTo>
                  <a:lnTo>
                    <a:pt x="0" y="102"/>
                  </a:lnTo>
                  <a:lnTo>
                    <a:pt x="231" y="0"/>
                  </a:lnTo>
                  <a:close/>
                </a:path>
              </a:pathLst>
            </a:custGeom>
            <a:solidFill>
              <a:srgbClr val="FFFF00"/>
            </a:solidFill>
            <a:ln w="9525">
              <a:noFill/>
              <a:round/>
              <a:headEnd/>
              <a:tailEnd/>
            </a:ln>
          </p:spPr>
          <p:txBody>
            <a:bodyPr/>
            <a:lstStyle/>
            <a:p>
              <a:endParaRPr lang="zh-TW" altLang="en-US"/>
            </a:p>
          </p:txBody>
        </p:sp>
        <p:sp>
          <p:nvSpPr>
            <p:cNvPr id="20564" name="Freeform 15"/>
            <p:cNvSpPr>
              <a:spLocks noEditPoints="1"/>
            </p:cNvSpPr>
            <p:nvPr/>
          </p:nvSpPr>
          <p:spPr bwMode="auto">
            <a:xfrm>
              <a:off x="1733" y="368"/>
              <a:ext cx="1683" cy="215"/>
            </a:xfrm>
            <a:custGeom>
              <a:avLst/>
              <a:gdLst>
                <a:gd name="T0" fmla="*/ 242 w 1683"/>
                <a:gd name="T1" fmla="*/ 0 h 215"/>
                <a:gd name="T2" fmla="*/ 242 w 1683"/>
                <a:gd name="T3" fmla="*/ 56 h 215"/>
                <a:gd name="T4" fmla="*/ 239 w 1683"/>
                <a:gd name="T5" fmla="*/ 53 h 215"/>
                <a:gd name="T6" fmla="*/ 1683 w 1683"/>
                <a:gd name="T7" fmla="*/ 53 h 215"/>
                <a:gd name="T8" fmla="*/ 1683 w 1683"/>
                <a:gd name="T9" fmla="*/ 161 h 215"/>
                <a:gd name="T10" fmla="*/ 239 w 1683"/>
                <a:gd name="T11" fmla="*/ 161 h 215"/>
                <a:gd name="T12" fmla="*/ 242 w 1683"/>
                <a:gd name="T13" fmla="*/ 158 h 215"/>
                <a:gd name="T14" fmla="*/ 242 w 1683"/>
                <a:gd name="T15" fmla="*/ 215 h 215"/>
                <a:gd name="T16" fmla="*/ 0 w 1683"/>
                <a:gd name="T17" fmla="*/ 107 h 215"/>
                <a:gd name="T18" fmla="*/ 242 w 1683"/>
                <a:gd name="T19" fmla="*/ 0 h 215"/>
                <a:gd name="T20" fmla="*/ 9 w 1683"/>
                <a:gd name="T21" fmla="*/ 110 h 215"/>
                <a:gd name="T22" fmla="*/ 9 w 1683"/>
                <a:gd name="T23" fmla="*/ 104 h 215"/>
                <a:gd name="T24" fmla="*/ 240 w 1683"/>
                <a:gd name="T25" fmla="*/ 207 h 215"/>
                <a:gd name="T26" fmla="*/ 236 w 1683"/>
                <a:gd name="T27" fmla="*/ 210 h 215"/>
                <a:gd name="T28" fmla="*/ 236 w 1683"/>
                <a:gd name="T29" fmla="*/ 155 h 215"/>
                <a:gd name="T30" fmla="*/ 1680 w 1683"/>
                <a:gd name="T31" fmla="*/ 155 h 215"/>
                <a:gd name="T32" fmla="*/ 1677 w 1683"/>
                <a:gd name="T33" fmla="*/ 158 h 215"/>
                <a:gd name="T34" fmla="*/ 1677 w 1683"/>
                <a:gd name="T35" fmla="*/ 56 h 215"/>
                <a:gd name="T36" fmla="*/ 1680 w 1683"/>
                <a:gd name="T37" fmla="*/ 59 h 215"/>
                <a:gd name="T38" fmla="*/ 236 w 1683"/>
                <a:gd name="T39" fmla="*/ 59 h 215"/>
                <a:gd name="T40" fmla="*/ 236 w 1683"/>
                <a:gd name="T41" fmla="*/ 5 h 215"/>
                <a:gd name="T42" fmla="*/ 240 w 1683"/>
                <a:gd name="T43" fmla="*/ 8 h 215"/>
                <a:gd name="T44" fmla="*/ 9 w 1683"/>
                <a:gd name="T45" fmla="*/ 110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3"/>
                <a:gd name="T70" fmla="*/ 0 h 215"/>
                <a:gd name="T71" fmla="*/ 1683 w 1683"/>
                <a:gd name="T72" fmla="*/ 215 h 2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3" h="215">
                  <a:moveTo>
                    <a:pt x="242" y="0"/>
                  </a:moveTo>
                  <a:lnTo>
                    <a:pt x="242" y="56"/>
                  </a:lnTo>
                  <a:lnTo>
                    <a:pt x="239" y="53"/>
                  </a:lnTo>
                  <a:lnTo>
                    <a:pt x="1683" y="53"/>
                  </a:lnTo>
                  <a:lnTo>
                    <a:pt x="1683" y="161"/>
                  </a:lnTo>
                  <a:lnTo>
                    <a:pt x="239" y="161"/>
                  </a:lnTo>
                  <a:lnTo>
                    <a:pt x="242" y="158"/>
                  </a:lnTo>
                  <a:lnTo>
                    <a:pt x="242" y="215"/>
                  </a:lnTo>
                  <a:lnTo>
                    <a:pt x="0" y="107"/>
                  </a:lnTo>
                  <a:lnTo>
                    <a:pt x="242" y="0"/>
                  </a:lnTo>
                  <a:close/>
                  <a:moveTo>
                    <a:pt x="9" y="110"/>
                  </a:moveTo>
                  <a:lnTo>
                    <a:pt x="9" y="104"/>
                  </a:lnTo>
                  <a:lnTo>
                    <a:pt x="240" y="207"/>
                  </a:lnTo>
                  <a:lnTo>
                    <a:pt x="236" y="210"/>
                  </a:lnTo>
                  <a:lnTo>
                    <a:pt x="236" y="155"/>
                  </a:lnTo>
                  <a:lnTo>
                    <a:pt x="1680" y="155"/>
                  </a:lnTo>
                  <a:lnTo>
                    <a:pt x="1677" y="158"/>
                  </a:lnTo>
                  <a:lnTo>
                    <a:pt x="1677" y="56"/>
                  </a:lnTo>
                  <a:lnTo>
                    <a:pt x="1680" y="59"/>
                  </a:lnTo>
                  <a:lnTo>
                    <a:pt x="236" y="59"/>
                  </a:lnTo>
                  <a:lnTo>
                    <a:pt x="236" y="5"/>
                  </a:lnTo>
                  <a:lnTo>
                    <a:pt x="240" y="8"/>
                  </a:lnTo>
                  <a:lnTo>
                    <a:pt x="9" y="110"/>
                  </a:lnTo>
                  <a:close/>
                </a:path>
              </a:pathLst>
            </a:custGeom>
            <a:solidFill>
              <a:srgbClr val="000000"/>
            </a:solidFill>
            <a:ln w="0">
              <a:solidFill>
                <a:srgbClr val="000000"/>
              </a:solidFill>
              <a:round/>
              <a:headEnd/>
              <a:tailEnd/>
            </a:ln>
          </p:spPr>
          <p:txBody>
            <a:bodyPr/>
            <a:lstStyle/>
            <a:p>
              <a:endParaRPr lang="zh-TW" altLang="en-US"/>
            </a:p>
          </p:txBody>
        </p:sp>
        <p:sp>
          <p:nvSpPr>
            <p:cNvPr id="20565" name="Rectangle 14"/>
            <p:cNvSpPr>
              <a:spLocks noChangeArrowheads="1"/>
            </p:cNvSpPr>
            <p:nvPr/>
          </p:nvSpPr>
          <p:spPr bwMode="auto">
            <a:xfrm>
              <a:off x="1852" y="236"/>
              <a:ext cx="1020" cy="180"/>
            </a:xfrm>
            <a:prstGeom prst="rect">
              <a:avLst/>
            </a:prstGeom>
            <a:noFill/>
            <a:ln w="9525">
              <a:noFill/>
              <a:miter lim="800000"/>
              <a:headEnd/>
              <a:tailEnd/>
            </a:ln>
          </p:spPr>
          <p:txBody>
            <a:bodyPr wrap="none" lIns="0" tIns="0" rIns="0" bIns="0">
              <a:spAutoFit/>
            </a:bodyPr>
            <a:lstStyle/>
            <a:p>
              <a:r>
                <a:rPr lang="en-US" altLang="zh-TW" sz="700">
                  <a:solidFill>
                    <a:srgbClr val="000000"/>
                  </a:solidFill>
                  <a:latin typeface="Times New Roman" pitchFamily="18" charset="0"/>
                  <a:cs typeface="Times New Roman" pitchFamily="18" charset="0"/>
                </a:rPr>
                <a:t>1. Login to Server</a:t>
              </a:r>
              <a:endParaRPr lang="en-US" altLang="zh-TW"/>
            </a:p>
          </p:txBody>
        </p:sp>
        <p:sp>
          <p:nvSpPr>
            <p:cNvPr id="20566" name="Rectangle 13"/>
            <p:cNvSpPr>
              <a:spLocks noChangeArrowheads="1"/>
            </p:cNvSpPr>
            <p:nvPr/>
          </p:nvSpPr>
          <p:spPr bwMode="auto">
            <a:xfrm>
              <a:off x="1849" y="555"/>
              <a:ext cx="1980" cy="240"/>
            </a:xfrm>
            <a:prstGeom prst="rect">
              <a:avLst/>
            </a:prstGeom>
            <a:noFill/>
            <a:ln w="9525">
              <a:noFill/>
              <a:miter lim="800000"/>
              <a:headEnd/>
              <a:tailEnd/>
            </a:ln>
          </p:spPr>
          <p:txBody>
            <a:bodyPr wrap="none" lIns="0" tIns="0" rIns="0" bIns="0">
              <a:spAutoFit/>
            </a:bodyPr>
            <a:lstStyle/>
            <a:p>
              <a:pPr indent="88900"/>
              <a:r>
                <a:rPr lang="en-US" altLang="zh-TW" sz="700">
                  <a:solidFill>
                    <a:srgbClr val="000000"/>
                  </a:solidFill>
                  <a:latin typeface="Times New Roman" pitchFamily="18" charset="0"/>
                  <a:cs typeface="Times New Roman" pitchFamily="18" charset="0"/>
                </a:rPr>
                <a:t>2. Send A the list of online friends</a:t>
              </a:r>
              <a:endParaRPr lang="en-US" altLang="zh-TW" sz="600"/>
            </a:p>
            <a:p>
              <a:pPr indent="88900" eaLnBrk="0" hangingPunct="0"/>
              <a:r>
                <a:rPr lang="en-US" altLang="zh-TW" sz="700">
                  <a:solidFill>
                    <a:srgbClr val="000000"/>
                  </a:solidFill>
                  <a:latin typeface="Times New Roman" pitchFamily="18" charset="0"/>
                  <a:cs typeface="Times New Roman" pitchFamily="18" charset="0"/>
                </a:rPr>
                <a:t>and their NCS coordinates, etc. </a:t>
              </a:r>
              <a:endParaRPr lang="en-US" altLang="zh-TW"/>
            </a:p>
          </p:txBody>
        </p:sp>
        <p:sp>
          <p:nvSpPr>
            <p:cNvPr id="20567" name="Rectangle 12"/>
            <p:cNvSpPr>
              <a:spLocks noChangeArrowheads="1"/>
            </p:cNvSpPr>
            <p:nvPr/>
          </p:nvSpPr>
          <p:spPr bwMode="auto">
            <a:xfrm>
              <a:off x="1844" y="923"/>
              <a:ext cx="1971" cy="390"/>
            </a:xfrm>
            <a:prstGeom prst="rect">
              <a:avLst/>
            </a:prstGeom>
            <a:noFill/>
            <a:ln w="9525">
              <a:noFill/>
              <a:miter lim="800000"/>
              <a:headEnd/>
              <a:tailEnd/>
            </a:ln>
          </p:spPr>
          <p:txBody>
            <a:bodyPr lIns="0" tIns="0" rIns="0" bIns="0"/>
            <a:lstStyle/>
            <a:p>
              <a:r>
                <a:rPr lang="en-US" altLang="zh-TW" sz="700">
                  <a:solidFill>
                    <a:srgbClr val="000000"/>
                  </a:solidFill>
                  <a:latin typeface="Times New Roman" pitchFamily="18" charset="0"/>
                  <a:cs typeface="Times New Roman" pitchFamily="18" charset="0"/>
                </a:rPr>
                <a:t>3. Calculate A</a:t>
              </a:r>
              <a:r>
                <a:rPr lang="en-US" altLang="zh-TW" sz="700">
                  <a:solidFill>
                    <a:srgbClr val="000000"/>
                  </a:solidFill>
                  <a:cs typeface="Times New Roman" pitchFamily="18" charset="0"/>
                </a:rPr>
                <a:t>’</a:t>
              </a:r>
              <a:r>
                <a:rPr lang="en-US" altLang="zh-TW" sz="700">
                  <a:solidFill>
                    <a:srgbClr val="000000"/>
                  </a:solidFill>
                  <a:latin typeface="Times New Roman" pitchFamily="18" charset="0"/>
                  <a:cs typeface="Times New Roman" pitchFamily="18" charset="0"/>
                </a:rPr>
                <a:t>s NCS coordinate</a:t>
              </a:r>
              <a:br>
                <a:rPr lang="en-US" altLang="zh-TW" sz="700">
                  <a:solidFill>
                    <a:srgbClr val="000000"/>
                  </a:solidFill>
                  <a:latin typeface="Times New Roman" pitchFamily="18" charset="0"/>
                  <a:cs typeface="Times New Roman" pitchFamily="18" charset="0"/>
                </a:rPr>
              </a:br>
              <a:r>
                <a:rPr lang="en-US" altLang="zh-TW" sz="700">
                  <a:solidFill>
                    <a:srgbClr val="000000"/>
                  </a:solidFill>
                  <a:latin typeface="Times New Roman" pitchFamily="18" charset="0"/>
                  <a:cs typeface="Times New Roman" pitchFamily="18" charset="0"/>
                </a:rPr>
                <a:t> and send it back to Server</a:t>
              </a:r>
              <a:endParaRPr lang="en-US" altLang="zh-TW"/>
            </a:p>
          </p:txBody>
        </p:sp>
        <p:sp>
          <p:nvSpPr>
            <p:cNvPr id="20568" name="Rectangle 11"/>
            <p:cNvSpPr>
              <a:spLocks noChangeArrowheads="1"/>
            </p:cNvSpPr>
            <p:nvPr/>
          </p:nvSpPr>
          <p:spPr bwMode="auto">
            <a:xfrm>
              <a:off x="1120" y="1543"/>
              <a:ext cx="930" cy="180"/>
            </a:xfrm>
            <a:prstGeom prst="rect">
              <a:avLst/>
            </a:prstGeom>
            <a:noFill/>
            <a:ln w="9525">
              <a:noFill/>
              <a:miter lim="800000"/>
              <a:headEnd/>
              <a:tailEnd/>
            </a:ln>
          </p:spPr>
          <p:txBody>
            <a:bodyPr wrap="none" lIns="0" tIns="0" rIns="0" bIns="0">
              <a:spAutoFit/>
            </a:bodyPr>
            <a:lstStyle/>
            <a:p>
              <a:r>
                <a:rPr lang="en-US" altLang="zh-TW" sz="700">
                  <a:solidFill>
                    <a:srgbClr val="000000"/>
                  </a:solidFill>
                  <a:latin typeface="Times New Roman" pitchFamily="18" charset="0"/>
                  <a:cs typeface="Times New Roman" pitchFamily="18" charset="0"/>
                </a:rPr>
                <a:t>4. Compute FCT</a:t>
              </a:r>
              <a:endParaRPr lang="en-US" altLang="zh-TW"/>
            </a:p>
          </p:txBody>
        </p:sp>
        <p:sp>
          <p:nvSpPr>
            <p:cNvPr id="20569" name="Freeform 10"/>
            <p:cNvSpPr>
              <a:spLocks noEditPoints="1"/>
            </p:cNvSpPr>
            <p:nvPr/>
          </p:nvSpPr>
          <p:spPr bwMode="auto">
            <a:xfrm>
              <a:off x="1735" y="771"/>
              <a:ext cx="1733" cy="202"/>
            </a:xfrm>
            <a:custGeom>
              <a:avLst/>
              <a:gdLst>
                <a:gd name="T0" fmla="*/ 1506 w 1733"/>
                <a:gd name="T1" fmla="*/ 202 h 202"/>
                <a:gd name="T2" fmla="*/ 1506 w 1733"/>
                <a:gd name="T3" fmla="*/ 149 h 202"/>
                <a:gd name="T4" fmla="*/ 1509 w 1733"/>
                <a:gd name="T5" fmla="*/ 152 h 202"/>
                <a:gd name="T6" fmla="*/ 0 w 1733"/>
                <a:gd name="T7" fmla="*/ 152 h 202"/>
                <a:gd name="T8" fmla="*/ 0 w 1733"/>
                <a:gd name="T9" fmla="*/ 50 h 202"/>
                <a:gd name="T10" fmla="*/ 1509 w 1733"/>
                <a:gd name="T11" fmla="*/ 50 h 202"/>
                <a:gd name="T12" fmla="*/ 1506 w 1733"/>
                <a:gd name="T13" fmla="*/ 53 h 202"/>
                <a:gd name="T14" fmla="*/ 1506 w 1733"/>
                <a:gd name="T15" fmla="*/ 0 h 202"/>
                <a:gd name="T16" fmla="*/ 1733 w 1733"/>
                <a:gd name="T17" fmla="*/ 101 h 202"/>
                <a:gd name="T18" fmla="*/ 1506 w 1733"/>
                <a:gd name="T19" fmla="*/ 202 h 202"/>
                <a:gd name="T20" fmla="*/ 1724 w 1733"/>
                <a:gd name="T21" fmla="*/ 98 h 202"/>
                <a:gd name="T22" fmla="*/ 1724 w 1733"/>
                <a:gd name="T23" fmla="*/ 104 h 202"/>
                <a:gd name="T24" fmla="*/ 1508 w 1733"/>
                <a:gd name="T25" fmla="*/ 8 h 202"/>
                <a:gd name="T26" fmla="*/ 1512 w 1733"/>
                <a:gd name="T27" fmla="*/ 5 h 202"/>
                <a:gd name="T28" fmla="*/ 1512 w 1733"/>
                <a:gd name="T29" fmla="*/ 56 h 202"/>
                <a:gd name="T30" fmla="*/ 4 w 1733"/>
                <a:gd name="T31" fmla="*/ 56 h 202"/>
                <a:gd name="T32" fmla="*/ 7 w 1733"/>
                <a:gd name="T33" fmla="*/ 53 h 202"/>
                <a:gd name="T34" fmla="*/ 7 w 1733"/>
                <a:gd name="T35" fmla="*/ 149 h 202"/>
                <a:gd name="T36" fmla="*/ 4 w 1733"/>
                <a:gd name="T37" fmla="*/ 146 h 202"/>
                <a:gd name="T38" fmla="*/ 1512 w 1733"/>
                <a:gd name="T39" fmla="*/ 146 h 202"/>
                <a:gd name="T40" fmla="*/ 1512 w 1733"/>
                <a:gd name="T41" fmla="*/ 197 h 202"/>
                <a:gd name="T42" fmla="*/ 1508 w 1733"/>
                <a:gd name="T43" fmla="*/ 194 h 202"/>
                <a:gd name="T44" fmla="*/ 1724 w 1733"/>
                <a:gd name="T45" fmla="*/ 98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3"/>
                <a:gd name="T70" fmla="*/ 0 h 202"/>
                <a:gd name="T71" fmla="*/ 1733 w 1733"/>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3" h="202">
                  <a:moveTo>
                    <a:pt x="1506" y="202"/>
                  </a:moveTo>
                  <a:lnTo>
                    <a:pt x="1506" y="149"/>
                  </a:lnTo>
                  <a:lnTo>
                    <a:pt x="1509" y="152"/>
                  </a:lnTo>
                  <a:lnTo>
                    <a:pt x="0" y="152"/>
                  </a:lnTo>
                  <a:lnTo>
                    <a:pt x="0" y="50"/>
                  </a:lnTo>
                  <a:lnTo>
                    <a:pt x="1509" y="50"/>
                  </a:lnTo>
                  <a:lnTo>
                    <a:pt x="1506" y="53"/>
                  </a:lnTo>
                  <a:lnTo>
                    <a:pt x="1506" y="0"/>
                  </a:lnTo>
                  <a:lnTo>
                    <a:pt x="1733" y="101"/>
                  </a:lnTo>
                  <a:lnTo>
                    <a:pt x="1506" y="202"/>
                  </a:lnTo>
                  <a:close/>
                  <a:moveTo>
                    <a:pt x="1724" y="98"/>
                  </a:moveTo>
                  <a:lnTo>
                    <a:pt x="1724" y="104"/>
                  </a:lnTo>
                  <a:lnTo>
                    <a:pt x="1508" y="8"/>
                  </a:lnTo>
                  <a:lnTo>
                    <a:pt x="1512" y="5"/>
                  </a:lnTo>
                  <a:lnTo>
                    <a:pt x="1512" y="56"/>
                  </a:lnTo>
                  <a:lnTo>
                    <a:pt x="4" y="56"/>
                  </a:lnTo>
                  <a:lnTo>
                    <a:pt x="7" y="53"/>
                  </a:lnTo>
                  <a:lnTo>
                    <a:pt x="7" y="149"/>
                  </a:lnTo>
                  <a:lnTo>
                    <a:pt x="4" y="146"/>
                  </a:lnTo>
                  <a:lnTo>
                    <a:pt x="1512" y="146"/>
                  </a:lnTo>
                  <a:lnTo>
                    <a:pt x="1512" y="197"/>
                  </a:lnTo>
                  <a:lnTo>
                    <a:pt x="1508" y="194"/>
                  </a:lnTo>
                  <a:lnTo>
                    <a:pt x="1724" y="98"/>
                  </a:lnTo>
                  <a:close/>
                </a:path>
              </a:pathLst>
            </a:custGeom>
            <a:solidFill>
              <a:srgbClr val="FFFF00"/>
            </a:solidFill>
            <a:ln w="0">
              <a:solidFill>
                <a:srgbClr val="000000"/>
              </a:solidFill>
              <a:round/>
              <a:headEnd/>
              <a:tailEnd/>
            </a:ln>
          </p:spPr>
          <p:txBody>
            <a:bodyPr/>
            <a:lstStyle/>
            <a:p>
              <a:endParaRPr lang="zh-TW" altLang="en-US"/>
            </a:p>
          </p:txBody>
        </p:sp>
        <p:pic>
          <p:nvPicPr>
            <p:cNvPr id="20570" name="Picture 9" descr="MC900428969[1]"/>
            <p:cNvPicPr>
              <a:picLocks noChangeAspect="1" noChangeArrowheads="1"/>
            </p:cNvPicPr>
            <p:nvPr/>
          </p:nvPicPr>
          <p:blipFill>
            <a:blip r:embed="rId9" cstate="print"/>
            <a:srcRect/>
            <a:stretch>
              <a:fillRect/>
            </a:stretch>
          </p:blipFill>
          <p:spPr bwMode="auto">
            <a:xfrm>
              <a:off x="3801" y="63"/>
              <a:ext cx="605" cy="838"/>
            </a:xfrm>
            <a:prstGeom prst="rect">
              <a:avLst/>
            </a:prstGeom>
            <a:noFill/>
            <a:ln w="9525">
              <a:noFill/>
              <a:miter lim="800000"/>
              <a:headEnd/>
              <a:tailEnd/>
            </a:ln>
          </p:spPr>
        </p:pic>
        <p:sp>
          <p:nvSpPr>
            <p:cNvPr id="20571" name="Freeform 8"/>
            <p:cNvSpPr>
              <a:spLocks/>
            </p:cNvSpPr>
            <p:nvPr/>
          </p:nvSpPr>
          <p:spPr bwMode="auto">
            <a:xfrm>
              <a:off x="1062" y="1982"/>
              <a:ext cx="361" cy="484"/>
            </a:xfrm>
            <a:custGeom>
              <a:avLst/>
              <a:gdLst>
                <a:gd name="T0" fmla="*/ 88 w 361"/>
                <a:gd name="T1" fmla="*/ 173 h 484"/>
                <a:gd name="T2" fmla="*/ 60 w 361"/>
                <a:gd name="T3" fmla="*/ 192 h 484"/>
                <a:gd name="T4" fmla="*/ 29 w 361"/>
                <a:gd name="T5" fmla="*/ 225 h 484"/>
                <a:gd name="T6" fmla="*/ 18 w 361"/>
                <a:gd name="T7" fmla="*/ 244 h 484"/>
                <a:gd name="T8" fmla="*/ 9 w 361"/>
                <a:gd name="T9" fmla="*/ 264 h 484"/>
                <a:gd name="T10" fmla="*/ 3 w 361"/>
                <a:gd name="T11" fmla="*/ 286 h 484"/>
                <a:gd name="T12" fmla="*/ 0 w 361"/>
                <a:gd name="T13" fmla="*/ 308 h 484"/>
                <a:gd name="T14" fmla="*/ 1 w 361"/>
                <a:gd name="T15" fmla="*/ 380 h 484"/>
                <a:gd name="T16" fmla="*/ 4 w 361"/>
                <a:gd name="T17" fmla="*/ 392 h 484"/>
                <a:gd name="T18" fmla="*/ 12 w 361"/>
                <a:gd name="T19" fmla="*/ 408 h 484"/>
                <a:gd name="T20" fmla="*/ 26 w 361"/>
                <a:gd name="T21" fmla="*/ 420 h 484"/>
                <a:gd name="T22" fmla="*/ 38 w 361"/>
                <a:gd name="T23" fmla="*/ 422 h 484"/>
                <a:gd name="T24" fmla="*/ 46 w 361"/>
                <a:gd name="T25" fmla="*/ 427 h 484"/>
                <a:gd name="T26" fmla="*/ 53 w 361"/>
                <a:gd name="T27" fmla="*/ 438 h 484"/>
                <a:gd name="T28" fmla="*/ 80 w 361"/>
                <a:gd name="T29" fmla="*/ 452 h 484"/>
                <a:gd name="T30" fmla="*/ 124 w 361"/>
                <a:gd name="T31" fmla="*/ 468 h 484"/>
                <a:gd name="T32" fmla="*/ 170 w 361"/>
                <a:gd name="T33" fmla="*/ 478 h 484"/>
                <a:gd name="T34" fmla="*/ 216 w 361"/>
                <a:gd name="T35" fmla="*/ 484 h 484"/>
                <a:gd name="T36" fmla="*/ 240 w 361"/>
                <a:gd name="T37" fmla="*/ 484 h 484"/>
                <a:gd name="T38" fmla="*/ 270 w 361"/>
                <a:gd name="T39" fmla="*/ 480 h 484"/>
                <a:gd name="T40" fmla="*/ 298 w 361"/>
                <a:gd name="T41" fmla="*/ 468 h 484"/>
                <a:gd name="T42" fmla="*/ 309 w 361"/>
                <a:gd name="T43" fmla="*/ 474 h 484"/>
                <a:gd name="T44" fmla="*/ 322 w 361"/>
                <a:gd name="T45" fmla="*/ 472 h 484"/>
                <a:gd name="T46" fmla="*/ 345 w 361"/>
                <a:gd name="T47" fmla="*/ 455 h 484"/>
                <a:gd name="T48" fmla="*/ 361 w 361"/>
                <a:gd name="T49" fmla="*/ 432 h 484"/>
                <a:gd name="T50" fmla="*/ 361 w 361"/>
                <a:gd name="T51" fmla="*/ 327 h 484"/>
                <a:gd name="T52" fmla="*/ 360 w 361"/>
                <a:gd name="T53" fmla="*/ 304 h 484"/>
                <a:gd name="T54" fmla="*/ 355 w 361"/>
                <a:gd name="T55" fmla="*/ 281 h 484"/>
                <a:gd name="T56" fmla="*/ 346 w 361"/>
                <a:gd name="T57" fmla="*/ 259 h 484"/>
                <a:gd name="T58" fmla="*/ 335 w 361"/>
                <a:gd name="T59" fmla="*/ 239 h 484"/>
                <a:gd name="T60" fmla="*/ 320 w 361"/>
                <a:gd name="T61" fmla="*/ 220 h 484"/>
                <a:gd name="T62" fmla="*/ 303 w 361"/>
                <a:gd name="T63" fmla="*/ 204 h 484"/>
                <a:gd name="T64" fmla="*/ 284 w 361"/>
                <a:gd name="T65" fmla="*/ 191 h 484"/>
                <a:gd name="T66" fmla="*/ 262 w 361"/>
                <a:gd name="T67" fmla="*/ 180 h 484"/>
                <a:gd name="T68" fmla="*/ 261 w 361"/>
                <a:gd name="T69" fmla="*/ 180 h 484"/>
                <a:gd name="T70" fmla="*/ 275 w 361"/>
                <a:gd name="T71" fmla="*/ 163 h 484"/>
                <a:gd name="T72" fmla="*/ 284 w 361"/>
                <a:gd name="T73" fmla="*/ 145 h 484"/>
                <a:gd name="T74" fmla="*/ 291 w 361"/>
                <a:gd name="T75" fmla="*/ 126 h 484"/>
                <a:gd name="T76" fmla="*/ 293 w 361"/>
                <a:gd name="T77" fmla="*/ 105 h 484"/>
                <a:gd name="T78" fmla="*/ 291 w 361"/>
                <a:gd name="T79" fmla="*/ 85 h 484"/>
                <a:gd name="T80" fmla="*/ 284 w 361"/>
                <a:gd name="T81" fmla="*/ 66 h 484"/>
                <a:gd name="T82" fmla="*/ 275 w 361"/>
                <a:gd name="T83" fmla="*/ 47 h 484"/>
                <a:gd name="T84" fmla="*/ 261 w 361"/>
                <a:gd name="T85" fmla="*/ 31 h 484"/>
                <a:gd name="T86" fmla="*/ 244 w 361"/>
                <a:gd name="T87" fmla="*/ 17 h 484"/>
                <a:gd name="T88" fmla="*/ 225 w 361"/>
                <a:gd name="T89" fmla="*/ 8 h 484"/>
                <a:gd name="T90" fmla="*/ 205 w 361"/>
                <a:gd name="T91" fmla="*/ 2 h 484"/>
                <a:gd name="T92" fmla="*/ 185 w 361"/>
                <a:gd name="T93" fmla="*/ 0 h 484"/>
                <a:gd name="T94" fmla="*/ 165 w 361"/>
                <a:gd name="T95" fmla="*/ 2 h 484"/>
                <a:gd name="T96" fmla="*/ 144 w 361"/>
                <a:gd name="T97" fmla="*/ 8 h 484"/>
                <a:gd name="T98" fmla="*/ 126 w 361"/>
                <a:gd name="T99" fmla="*/ 17 h 484"/>
                <a:gd name="T100" fmla="*/ 109 w 361"/>
                <a:gd name="T101" fmla="*/ 31 h 484"/>
                <a:gd name="T102" fmla="*/ 97 w 361"/>
                <a:gd name="T103" fmla="*/ 46 h 484"/>
                <a:gd name="T104" fmla="*/ 87 w 361"/>
                <a:gd name="T105" fmla="*/ 62 h 484"/>
                <a:gd name="T106" fmla="*/ 81 w 361"/>
                <a:gd name="T107" fmla="*/ 80 h 484"/>
                <a:gd name="T108" fmla="*/ 78 w 361"/>
                <a:gd name="T109" fmla="*/ 98 h 484"/>
                <a:gd name="T110" fmla="*/ 78 w 361"/>
                <a:gd name="T111" fmla="*/ 117 h 484"/>
                <a:gd name="T112" fmla="*/ 82 w 361"/>
                <a:gd name="T113" fmla="*/ 135 h 484"/>
                <a:gd name="T114" fmla="*/ 88 w 361"/>
                <a:gd name="T115" fmla="*/ 152 h 484"/>
                <a:gd name="T116" fmla="*/ 99 w 361"/>
                <a:gd name="T117" fmla="*/ 169 h 4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1"/>
                <a:gd name="T178" fmla="*/ 0 h 484"/>
                <a:gd name="T179" fmla="*/ 361 w 361"/>
                <a:gd name="T180" fmla="*/ 484 h 4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1" h="484">
                  <a:moveTo>
                    <a:pt x="99" y="169"/>
                  </a:moveTo>
                  <a:lnTo>
                    <a:pt x="88" y="173"/>
                  </a:lnTo>
                  <a:lnTo>
                    <a:pt x="78" y="179"/>
                  </a:lnTo>
                  <a:lnTo>
                    <a:pt x="60" y="192"/>
                  </a:lnTo>
                  <a:lnTo>
                    <a:pt x="43" y="207"/>
                  </a:lnTo>
                  <a:lnTo>
                    <a:pt x="29" y="225"/>
                  </a:lnTo>
                  <a:lnTo>
                    <a:pt x="23" y="234"/>
                  </a:lnTo>
                  <a:lnTo>
                    <a:pt x="18" y="244"/>
                  </a:lnTo>
                  <a:lnTo>
                    <a:pt x="13" y="254"/>
                  </a:lnTo>
                  <a:lnTo>
                    <a:pt x="9" y="264"/>
                  </a:lnTo>
                  <a:lnTo>
                    <a:pt x="5" y="275"/>
                  </a:lnTo>
                  <a:lnTo>
                    <a:pt x="3" y="286"/>
                  </a:lnTo>
                  <a:lnTo>
                    <a:pt x="1" y="297"/>
                  </a:lnTo>
                  <a:lnTo>
                    <a:pt x="0" y="308"/>
                  </a:lnTo>
                  <a:lnTo>
                    <a:pt x="0" y="373"/>
                  </a:lnTo>
                  <a:lnTo>
                    <a:pt x="1" y="380"/>
                  </a:lnTo>
                  <a:lnTo>
                    <a:pt x="2" y="386"/>
                  </a:lnTo>
                  <a:lnTo>
                    <a:pt x="4" y="392"/>
                  </a:lnTo>
                  <a:lnTo>
                    <a:pt x="6" y="397"/>
                  </a:lnTo>
                  <a:lnTo>
                    <a:pt x="12" y="408"/>
                  </a:lnTo>
                  <a:lnTo>
                    <a:pt x="21" y="417"/>
                  </a:lnTo>
                  <a:lnTo>
                    <a:pt x="26" y="420"/>
                  </a:lnTo>
                  <a:lnTo>
                    <a:pt x="32" y="422"/>
                  </a:lnTo>
                  <a:lnTo>
                    <a:pt x="38" y="422"/>
                  </a:lnTo>
                  <a:lnTo>
                    <a:pt x="45" y="420"/>
                  </a:lnTo>
                  <a:lnTo>
                    <a:pt x="46" y="427"/>
                  </a:lnTo>
                  <a:lnTo>
                    <a:pt x="49" y="432"/>
                  </a:lnTo>
                  <a:lnTo>
                    <a:pt x="53" y="438"/>
                  </a:lnTo>
                  <a:lnTo>
                    <a:pt x="58" y="441"/>
                  </a:lnTo>
                  <a:lnTo>
                    <a:pt x="80" y="452"/>
                  </a:lnTo>
                  <a:lnTo>
                    <a:pt x="101" y="461"/>
                  </a:lnTo>
                  <a:lnTo>
                    <a:pt x="124" y="468"/>
                  </a:lnTo>
                  <a:lnTo>
                    <a:pt x="146" y="474"/>
                  </a:lnTo>
                  <a:lnTo>
                    <a:pt x="170" y="478"/>
                  </a:lnTo>
                  <a:lnTo>
                    <a:pt x="192" y="482"/>
                  </a:lnTo>
                  <a:lnTo>
                    <a:pt x="216" y="484"/>
                  </a:lnTo>
                  <a:lnTo>
                    <a:pt x="240" y="484"/>
                  </a:lnTo>
                  <a:lnTo>
                    <a:pt x="255" y="483"/>
                  </a:lnTo>
                  <a:lnTo>
                    <a:pt x="270" y="480"/>
                  </a:lnTo>
                  <a:lnTo>
                    <a:pt x="284" y="475"/>
                  </a:lnTo>
                  <a:lnTo>
                    <a:pt x="298" y="468"/>
                  </a:lnTo>
                  <a:lnTo>
                    <a:pt x="303" y="472"/>
                  </a:lnTo>
                  <a:lnTo>
                    <a:pt x="309" y="474"/>
                  </a:lnTo>
                  <a:lnTo>
                    <a:pt x="315" y="474"/>
                  </a:lnTo>
                  <a:lnTo>
                    <a:pt x="322" y="472"/>
                  </a:lnTo>
                  <a:lnTo>
                    <a:pt x="334" y="465"/>
                  </a:lnTo>
                  <a:lnTo>
                    <a:pt x="345" y="455"/>
                  </a:lnTo>
                  <a:lnTo>
                    <a:pt x="354" y="445"/>
                  </a:lnTo>
                  <a:lnTo>
                    <a:pt x="361" y="432"/>
                  </a:lnTo>
                  <a:lnTo>
                    <a:pt x="361" y="327"/>
                  </a:lnTo>
                  <a:lnTo>
                    <a:pt x="360" y="315"/>
                  </a:lnTo>
                  <a:lnTo>
                    <a:pt x="360" y="304"/>
                  </a:lnTo>
                  <a:lnTo>
                    <a:pt x="357" y="292"/>
                  </a:lnTo>
                  <a:lnTo>
                    <a:pt x="355" y="281"/>
                  </a:lnTo>
                  <a:lnTo>
                    <a:pt x="351" y="270"/>
                  </a:lnTo>
                  <a:lnTo>
                    <a:pt x="346" y="259"/>
                  </a:lnTo>
                  <a:lnTo>
                    <a:pt x="341" y="249"/>
                  </a:lnTo>
                  <a:lnTo>
                    <a:pt x="335" y="239"/>
                  </a:lnTo>
                  <a:lnTo>
                    <a:pt x="328" y="229"/>
                  </a:lnTo>
                  <a:lnTo>
                    <a:pt x="320" y="220"/>
                  </a:lnTo>
                  <a:lnTo>
                    <a:pt x="312" y="212"/>
                  </a:lnTo>
                  <a:lnTo>
                    <a:pt x="303" y="204"/>
                  </a:lnTo>
                  <a:lnTo>
                    <a:pt x="294" y="197"/>
                  </a:lnTo>
                  <a:lnTo>
                    <a:pt x="284" y="191"/>
                  </a:lnTo>
                  <a:lnTo>
                    <a:pt x="273" y="185"/>
                  </a:lnTo>
                  <a:lnTo>
                    <a:pt x="262" y="180"/>
                  </a:lnTo>
                  <a:lnTo>
                    <a:pt x="261" y="180"/>
                  </a:lnTo>
                  <a:lnTo>
                    <a:pt x="268" y="172"/>
                  </a:lnTo>
                  <a:lnTo>
                    <a:pt x="275" y="163"/>
                  </a:lnTo>
                  <a:lnTo>
                    <a:pt x="280" y="154"/>
                  </a:lnTo>
                  <a:lnTo>
                    <a:pt x="284" y="145"/>
                  </a:lnTo>
                  <a:lnTo>
                    <a:pt x="288" y="135"/>
                  </a:lnTo>
                  <a:lnTo>
                    <a:pt x="291" y="126"/>
                  </a:lnTo>
                  <a:lnTo>
                    <a:pt x="292" y="115"/>
                  </a:lnTo>
                  <a:lnTo>
                    <a:pt x="293" y="105"/>
                  </a:lnTo>
                  <a:lnTo>
                    <a:pt x="292" y="95"/>
                  </a:lnTo>
                  <a:lnTo>
                    <a:pt x="291" y="85"/>
                  </a:lnTo>
                  <a:lnTo>
                    <a:pt x="288" y="75"/>
                  </a:lnTo>
                  <a:lnTo>
                    <a:pt x="284" y="66"/>
                  </a:lnTo>
                  <a:lnTo>
                    <a:pt x="280" y="56"/>
                  </a:lnTo>
                  <a:lnTo>
                    <a:pt x="275" y="47"/>
                  </a:lnTo>
                  <a:lnTo>
                    <a:pt x="268" y="39"/>
                  </a:lnTo>
                  <a:lnTo>
                    <a:pt x="261" y="31"/>
                  </a:lnTo>
                  <a:lnTo>
                    <a:pt x="253" y="24"/>
                  </a:lnTo>
                  <a:lnTo>
                    <a:pt x="244" y="17"/>
                  </a:lnTo>
                  <a:lnTo>
                    <a:pt x="235" y="12"/>
                  </a:lnTo>
                  <a:lnTo>
                    <a:pt x="225" y="8"/>
                  </a:lnTo>
                  <a:lnTo>
                    <a:pt x="215" y="4"/>
                  </a:lnTo>
                  <a:lnTo>
                    <a:pt x="205" y="2"/>
                  </a:lnTo>
                  <a:lnTo>
                    <a:pt x="195" y="1"/>
                  </a:lnTo>
                  <a:lnTo>
                    <a:pt x="185" y="0"/>
                  </a:lnTo>
                  <a:lnTo>
                    <a:pt x="175" y="1"/>
                  </a:lnTo>
                  <a:lnTo>
                    <a:pt x="165" y="2"/>
                  </a:lnTo>
                  <a:lnTo>
                    <a:pt x="154" y="4"/>
                  </a:lnTo>
                  <a:lnTo>
                    <a:pt x="144" y="8"/>
                  </a:lnTo>
                  <a:lnTo>
                    <a:pt x="135" y="12"/>
                  </a:lnTo>
                  <a:lnTo>
                    <a:pt x="126" y="17"/>
                  </a:lnTo>
                  <a:lnTo>
                    <a:pt x="117" y="24"/>
                  </a:lnTo>
                  <a:lnTo>
                    <a:pt x="109" y="31"/>
                  </a:lnTo>
                  <a:lnTo>
                    <a:pt x="102" y="38"/>
                  </a:lnTo>
                  <a:lnTo>
                    <a:pt x="97" y="46"/>
                  </a:lnTo>
                  <a:lnTo>
                    <a:pt x="92" y="54"/>
                  </a:lnTo>
                  <a:lnTo>
                    <a:pt x="87" y="62"/>
                  </a:lnTo>
                  <a:lnTo>
                    <a:pt x="83" y="71"/>
                  </a:lnTo>
                  <a:lnTo>
                    <a:pt x="81" y="80"/>
                  </a:lnTo>
                  <a:lnTo>
                    <a:pt x="79" y="89"/>
                  </a:lnTo>
                  <a:lnTo>
                    <a:pt x="78" y="98"/>
                  </a:lnTo>
                  <a:lnTo>
                    <a:pt x="78" y="107"/>
                  </a:lnTo>
                  <a:lnTo>
                    <a:pt x="78" y="117"/>
                  </a:lnTo>
                  <a:lnTo>
                    <a:pt x="80" y="126"/>
                  </a:lnTo>
                  <a:lnTo>
                    <a:pt x="82" y="135"/>
                  </a:lnTo>
                  <a:lnTo>
                    <a:pt x="85" y="144"/>
                  </a:lnTo>
                  <a:lnTo>
                    <a:pt x="88" y="152"/>
                  </a:lnTo>
                  <a:lnTo>
                    <a:pt x="94" y="161"/>
                  </a:lnTo>
                  <a:lnTo>
                    <a:pt x="99" y="169"/>
                  </a:lnTo>
                </a:path>
              </a:pathLst>
            </a:custGeom>
            <a:solidFill>
              <a:srgbClr val="FFFFFF"/>
            </a:solidFill>
            <a:ln w="17">
              <a:solidFill>
                <a:srgbClr val="000000"/>
              </a:solidFill>
              <a:round/>
              <a:headEnd/>
              <a:tailEnd/>
            </a:ln>
          </p:spPr>
          <p:txBody>
            <a:bodyPr/>
            <a:lstStyle/>
            <a:p>
              <a:endParaRPr lang="zh-TW" altLang="en-US"/>
            </a:p>
          </p:txBody>
        </p:sp>
        <p:sp>
          <p:nvSpPr>
            <p:cNvPr id="20572" name="Freeform 7"/>
            <p:cNvSpPr>
              <a:spLocks/>
            </p:cNvSpPr>
            <p:nvPr/>
          </p:nvSpPr>
          <p:spPr bwMode="auto">
            <a:xfrm>
              <a:off x="1344" y="2240"/>
              <a:ext cx="19" cy="211"/>
            </a:xfrm>
            <a:custGeom>
              <a:avLst/>
              <a:gdLst>
                <a:gd name="T0" fmla="*/ 16 w 19"/>
                <a:gd name="T1" fmla="*/ 211 h 211"/>
                <a:gd name="T2" fmla="*/ 19 w 19"/>
                <a:gd name="T3" fmla="*/ 184 h 211"/>
                <a:gd name="T4" fmla="*/ 19 w 19"/>
                <a:gd name="T5" fmla="*/ 158 h 211"/>
                <a:gd name="T6" fmla="*/ 19 w 19"/>
                <a:gd name="T7" fmla="*/ 131 h 211"/>
                <a:gd name="T8" fmla="*/ 18 w 19"/>
                <a:gd name="T9" fmla="*/ 104 h 211"/>
                <a:gd name="T10" fmla="*/ 16 w 19"/>
                <a:gd name="T11" fmla="*/ 78 h 211"/>
                <a:gd name="T12" fmla="*/ 12 w 19"/>
                <a:gd name="T13" fmla="*/ 52 h 211"/>
                <a:gd name="T14" fmla="*/ 7 w 19"/>
                <a:gd name="T15" fmla="*/ 26 h 211"/>
                <a:gd name="T16" fmla="*/ 0 w 19"/>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1"/>
                <a:gd name="T29" fmla="*/ 19 w 19"/>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1">
                  <a:moveTo>
                    <a:pt x="16" y="211"/>
                  </a:moveTo>
                  <a:lnTo>
                    <a:pt x="19" y="184"/>
                  </a:lnTo>
                  <a:lnTo>
                    <a:pt x="19" y="158"/>
                  </a:lnTo>
                  <a:lnTo>
                    <a:pt x="19" y="131"/>
                  </a:lnTo>
                  <a:lnTo>
                    <a:pt x="18" y="104"/>
                  </a:lnTo>
                  <a:lnTo>
                    <a:pt x="16" y="78"/>
                  </a:lnTo>
                  <a:lnTo>
                    <a:pt x="12" y="52"/>
                  </a:lnTo>
                  <a:lnTo>
                    <a:pt x="7" y="26"/>
                  </a:lnTo>
                  <a:lnTo>
                    <a:pt x="0" y="0"/>
                  </a:lnTo>
                </a:path>
              </a:pathLst>
            </a:custGeom>
            <a:noFill/>
            <a:ln w="6">
              <a:solidFill>
                <a:srgbClr val="555555"/>
              </a:solidFill>
              <a:round/>
              <a:headEnd/>
              <a:tailEnd/>
            </a:ln>
          </p:spPr>
          <p:txBody>
            <a:bodyPr/>
            <a:lstStyle/>
            <a:p>
              <a:endParaRPr lang="zh-TW" altLang="en-US"/>
            </a:p>
          </p:txBody>
        </p:sp>
        <p:sp>
          <p:nvSpPr>
            <p:cNvPr id="20573" name="Freeform 6"/>
            <p:cNvSpPr>
              <a:spLocks/>
            </p:cNvSpPr>
            <p:nvPr/>
          </p:nvSpPr>
          <p:spPr bwMode="auto">
            <a:xfrm>
              <a:off x="1102" y="2203"/>
              <a:ext cx="38" cy="199"/>
            </a:xfrm>
            <a:custGeom>
              <a:avLst/>
              <a:gdLst>
                <a:gd name="T0" fmla="*/ 5 w 38"/>
                <a:gd name="T1" fmla="*/ 199 h 199"/>
                <a:gd name="T2" fmla="*/ 1 w 38"/>
                <a:gd name="T3" fmla="*/ 173 h 199"/>
                <a:gd name="T4" fmla="*/ 0 w 38"/>
                <a:gd name="T5" fmla="*/ 148 h 199"/>
                <a:gd name="T6" fmla="*/ 1 w 38"/>
                <a:gd name="T7" fmla="*/ 122 h 199"/>
                <a:gd name="T8" fmla="*/ 4 w 38"/>
                <a:gd name="T9" fmla="*/ 97 h 199"/>
                <a:gd name="T10" fmla="*/ 9 w 38"/>
                <a:gd name="T11" fmla="*/ 72 h 199"/>
                <a:gd name="T12" fmla="*/ 17 w 38"/>
                <a:gd name="T13" fmla="*/ 47 h 199"/>
                <a:gd name="T14" fmla="*/ 26 w 38"/>
                <a:gd name="T15" fmla="*/ 23 h 199"/>
                <a:gd name="T16" fmla="*/ 38 w 38"/>
                <a:gd name="T17" fmla="*/ 0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9"/>
                <a:gd name="T29" fmla="*/ 38 w 38"/>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9">
                  <a:moveTo>
                    <a:pt x="5" y="199"/>
                  </a:moveTo>
                  <a:lnTo>
                    <a:pt x="1" y="173"/>
                  </a:lnTo>
                  <a:lnTo>
                    <a:pt x="0" y="148"/>
                  </a:lnTo>
                  <a:lnTo>
                    <a:pt x="1" y="122"/>
                  </a:lnTo>
                  <a:lnTo>
                    <a:pt x="4" y="97"/>
                  </a:lnTo>
                  <a:lnTo>
                    <a:pt x="9" y="72"/>
                  </a:lnTo>
                  <a:lnTo>
                    <a:pt x="17" y="47"/>
                  </a:lnTo>
                  <a:lnTo>
                    <a:pt x="26" y="23"/>
                  </a:lnTo>
                  <a:lnTo>
                    <a:pt x="38" y="0"/>
                  </a:lnTo>
                </a:path>
              </a:pathLst>
            </a:custGeom>
            <a:noFill/>
            <a:ln w="6">
              <a:solidFill>
                <a:srgbClr val="555555"/>
              </a:solidFill>
              <a:round/>
              <a:headEnd/>
              <a:tailEnd/>
            </a:ln>
          </p:spPr>
          <p:txBody>
            <a:bodyPr/>
            <a:lstStyle/>
            <a:p>
              <a:endParaRPr lang="zh-TW" altLang="en-US"/>
            </a:p>
          </p:txBody>
        </p:sp>
        <p:sp>
          <p:nvSpPr>
            <p:cNvPr id="20574" name="Freeform 5"/>
            <p:cNvSpPr>
              <a:spLocks/>
            </p:cNvSpPr>
            <p:nvPr/>
          </p:nvSpPr>
          <p:spPr bwMode="auto">
            <a:xfrm>
              <a:off x="1161" y="2149"/>
              <a:ext cx="162" cy="42"/>
            </a:xfrm>
            <a:custGeom>
              <a:avLst/>
              <a:gdLst>
                <a:gd name="T0" fmla="*/ 0 w 162"/>
                <a:gd name="T1" fmla="*/ 0 h 42"/>
                <a:gd name="T2" fmla="*/ 7 w 162"/>
                <a:gd name="T3" fmla="*/ 8 h 42"/>
                <a:gd name="T4" fmla="*/ 15 w 162"/>
                <a:gd name="T5" fmla="*/ 16 h 42"/>
                <a:gd name="T6" fmla="*/ 23 w 162"/>
                <a:gd name="T7" fmla="*/ 22 h 42"/>
                <a:gd name="T8" fmla="*/ 32 w 162"/>
                <a:gd name="T9" fmla="*/ 28 h 42"/>
                <a:gd name="T10" fmla="*/ 41 w 162"/>
                <a:gd name="T11" fmla="*/ 33 h 42"/>
                <a:gd name="T12" fmla="*/ 51 w 162"/>
                <a:gd name="T13" fmla="*/ 36 h 42"/>
                <a:gd name="T14" fmla="*/ 61 w 162"/>
                <a:gd name="T15" fmla="*/ 40 h 42"/>
                <a:gd name="T16" fmla="*/ 71 w 162"/>
                <a:gd name="T17" fmla="*/ 42 h 42"/>
                <a:gd name="T18" fmla="*/ 81 w 162"/>
                <a:gd name="T19" fmla="*/ 42 h 42"/>
                <a:gd name="T20" fmla="*/ 91 w 162"/>
                <a:gd name="T21" fmla="*/ 42 h 42"/>
                <a:gd name="T22" fmla="*/ 102 w 162"/>
                <a:gd name="T23" fmla="*/ 41 h 42"/>
                <a:gd name="T24" fmla="*/ 112 w 162"/>
                <a:gd name="T25" fmla="*/ 39 h 42"/>
                <a:gd name="T26" fmla="*/ 123 w 162"/>
                <a:gd name="T27" fmla="*/ 36 h 42"/>
                <a:gd name="T28" fmla="*/ 132 w 162"/>
                <a:gd name="T29" fmla="*/ 32 h 42"/>
                <a:gd name="T30" fmla="*/ 142 w 162"/>
                <a:gd name="T31" fmla="*/ 28 h 42"/>
                <a:gd name="T32" fmla="*/ 151 w 162"/>
                <a:gd name="T33" fmla="*/ 21 h 42"/>
                <a:gd name="T34" fmla="*/ 162 w 162"/>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42"/>
                <a:gd name="T56" fmla="*/ 162 w 16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42">
                  <a:moveTo>
                    <a:pt x="0" y="0"/>
                  </a:moveTo>
                  <a:lnTo>
                    <a:pt x="7" y="8"/>
                  </a:lnTo>
                  <a:lnTo>
                    <a:pt x="15" y="16"/>
                  </a:lnTo>
                  <a:lnTo>
                    <a:pt x="23" y="22"/>
                  </a:lnTo>
                  <a:lnTo>
                    <a:pt x="32" y="28"/>
                  </a:lnTo>
                  <a:lnTo>
                    <a:pt x="41" y="33"/>
                  </a:lnTo>
                  <a:lnTo>
                    <a:pt x="51" y="36"/>
                  </a:lnTo>
                  <a:lnTo>
                    <a:pt x="61" y="40"/>
                  </a:lnTo>
                  <a:lnTo>
                    <a:pt x="71" y="42"/>
                  </a:lnTo>
                  <a:lnTo>
                    <a:pt x="81" y="42"/>
                  </a:lnTo>
                  <a:lnTo>
                    <a:pt x="91" y="42"/>
                  </a:lnTo>
                  <a:lnTo>
                    <a:pt x="102" y="41"/>
                  </a:lnTo>
                  <a:lnTo>
                    <a:pt x="112" y="39"/>
                  </a:lnTo>
                  <a:lnTo>
                    <a:pt x="123" y="36"/>
                  </a:lnTo>
                  <a:lnTo>
                    <a:pt x="132" y="32"/>
                  </a:lnTo>
                  <a:lnTo>
                    <a:pt x="142" y="28"/>
                  </a:lnTo>
                  <a:lnTo>
                    <a:pt x="151" y="21"/>
                  </a:lnTo>
                  <a:lnTo>
                    <a:pt x="162" y="12"/>
                  </a:lnTo>
                </a:path>
              </a:pathLst>
            </a:custGeom>
            <a:noFill/>
            <a:ln w="6">
              <a:solidFill>
                <a:srgbClr val="555555"/>
              </a:solidFill>
              <a:round/>
              <a:headEnd/>
              <a:tailEnd/>
            </a:ln>
          </p:spPr>
          <p:txBody>
            <a:bodyPr/>
            <a:lstStyle/>
            <a:p>
              <a:endParaRPr lang="zh-TW" altLang="en-US"/>
            </a:p>
          </p:txBody>
        </p:sp>
        <p:sp>
          <p:nvSpPr>
            <p:cNvPr id="20575" name="Text Box 4"/>
            <p:cNvSpPr txBox="1">
              <a:spLocks noChangeArrowheads="1"/>
            </p:cNvSpPr>
            <p:nvPr/>
          </p:nvSpPr>
          <p:spPr bwMode="auto">
            <a:xfrm>
              <a:off x="2928" y="2783"/>
              <a:ext cx="1211" cy="341"/>
            </a:xfrm>
            <a:prstGeom prst="rect">
              <a:avLst/>
            </a:prstGeom>
            <a:noFill/>
            <a:ln w="9525">
              <a:noFill/>
              <a:miter lim="800000"/>
              <a:headEnd/>
              <a:tailEnd/>
            </a:ln>
          </p:spPr>
          <p:txBody>
            <a:bodyPr anchor="ctr"/>
            <a:lstStyle/>
            <a:p>
              <a:r>
                <a:rPr lang="en-US" altLang="zh-TW" sz="700">
                  <a:latin typeface="Times New Roman" pitchFamily="18" charset="0"/>
                  <a:cs typeface="Times New Roman" pitchFamily="18" charset="0"/>
                </a:rPr>
                <a:t>Vivaldi NCS</a:t>
              </a:r>
              <a:endParaRPr lang="en-US" altLang="zh-TW"/>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smtClean="0">
                <a:ea typeface="新細明體" pitchFamily="18" charset="-120"/>
              </a:rPr>
              <a:t>FCT Construction</a:t>
            </a:r>
          </a:p>
        </p:txBody>
      </p:sp>
      <p:sp>
        <p:nvSpPr>
          <p:cNvPr id="21507" name="Rectangle 3"/>
          <p:cNvSpPr>
            <a:spLocks noGrp="1" noChangeArrowheads="1"/>
          </p:cNvSpPr>
          <p:nvPr>
            <p:ph type="body" idx="1"/>
          </p:nvPr>
        </p:nvSpPr>
        <p:spPr>
          <a:xfrm>
            <a:off x="395288" y="981075"/>
            <a:ext cx="8497887" cy="5029200"/>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Each peer computes its own </a:t>
            </a:r>
            <a:r>
              <a:rPr lang="en-US" altLang="zh-TW" sz="3200" dirty="0" smtClean="0">
                <a:solidFill>
                  <a:srgbClr val="FF0000"/>
                </a:solidFill>
                <a:latin typeface="Arial Unicode MS" pitchFamily="34" charset="-120"/>
                <a:ea typeface="Arial Unicode MS" pitchFamily="34" charset="-120"/>
                <a:cs typeface="Arial Unicode MS" pitchFamily="34" charset="-120"/>
              </a:rPr>
              <a:t>Vivaldi NCS coordinate</a:t>
            </a:r>
            <a:r>
              <a:rPr lang="en-US" altLang="zh-TW" sz="3200" dirty="0" smtClean="0">
                <a:latin typeface="Arial Unicode MS" pitchFamily="34" charset="-120"/>
                <a:ea typeface="Arial Unicode MS" pitchFamily="34" charset="-120"/>
                <a:cs typeface="Arial Unicode MS" pitchFamily="34" charset="-120"/>
              </a:rPr>
              <a:t> and sends it back to the server. </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When a peer joins the system</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logins to the server</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to get its IDs and the list of online friend peers</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To get IP addresses and NCS coordinates. </a:t>
            </a:r>
          </a:p>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Available Out-Degree Estimation </a:t>
            </a:r>
            <a:r>
              <a:rPr lang="en-US" altLang="zh-TW" sz="3200" dirty="0" smtClean="0">
                <a:latin typeface="Arial Unicode MS" pitchFamily="34" charset="-120"/>
                <a:ea typeface="Arial Unicode MS" pitchFamily="34" charset="-120"/>
                <a:cs typeface="Arial Unicode MS" pitchFamily="34" charset="-120"/>
              </a:rPr>
              <a:t>(</a:t>
            </a:r>
            <a:r>
              <a:rPr lang="en-US" altLang="zh-TW" sz="3200" dirty="0" smtClean="0">
                <a:solidFill>
                  <a:srgbClr val="FF0000"/>
                </a:solidFill>
                <a:latin typeface="Arial Unicode MS" pitchFamily="34" charset="-120"/>
                <a:ea typeface="Arial Unicode MS" pitchFamily="34" charset="-120"/>
                <a:cs typeface="Arial Unicode MS" pitchFamily="34" charset="-120"/>
              </a:rPr>
              <a:t>AODE</a:t>
            </a:r>
            <a:r>
              <a:rPr lang="en-US" altLang="zh-TW" sz="3200" dirty="0" smtClean="0">
                <a:latin typeface="Arial Unicode MS" pitchFamily="34" charset="-120"/>
                <a:ea typeface="Arial Unicode MS" pitchFamily="34" charset="-120"/>
                <a:cs typeface="Arial Unicode MS" pitchFamily="34" charset="-120"/>
              </a:rPr>
              <a:t>) is used to evaluate the proper out-degree of each node in the FCT.</a:t>
            </a:r>
          </a:p>
          <a:p>
            <a:pPr eaLnBrk="1" hangingPunct="1">
              <a:lnSpc>
                <a:spcPct val="90000"/>
              </a:lnSpc>
            </a:pPr>
            <a:endParaRPr lang="en-US" altLang="zh-TW" sz="2600" dirty="0" smtClean="0">
              <a:latin typeface="Arial Unicode MS" pitchFamily="34" charset="-120"/>
              <a:ea typeface="Arial Unicode MS" pitchFamily="34" charset="-120"/>
              <a:cs typeface="Arial Unicode MS" pitchFamily="34" charset="-120"/>
            </a:endParaRPr>
          </a:p>
        </p:txBody>
      </p:sp>
      <p:sp>
        <p:nvSpPr>
          <p:cNvPr id="21508"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15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TW" smtClean="0">
                <a:ea typeface="新細明體" pitchFamily="18" charset="-120"/>
              </a:rPr>
              <a:t>AODE</a:t>
            </a:r>
          </a:p>
        </p:txBody>
      </p:sp>
      <p:sp>
        <p:nvSpPr>
          <p:cNvPr id="22531" name="Rectangle 3"/>
          <p:cNvSpPr>
            <a:spLocks noGrp="1" noChangeArrowheads="1"/>
          </p:cNvSpPr>
          <p:nvPr>
            <p:ph type="body" idx="1"/>
          </p:nvPr>
        </p:nvSpPr>
        <p:spPr>
          <a:xfrm>
            <a:off x="646113" y="3141663"/>
            <a:ext cx="8497887" cy="2951162"/>
          </a:xfrm>
        </p:spPr>
        <p:txBody>
          <a:bodyPr/>
          <a:lstStyle/>
          <a:p>
            <a:pPr eaLnBrk="1" hangingPunct="1">
              <a:lnSpc>
                <a:spcPct val="90000"/>
              </a:lnSpc>
            </a:pPr>
            <a:r>
              <a:rPr lang="en-US" altLang="zh-TW" sz="2000" smtClean="0">
                <a:latin typeface="Arial Unicode MS" pitchFamily="34" charset="-120"/>
                <a:ea typeface="Arial Unicode MS" pitchFamily="34" charset="-120"/>
                <a:cs typeface="Arial Unicode MS" pitchFamily="34" charset="-120"/>
              </a:rPr>
              <a:t>S is the size of the message</a:t>
            </a: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C</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the outgoing bandwidth of </a:t>
            </a:r>
            <a:r>
              <a:rPr lang="en-US" altLang="zh-TW" sz="2000" i="1" smtClean="0">
                <a:latin typeface="Arial Unicode MS" pitchFamily="34" charset="-120"/>
                <a:ea typeface="Arial Unicode MS" pitchFamily="34" charset="-120"/>
                <a:cs typeface="Arial Unicode MS" pitchFamily="34" charset="-120"/>
              </a:rPr>
              <a:t>n</a:t>
            </a:r>
            <a:r>
              <a:rPr lang="en-US" altLang="zh-TW" sz="2000" i="1" baseline="-25000" smtClean="0">
                <a:latin typeface="Arial Unicode MS" pitchFamily="34" charset="-120"/>
                <a:ea typeface="Arial Unicode MS" pitchFamily="34" charset="-120"/>
                <a:cs typeface="Arial Unicode MS" pitchFamily="34" charset="-120"/>
              </a:rPr>
              <a:t>i</a:t>
            </a:r>
            <a:endParaRPr lang="en-US" altLang="zh-TW" sz="2000" smtClean="0">
              <a:latin typeface="Arial Unicode MS" pitchFamily="34" charset="-120"/>
              <a:ea typeface="Arial Unicode MS" pitchFamily="34" charset="-120"/>
              <a:cs typeface="Arial Unicode MS" pitchFamily="34" charset="-120"/>
            </a:endParaRP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f</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the current number of friend peers of </a:t>
            </a:r>
            <a:r>
              <a:rPr lang="en-US" altLang="zh-TW" sz="2000" i="1" smtClean="0">
                <a:latin typeface="Arial Unicode MS" pitchFamily="34" charset="-120"/>
                <a:ea typeface="Arial Unicode MS" pitchFamily="34" charset="-120"/>
                <a:cs typeface="Arial Unicode MS" pitchFamily="34" charset="-120"/>
              </a:rPr>
              <a:t>n</a:t>
            </a:r>
            <a:r>
              <a:rPr lang="en-US" altLang="zh-TW" sz="2000" i="1" baseline="-25000" smtClean="0">
                <a:latin typeface="Arial Unicode MS" pitchFamily="34" charset="-120"/>
                <a:ea typeface="Arial Unicode MS" pitchFamily="34" charset="-120"/>
                <a:cs typeface="Arial Unicode MS" pitchFamily="34" charset="-120"/>
              </a:rPr>
              <a:t>i</a:t>
            </a:r>
            <a:endParaRPr lang="en-US" altLang="zh-TW" sz="2000" smtClean="0">
              <a:latin typeface="Arial Unicode MS" pitchFamily="34" charset="-120"/>
              <a:ea typeface="Arial Unicode MS" pitchFamily="34" charset="-120"/>
              <a:cs typeface="Arial Unicode MS" pitchFamily="34" charset="-120"/>
            </a:endParaRP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p</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the estimated probability that </a:t>
            </a:r>
            <a:r>
              <a:rPr lang="en-US" altLang="zh-TW" sz="2000" i="1" smtClean="0">
                <a:latin typeface="Arial Unicode MS" pitchFamily="34" charset="-120"/>
                <a:ea typeface="Arial Unicode MS" pitchFamily="34" charset="-120"/>
                <a:cs typeface="Arial Unicode MS" pitchFamily="34" charset="-120"/>
              </a:rPr>
              <a:t>n</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asked by its friend peers to forward messages</a:t>
            </a: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p</a:t>
            </a:r>
            <a:r>
              <a:rPr lang="en-US" altLang="zh-TW" sz="2000" i="1" baseline="-25000" smtClean="0">
                <a:latin typeface="Arial Unicode MS" pitchFamily="34" charset="-120"/>
                <a:ea typeface="Arial Unicode MS" pitchFamily="34" charset="-120"/>
                <a:cs typeface="Arial Unicode MS" pitchFamily="34" charset="-120"/>
              </a:rPr>
              <a:t>i</a:t>
            </a:r>
            <a:r>
              <a:rPr lang="zh-TW" altLang="zh-TW" sz="2000" smtClean="0">
                <a:latin typeface="Arial Unicode MS" pitchFamily="34" charset="-120"/>
                <a:ea typeface="Arial Unicode MS" pitchFamily="34" charset="-120"/>
                <a:cs typeface="Arial Unicode MS" pitchFamily="34" charset="-120"/>
              </a:rPr>
              <a:t>×</a:t>
            </a:r>
            <a:r>
              <a:rPr lang="en-US" altLang="zh-TW" sz="2000" i="1" smtClean="0">
                <a:latin typeface="Arial Unicode MS" pitchFamily="34" charset="-120"/>
                <a:ea typeface="Arial Unicode MS" pitchFamily="34" charset="-120"/>
                <a:cs typeface="Arial Unicode MS" pitchFamily="34" charset="-120"/>
              </a:rPr>
              <a:t>f</a:t>
            </a:r>
            <a:r>
              <a:rPr lang="en-US" altLang="zh-TW" sz="2000" i="1" baseline="-25000" smtClean="0">
                <a:latin typeface="Arial Unicode MS" pitchFamily="34" charset="-120"/>
                <a:ea typeface="Arial Unicode MS" pitchFamily="34" charset="-120"/>
                <a:cs typeface="Arial Unicode MS" pitchFamily="34" charset="-120"/>
              </a:rPr>
              <a:t>i</a:t>
            </a:r>
            <a:r>
              <a:rPr lang="zh-TW" altLang="zh-TW" sz="2000" smtClean="0">
                <a:latin typeface="Arial Unicode MS" pitchFamily="34" charset="-120"/>
                <a:ea typeface="Arial Unicode MS" pitchFamily="34" charset="-120"/>
                <a:cs typeface="Arial Unicode MS" pitchFamily="34" charset="-120"/>
              </a:rPr>
              <a:t>×</a:t>
            </a:r>
            <a:r>
              <a:rPr lang="en-US" altLang="zh-TW" sz="2000" i="1" smtClean="0">
                <a:latin typeface="Arial Unicode MS" pitchFamily="34" charset="-120"/>
                <a:ea typeface="Arial Unicode MS" pitchFamily="34" charset="-120"/>
                <a:cs typeface="Arial Unicode MS" pitchFamily="34" charset="-120"/>
              </a:rPr>
              <a:t>S</a:t>
            </a:r>
            <a:r>
              <a:rPr lang="en-US" altLang="zh-TW" sz="2000" smtClean="0">
                <a:latin typeface="Arial Unicode MS" pitchFamily="34" charset="-120"/>
                <a:ea typeface="Arial Unicode MS" pitchFamily="34" charset="-120"/>
                <a:cs typeface="Arial Unicode MS" pitchFamily="34" charset="-120"/>
              </a:rPr>
              <a:t> means the current estimated traffic load shared by </a:t>
            </a:r>
            <a:r>
              <a:rPr lang="en-US" altLang="zh-TW" sz="2000" i="1" smtClean="0">
                <a:latin typeface="Arial Unicode MS" pitchFamily="34" charset="-120"/>
                <a:ea typeface="Arial Unicode MS" pitchFamily="34" charset="-120"/>
                <a:cs typeface="Arial Unicode MS" pitchFamily="34" charset="-120"/>
              </a:rPr>
              <a:t>n</a:t>
            </a:r>
            <a:r>
              <a:rPr lang="en-US" altLang="zh-TW" sz="2000" i="1" baseline="-25000" smtClean="0">
                <a:latin typeface="Arial Unicode MS" pitchFamily="34" charset="-120"/>
                <a:ea typeface="Arial Unicode MS" pitchFamily="34" charset="-120"/>
                <a:cs typeface="Arial Unicode MS" pitchFamily="34" charset="-120"/>
              </a:rPr>
              <a:t>i</a:t>
            </a: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R</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the accumulated number of forwarding requests that </a:t>
            </a:r>
            <a:r>
              <a:rPr lang="en-US" altLang="zh-TW" sz="2000" i="1" smtClean="0">
                <a:latin typeface="Arial Unicode MS" pitchFamily="34" charset="-120"/>
                <a:ea typeface="Arial Unicode MS" pitchFamily="34" charset="-120"/>
                <a:cs typeface="Arial Unicode MS" pitchFamily="34" charset="-120"/>
              </a:rPr>
              <a:t>n</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receives from its friend peers</a:t>
            </a:r>
          </a:p>
          <a:p>
            <a:pPr eaLnBrk="1" hangingPunct="1">
              <a:lnSpc>
                <a:spcPct val="90000"/>
              </a:lnSpc>
            </a:pPr>
            <a:r>
              <a:rPr lang="en-US" altLang="zh-TW" sz="2000" i="1" smtClean="0">
                <a:latin typeface="Arial Unicode MS" pitchFamily="34" charset="-120"/>
                <a:ea typeface="Arial Unicode MS" pitchFamily="34" charset="-120"/>
                <a:cs typeface="Arial Unicode MS" pitchFamily="34" charset="-120"/>
              </a:rPr>
              <a:t>F</a:t>
            </a:r>
            <a:r>
              <a:rPr lang="en-US" altLang="zh-TW" sz="2000" i="1" baseline="-25000" smtClean="0">
                <a:latin typeface="Arial Unicode MS" pitchFamily="34" charset="-120"/>
                <a:ea typeface="Arial Unicode MS" pitchFamily="34" charset="-120"/>
                <a:cs typeface="Arial Unicode MS" pitchFamily="34" charset="-120"/>
              </a:rPr>
              <a:t>i</a:t>
            </a:r>
            <a:r>
              <a:rPr lang="en-US" altLang="zh-TW" sz="2000" smtClean="0">
                <a:latin typeface="Arial Unicode MS" pitchFamily="34" charset="-120"/>
                <a:ea typeface="Arial Unicode MS" pitchFamily="34" charset="-120"/>
                <a:cs typeface="Arial Unicode MS" pitchFamily="34" charset="-120"/>
              </a:rPr>
              <a:t> is the accumulated number of friend peers during the last specified estimation period</a:t>
            </a:r>
          </a:p>
          <a:p>
            <a:pPr eaLnBrk="1" hangingPunct="1">
              <a:lnSpc>
                <a:spcPct val="90000"/>
              </a:lnSpc>
            </a:pPr>
            <a:endParaRPr lang="en-US" altLang="zh-TW" sz="2600" smtClean="0">
              <a:latin typeface="Arial Unicode MS" pitchFamily="34" charset="-120"/>
              <a:ea typeface="Arial Unicode MS" pitchFamily="34" charset="-120"/>
              <a:cs typeface="Arial Unicode MS" pitchFamily="34" charset="-120"/>
            </a:endParaRPr>
          </a:p>
        </p:txBody>
      </p:sp>
      <p:sp>
        <p:nvSpPr>
          <p:cNvPr id="22532"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25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25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22535" name="Picture 3"/>
          <p:cNvPicPr>
            <a:picLocks noChangeAspect="1" noChangeArrowheads="1"/>
          </p:cNvPicPr>
          <p:nvPr/>
        </p:nvPicPr>
        <p:blipFill>
          <a:blip r:embed="rId3" cstate="print"/>
          <a:srcRect/>
          <a:stretch>
            <a:fillRect/>
          </a:stretch>
        </p:blipFill>
        <p:spPr bwMode="auto">
          <a:xfrm>
            <a:off x="971550" y="981075"/>
            <a:ext cx="6831013" cy="1339850"/>
          </a:xfrm>
          <a:prstGeom prst="rect">
            <a:avLst/>
          </a:prstGeom>
          <a:noFill/>
          <a:ln w="9525">
            <a:noFill/>
            <a:miter lim="800000"/>
            <a:headEnd/>
            <a:tailEnd/>
          </a:ln>
        </p:spPr>
      </p:pic>
      <p:pic>
        <p:nvPicPr>
          <p:cNvPr id="22536" name="Picture 4"/>
          <p:cNvPicPr>
            <a:picLocks noChangeAspect="1" noChangeArrowheads="1"/>
          </p:cNvPicPr>
          <p:nvPr/>
        </p:nvPicPr>
        <p:blipFill>
          <a:blip r:embed="rId4" cstate="print"/>
          <a:srcRect/>
          <a:stretch>
            <a:fillRect/>
          </a:stretch>
        </p:blipFill>
        <p:spPr bwMode="auto">
          <a:xfrm>
            <a:off x="1187450" y="2276475"/>
            <a:ext cx="1512888"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mtClean="0">
                <a:ea typeface="新細明體" pitchFamily="18" charset="-120"/>
              </a:rPr>
              <a:t>DAGTA</a:t>
            </a:r>
          </a:p>
        </p:txBody>
      </p:sp>
      <p:sp>
        <p:nvSpPr>
          <p:cNvPr id="23555" name="Rectangle 3"/>
          <p:cNvSpPr>
            <a:spLocks noGrp="1" noChangeArrowheads="1"/>
          </p:cNvSpPr>
          <p:nvPr>
            <p:ph type="body" idx="1"/>
          </p:nvPr>
        </p:nvSpPr>
        <p:spPr>
          <a:xfrm>
            <a:off x="250825" y="981075"/>
            <a:ext cx="8748713" cy="5040313"/>
          </a:xfrm>
        </p:spPr>
        <p:txBody>
          <a:bodyPr/>
          <a:lstStyle/>
          <a:p>
            <a:pPr eaLnBrk="1" hangingPunct="1">
              <a:lnSpc>
                <a:spcPct val="90000"/>
              </a:lnSpc>
            </a:pPr>
            <a:r>
              <a:rPr lang="en-US" altLang="zh-TW" sz="2400" dirty="0" smtClean="0">
                <a:solidFill>
                  <a:srgbClr val="FF0000"/>
                </a:solidFill>
                <a:latin typeface="Arial Unicode MS" pitchFamily="34" charset="-120"/>
                <a:ea typeface="Arial Unicode MS" pitchFamily="34" charset="-120"/>
                <a:cs typeface="Arial Unicode MS" pitchFamily="34" charset="-120"/>
              </a:rPr>
              <a:t>Degree-Adapted Greedy Tree Algorithm </a:t>
            </a:r>
            <a:r>
              <a:rPr lang="en-US" altLang="zh-TW" sz="2400" dirty="0" smtClean="0">
                <a:latin typeface="Arial Unicode MS" pitchFamily="34" charset="-120"/>
                <a:ea typeface="Arial Unicode MS" pitchFamily="34" charset="-120"/>
                <a:cs typeface="Arial Unicode MS" pitchFamily="34" charset="-120"/>
              </a:rPr>
              <a:t>(</a:t>
            </a:r>
            <a:r>
              <a:rPr lang="en-US" altLang="zh-TW" sz="2400" dirty="0" smtClean="0">
                <a:solidFill>
                  <a:srgbClr val="FF0000"/>
                </a:solidFill>
                <a:latin typeface="Arial Unicode MS" pitchFamily="34" charset="-120"/>
                <a:ea typeface="Arial Unicode MS" pitchFamily="34" charset="-120"/>
                <a:cs typeface="Arial Unicode MS" pitchFamily="34" charset="-120"/>
              </a:rPr>
              <a:t>DATGA</a:t>
            </a:r>
            <a:r>
              <a:rPr lang="en-US" altLang="zh-TW" sz="2400" dirty="0" smtClean="0">
                <a:latin typeface="Arial Unicode MS" pitchFamily="34" charset="-120"/>
                <a:ea typeface="Arial Unicode MS" pitchFamily="34" charset="-120"/>
                <a:cs typeface="Arial Unicode MS" pitchFamily="34" charset="-120"/>
              </a:rPr>
              <a:t>) is used to construct FCT.</a:t>
            </a:r>
          </a:p>
          <a:p>
            <a:pPr lvl="1" eaLnBrk="1" hangingPunct="1">
              <a:lnSpc>
                <a:spcPct val="90000"/>
              </a:lnSpc>
            </a:pPr>
            <a:r>
              <a:rPr lang="en-US" altLang="zh-TW" sz="2200" dirty="0" smtClean="0">
                <a:latin typeface="Arial Unicode MS" pitchFamily="34" charset="-120"/>
                <a:ea typeface="Arial Unicode MS" pitchFamily="34" charset="-120"/>
                <a:cs typeface="Arial Unicode MS" pitchFamily="34" charset="-120"/>
              </a:rPr>
              <a:t>Latency-aware</a:t>
            </a:r>
          </a:p>
          <a:p>
            <a:pPr lvl="1" eaLnBrk="1" hangingPunct="1">
              <a:lnSpc>
                <a:spcPct val="90000"/>
              </a:lnSpc>
            </a:pPr>
            <a:r>
              <a:rPr lang="en-US" altLang="zh-TW" sz="2200" dirty="0" smtClean="0">
                <a:latin typeface="Arial Unicode MS" pitchFamily="34" charset="-120"/>
                <a:ea typeface="Arial Unicode MS" pitchFamily="34" charset="-120"/>
                <a:cs typeface="Arial Unicode MS" pitchFamily="34" charset="-120"/>
              </a:rPr>
              <a:t>Bandwidth-aware</a:t>
            </a:r>
          </a:p>
          <a:p>
            <a:pPr eaLnBrk="1" hangingPunct="1">
              <a:lnSpc>
                <a:spcPct val="90000"/>
              </a:lnSpc>
            </a:pPr>
            <a:r>
              <a:rPr lang="en-US" altLang="zh-TW" sz="2600" dirty="0" smtClean="0">
                <a:latin typeface="Arial Unicode MS" pitchFamily="34" charset="-120"/>
                <a:ea typeface="Arial Unicode MS" pitchFamily="34" charset="-120"/>
                <a:cs typeface="Arial Unicode MS" pitchFamily="34" charset="-120"/>
              </a:rPr>
              <a:t>The detail of DAGTA</a:t>
            </a:r>
          </a:p>
          <a:p>
            <a:pPr lvl="1" eaLnBrk="1" hangingPunct="1">
              <a:lnSpc>
                <a:spcPct val="90000"/>
              </a:lnSpc>
            </a:pPr>
            <a:r>
              <a:rPr lang="en-US" altLang="zh-TW" sz="2000" dirty="0" smtClean="0"/>
              <a:t>Given the friendcast </a:t>
            </a:r>
            <a:r>
              <a:rPr lang="en-US" altLang="zh-TW" sz="2000" dirty="0" smtClean="0">
                <a:solidFill>
                  <a:srgbClr val="FF0000"/>
                </a:solidFill>
              </a:rPr>
              <a:t>source peer (node) </a:t>
            </a:r>
            <a:r>
              <a:rPr lang="en-US" altLang="zh-TW" sz="2000" i="1" dirty="0" smtClean="0">
                <a:solidFill>
                  <a:srgbClr val="FF0000"/>
                </a:solidFill>
              </a:rPr>
              <a:t>n</a:t>
            </a:r>
            <a:r>
              <a:rPr lang="en-US" altLang="zh-TW" sz="2000" baseline="-25000" dirty="0" smtClean="0">
                <a:solidFill>
                  <a:srgbClr val="FF0000"/>
                </a:solidFill>
              </a:rPr>
              <a:t>0</a:t>
            </a:r>
            <a:r>
              <a:rPr lang="en-US" altLang="zh-TW" sz="2000" dirty="0" smtClean="0">
                <a:solidFill>
                  <a:srgbClr val="FF0000"/>
                </a:solidFill>
              </a:rPr>
              <a:t> </a:t>
            </a:r>
            <a:r>
              <a:rPr lang="en-US" altLang="zh-TW" sz="2000" dirty="0" smtClean="0"/>
              <a:t>and its </a:t>
            </a:r>
            <a:r>
              <a:rPr lang="en-US" altLang="zh-TW" sz="2000" i="1" dirty="0" smtClean="0"/>
              <a:t>m</a:t>
            </a:r>
            <a:r>
              <a:rPr lang="en-US" altLang="zh-TW" sz="2000" dirty="0" smtClean="0"/>
              <a:t> friend peers </a:t>
            </a:r>
            <a:r>
              <a:rPr lang="en-US" altLang="zh-TW" sz="2000" i="1" dirty="0" smtClean="0"/>
              <a:t>n</a:t>
            </a:r>
            <a:r>
              <a:rPr lang="en-US" altLang="zh-TW" sz="2000" baseline="-25000" dirty="0" smtClean="0"/>
              <a:t>1</a:t>
            </a:r>
            <a:r>
              <a:rPr lang="en-US" altLang="zh-TW" sz="2000" i="1" dirty="0" smtClean="0"/>
              <a:t>,…,n</a:t>
            </a:r>
            <a:r>
              <a:rPr lang="en-US" altLang="zh-TW" sz="2000" i="1" baseline="-25000" dirty="0" smtClean="0"/>
              <a:t>m </a:t>
            </a:r>
            <a:r>
              <a:rPr lang="en-US" altLang="zh-TW" sz="2000" i="1" dirty="0" smtClean="0"/>
              <a:t>.</a:t>
            </a:r>
            <a:endParaRPr lang="en-US" altLang="zh-TW" sz="2000" dirty="0" smtClean="0"/>
          </a:p>
          <a:p>
            <a:pPr lvl="1" eaLnBrk="1" hangingPunct="1">
              <a:lnSpc>
                <a:spcPct val="90000"/>
              </a:lnSpc>
            </a:pPr>
            <a:r>
              <a:rPr lang="en-US" altLang="zh-TW" sz="2000" dirty="0" smtClean="0"/>
              <a:t>We suppose that </a:t>
            </a:r>
            <a:r>
              <a:rPr lang="en-US" altLang="zh-TW" sz="2000" i="1" dirty="0" smtClean="0">
                <a:solidFill>
                  <a:srgbClr val="FF0000"/>
                </a:solidFill>
              </a:rPr>
              <a:t>n</a:t>
            </a:r>
            <a:r>
              <a:rPr lang="en-US" altLang="zh-TW" sz="2000" baseline="-25000" dirty="0" smtClean="0">
                <a:solidFill>
                  <a:srgbClr val="FF0000"/>
                </a:solidFill>
              </a:rPr>
              <a:t>1</a:t>
            </a:r>
            <a:r>
              <a:rPr lang="en-US" altLang="zh-TW" sz="2000" dirty="0" smtClean="0">
                <a:solidFill>
                  <a:srgbClr val="FF0000"/>
                </a:solidFill>
              </a:rPr>
              <a:t>,...,</a:t>
            </a:r>
            <a:r>
              <a:rPr lang="en-US" altLang="zh-TW" sz="2000" i="1" dirty="0" smtClean="0">
                <a:solidFill>
                  <a:srgbClr val="FF0000"/>
                </a:solidFill>
              </a:rPr>
              <a:t>n</a:t>
            </a:r>
            <a:r>
              <a:rPr lang="en-US" altLang="zh-TW" sz="2000" i="1" baseline="-25000" dirty="0" smtClean="0">
                <a:solidFill>
                  <a:srgbClr val="FF0000"/>
                </a:solidFill>
              </a:rPr>
              <a:t>m</a:t>
            </a:r>
            <a:r>
              <a:rPr lang="en-US" altLang="zh-TW" sz="2000" dirty="0" smtClean="0">
                <a:solidFill>
                  <a:srgbClr val="FF0000"/>
                </a:solidFill>
              </a:rPr>
              <a:t> are listed in the order of their AODE values</a:t>
            </a:r>
            <a:r>
              <a:rPr lang="en-US" altLang="zh-TW" sz="2000" dirty="0" smtClean="0"/>
              <a:t>.</a:t>
            </a:r>
          </a:p>
          <a:p>
            <a:pPr lvl="1" eaLnBrk="1" hangingPunct="1">
              <a:lnSpc>
                <a:spcPct val="90000"/>
              </a:lnSpc>
            </a:pPr>
            <a:r>
              <a:rPr lang="en-US" altLang="zh-TW" sz="2000" dirty="0" smtClean="0"/>
              <a:t>The parameters of a peer </a:t>
            </a:r>
            <a:r>
              <a:rPr lang="en-US" altLang="zh-TW" sz="2000" i="1" dirty="0" err="1" smtClean="0"/>
              <a:t>n</a:t>
            </a:r>
            <a:r>
              <a:rPr lang="en-US" altLang="zh-TW" sz="2000" i="1" baseline="-25000" dirty="0" err="1" smtClean="0"/>
              <a:t>i</a:t>
            </a:r>
            <a:endParaRPr lang="en-US" altLang="zh-TW" sz="2000" dirty="0" smtClean="0"/>
          </a:p>
          <a:p>
            <a:pPr lvl="2" eaLnBrk="1" hangingPunct="1">
              <a:lnSpc>
                <a:spcPct val="90000"/>
              </a:lnSpc>
            </a:pPr>
            <a:r>
              <a:rPr lang="en-US" altLang="zh-TW" sz="1800" i="1" dirty="0" err="1" smtClean="0">
                <a:solidFill>
                  <a:srgbClr val="FF0000"/>
                </a:solidFill>
              </a:rPr>
              <a:t>OD</a:t>
            </a:r>
            <a:r>
              <a:rPr lang="en-US" altLang="zh-TW" sz="1800" i="1" baseline="-25000" dirty="0" err="1" smtClean="0">
                <a:solidFill>
                  <a:srgbClr val="FF0000"/>
                </a:solidFill>
              </a:rPr>
              <a:t>i</a:t>
            </a:r>
            <a:r>
              <a:rPr lang="en-US" altLang="zh-TW" sz="1800" i="1" dirty="0" smtClean="0"/>
              <a:t> </a:t>
            </a:r>
            <a:r>
              <a:rPr lang="en-US" altLang="zh-TW" sz="1800" dirty="0" smtClean="0"/>
              <a:t>keeps the </a:t>
            </a:r>
            <a:r>
              <a:rPr lang="en-US" altLang="zh-TW" sz="1800" dirty="0" smtClean="0"/>
              <a:t>current </a:t>
            </a:r>
            <a:r>
              <a:rPr lang="en-US" altLang="zh-TW" sz="1800" dirty="0" smtClean="0">
                <a:solidFill>
                  <a:srgbClr val="FF0000"/>
                </a:solidFill>
              </a:rPr>
              <a:t>out-degree </a:t>
            </a:r>
            <a:r>
              <a:rPr lang="en-US" altLang="zh-TW" sz="1800" dirty="0" smtClean="0"/>
              <a:t>(the number </a:t>
            </a:r>
            <a:r>
              <a:rPr lang="en-US" altLang="zh-TW" sz="1800" dirty="0" smtClean="0"/>
              <a:t>of child </a:t>
            </a:r>
            <a:r>
              <a:rPr lang="en-US" altLang="zh-TW" sz="1800" dirty="0" smtClean="0"/>
              <a:t>peers) </a:t>
            </a:r>
            <a:r>
              <a:rPr lang="en-US" altLang="zh-TW" sz="1800" dirty="0" smtClean="0"/>
              <a:t>of </a:t>
            </a:r>
            <a:r>
              <a:rPr lang="en-US" altLang="zh-TW" sz="1800" i="1" dirty="0" err="1" smtClean="0"/>
              <a:t>n</a:t>
            </a:r>
            <a:r>
              <a:rPr lang="en-US" altLang="zh-TW" sz="1800" i="1" baseline="-25000" dirty="0" err="1" smtClean="0"/>
              <a:t>i</a:t>
            </a:r>
            <a:endParaRPr lang="en-US" altLang="zh-TW" sz="1800" dirty="0" smtClean="0"/>
          </a:p>
          <a:p>
            <a:pPr lvl="2" eaLnBrk="1" hangingPunct="1">
              <a:lnSpc>
                <a:spcPct val="90000"/>
              </a:lnSpc>
            </a:pPr>
            <a:r>
              <a:rPr lang="en-US" altLang="zh-TW" sz="1800" i="1" dirty="0" err="1" smtClean="0">
                <a:solidFill>
                  <a:srgbClr val="FF0000"/>
                </a:solidFill>
              </a:rPr>
              <a:t>l</a:t>
            </a:r>
            <a:r>
              <a:rPr lang="en-US" altLang="zh-TW" sz="1800" i="1" baseline="-25000" dirty="0" err="1" smtClean="0">
                <a:solidFill>
                  <a:srgbClr val="FF0000"/>
                </a:solidFill>
              </a:rPr>
              <a:t>i</a:t>
            </a:r>
            <a:r>
              <a:rPr lang="en-US" altLang="zh-TW" sz="1800" dirty="0" smtClean="0"/>
              <a:t> stores the current </a:t>
            </a:r>
            <a:r>
              <a:rPr lang="en-US" altLang="zh-TW" sz="1800" dirty="0" smtClean="0">
                <a:solidFill>
                  <a:srgbClr val="FF0000"/>
                </a:solidFill>
              </a:rPr>
              <a:t>accumulated latency </a:t>
            </a:r>
            <a:r>
              <a:rPr lang="en-US" altLang="zh-TW" sz="1800" dirty="0" smtClean="0"/>
              <a:t>that </a:t>
            </a:r>
            <a:r>
              <a:rPr lang="en-US" altLang="zh-TW" sz="1800" i="1" dirty="0" smtClean="0"/>
              <a:t>n</a:t>
            </a:r>
            <a:r>
              <a:rPr lang="en-US" altLang="zh-TW" sz="1800" baseline="-25000" dirty="0" smtClean="0"/>
              <a:t>0</a:t>
            </a:r>
            <a:r>
              <a:rPr lang="en-US" altLang="zh-TW" sz="1800" dirty="0" smtClean="0"/>
              <a:t> transmits a message to </a:t>
            </a:r>
            <a:r>
              <a:rPr lang="en-US" altLang="zh-TW" sz="1800" i="1" dirty="0" err="1" smtClean="0"/>
              <a:t>n</a:t>
            </a:r>
            <a:r>
              <a:rPr lang="en-US" altLang="zh-TW" sz="1800" i="1" baseline="-25000" dirty="0" err="1" smtClean="0"/>
              <a:t>i</a:t>
            </a:r>
            <a:endParaRPr lang="en-US" altLang="zh-TW" sz="1800" dirty="0" smtClean="0"/>
          </a:p>
          <a:p>
            <a:pPr lvl="2" eaLnBrk="1" hangingPunct="1">
              <a:lnSpc>
                <a:spcPct val="90000"/>
              </a:lnSpc>
            </a:pPr>
            <a:r>
              <a:rPr lang="en-US" altLang="zh-TW" sz="1800" i="1" dirty="0" err="1" smtClean="0">
                <a:solidFill>
                  <a:srgbClr val="FF0000"/>
                </a:solidFill>
              </a:rPr>
              <a:t>d</a:t>
            </a:r>
            <a:r>
              <a:rPr lang="en-US" altLang="zh-TW" sz="1800" i="1" baseline="-25000" dirty="0" err="1" smtClean="0">
                <a:solidFill>
                  <a:srgbClr val="FF0000"/>
                </a:solidFill>
              </a:rPr>
              <a:t>k,i</a:t>
            </a:r>
            <a:r>
              <a:rPr lang="en-US" altLang="zh-TW" sz="1800" dirty="0" smtClean="0"/>
              <a:t> is </a:t>
            </a:r>
            <a:r>
              <a:rPr lang="en-US" altLang="zh-TW" sz="1800" dirty="0" smtClean="0">
                <a:solidFill>
                  <a:srgbClr val="FF0000"/>
                </a:solidFill>
              </a:rPr>
              <a:t>the latency measured by the distance </a:t>
            </a:r>
            <a:r>
              <a:rPr lang="en-US" altLang="zh-TW" sz="1800" dirty="0" smtClean="0"/>
              <a:t>of NCS coordinates of peers </a:t>
            </a:r>
            <a:r>
              <a:rPr lang="en-US" altLang="zh-TW" sz="1800" i="1" dirty="0" err="1" smtClean="0"/>
              <a:t>n</a:t>
            </a:r>
            <a:r>
              <a:rPr lang="en-US" altLang="zh-TW" sz="1800" i="1" baseline="-25000" dirty="0" err="1" smtClean="0"/>
              <a:t>k</a:t>
            </a:r>
            <a:r>
              <a:rPr lang="en-US" altLang="zh-TW" sz="1800" dirty="0" smtClean="0"/>
              <a:t> and </a:t>
            </a:r>
            <a:r>
              <a:rPr lang="en-US" altLang="zh-TW" sz="1800" i="1" dirty="0" err="1" smtClean="0"/>
              <a:t>n</a:t>
            </a:r>
            <a:r>
              <a:rPr lang="en-US" altLang="zh-TW" sz="1800" i="1" baseline="-25000" dirty="0" err="1" smtClean="0"/>
              <a:t>i</a:t>
            </a:r>
            <a:r>
              <a:rPr lang="en-US" altLang="zh-TW" sz="1800" dirty="0" smtClean="0"/>
              <a:t>. </a:t>
            </a:r>
            <a:endParaRPr lang="en-US" altLang="zh-TW" sz="1800" dirty="0" smtClean="0">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sz="2000" dirty="0" smtClean="0"/>
              <a:t>For each </a:t>
            </a:r>
            <a:r>
              <a:rPr lang="en-US" altLang="zh-TW" sz="2000" i="1" dirty="0" err="1" smtClean="0"/>
              <a:t>n</a:t>
            </a:r>
            <a:r>
              <a:rPr lang="en-US" altLang="zh-TW" sz="2000" i="1" baseline="-25000" dirty="0" err="1" smtClean="0"/>
              <a:t>i</a:t>
            </a:r>
            <a:r>
              <a:rPr lang="en-US" altLang="zh-TW" sz="2000" dirty="0" smtClean="0"/>
              <a:t> , 1</a:t>
            </a:r>
            <a:r>
              <a:rPr lang="en-US" altLang="zh-TW" sz="2000" dirty="0" smtClean="0">
                <a:sym typeface="Symbol" pitchFamily="18" charset="2"/>
              </a:rPr>
              <a:t></a:t>
            </a:r>
            <a:r>
              <a:rPr lang="en-US" altLang="zh-TW" sz="2000" i="1" dirty="0" smtClean="0"/>
              <a:t>i</a:t>
            </a:r>
            <a:r>
              <a:rPr lang="en-US" altLang="zh-TW" sz="2000" dirty="0" smtClean="0">
                <a:sym typeface="Symbol" pitchFamily="18" charset="2"/>
              </a:rPr>
              <a:t></a:t>
            </a:r>
            <a:r>
              <a:rPr lang="en-US" altLang="zh-TW" sz="2000" i="1" dirty="0" smtClean="0"/>
              <a:t>m</a:t>
            </a:r>
            <a:endParaRPr lang="en-US" altLang="zh-TW" sz="2000" dirty="0" smtClean="0"/>
          </a:p>
          <a:p>
            <a:pPr lvl="2" eaLnBrk="1" hangingPunct="1">
              <a:lnSpc>
                <a:spcPct val="90000"/>
              </a:lnSpc>
            </a:pPr>
            <a:r>
              <a:rPr lang="en-US" altLang="zh-TW" sz="1800" dirty="0" smtClean="0"/>
              <a:t>Selects </a:t>
            </a:r>
            <a:r>
              <a:rPr lang="en-US" altLang="zh-TW" sz="1800" i="1" dirty="0" err="1" smtClean="0"/>
              <a:t>n</a:t>
            </a:r>
            <a:r>
              <a:rPr lang="en-US" altLang="zh-TW" sz="1800" i="1" baseline="-25000" dirty="0" err="1" smtClean="0"/>
              <a:t>k</a:t>
            </a:r>
            <a:r>
              <a:rPr lang="en-US" altLang="zh-TW" sz="1800" dirty="0" smtClean="0"/>
              <a:t> which has the minimum</a:t>
            </a:r>
            <a:r>
              <a:rPr lang="en-US" altLang="zh-TW" sz="1800" i="1" dirty="0" smtClean="0"/>
              <a:t> </a:t>
            </a:r>
            <a:r>
              <a:rPr lang="en-US" altLang="zh-TW" sz="1800" i="1" dirty="0" err="1" smtClean="0"/>
              <a:t>l</a:t>
            </a:r>
            <a:r>
              <a:rPr lang="en-US" altLang="zh-TW" sz="1800" i="1" baseline="-25000" dirty="0" err="1" smtClean="0"/>
              <a:t>k</a:t>
            </a:r>
            <a:r>
              <a:rPr lang="en-US" altLang="zh-TW" sz="1800" dirty="0" err="1" smtClean="0"/>
              <a:t>+</a:t>
            </a:r>
            <a:r>
              <a:rPr lang="en-US" altLang="zh-TW" sz="1800" i="1" dirty="0" err="1" smtClean="0"/>
              <a:t>d</a:t>
            </a:r>
            <a:r>
              <a:rPr lang="en-US" altLang="zh-TW" sz="1800" i="1" baseline="-25000" dirty="0" err="1" smtClean="0"/>
              <a:t>k,i</a:t>
            </a:r>
            <a:r>
              <a:rPr lang="en-US" altLang="zh-TW" sz="1800" dirty="0" smtClean="0"/>
              <a:t> for 0</a:t>
            </a:r>
            <a:r>
              <a:rPr lang="en-US" altLang="zh-TW" sz="1800" dirty="0" smtClean="0">
                <a:sym typeface="Symbol" pitchFamily="18" charset="2"/>
              </a:rPr>
              <a:t></a:t>
            </a:r>
            <a:r>
              <a:rPr lang="en-US" altLang="zh-TW" sz="1800" i="1" dirty="0" smtClean="0"/>
              <a:t>k</a:t>
            </a:r>
            <a:r>
              <a:rPr lang="en-US" altLang="zh-TW" sz="1800" dirty="0" smtClean="0">
                <a:sym typeface="Symbol" pitchFamily="18" charset="2"/>
              </a:rPr>
              <a:t></a:t>
            </a:r>
            <a:r>
              <a:rPr lang="en-US" altLang="zh-TW" sz="1800" i="1" dirty="0" smtClean="0"/>
              <a:t>i</a:t>
            </a:r>
            <a:r>
              <a:rPr lang="en-US" altLang="zh-TW" sz="1800" dirty="0" smtClean="0">
                <a:sym typeface="Symbol" pitchFamily="18" charset="2"/>
              </a:rPr>
              <a:t></a:t>
            </a:r>
            <a:r>
              <a:rPr lang="en-US" altLang="zh-TW" sz="1800" dirty="0" smtClean="0"/>
              <a:t>1 as the parent node of </a:t>
            </a:r>
            <a:r>
              <a:rPr lang="en-US" altLang="zh-TW" sz="1800" i="1" dirty="0" err="1" smtClean="0"/>
              <a:t>n</a:t>
            </a:r>
            <a:r>
              <a:rPr lang="en-US" altLang="zh-TW" sz="1800" i="1" baseline="-25000" dirty="0" err="1" smtClean="0"/>
              <a:t>i</a:t>
            </a:r>
            <a:r>
              <a:rPr lang="en-US" altLang="zh-TW" sz="1800" dirty="0" smtClean="0"/>
              <a:t> in the FCT, if </a:t>
            </a:r>
            <a:r>
              <a:rPr lang="en-US" altLang="zh-TW" sz="1800" i="1" dirty="0" err="1" smtClean="0"/>
              <a:t>OD</a:t>
            </a:r>
            <a:r>
              <a:rPr lang="en-US" altLang="zh-TW" sz="1800" i="1" baseline="-25000" dirty="0" err="1" smtClean="0"/>
              <a:t>k</a:t>
            </a:r>
            <a:r>
              <a:rPr lang="zh-TW" altLang="zh-TW" sz="1800" dirty="0" smtClean="0"/>
              <a:t>＜</a:t>
            </a:r>
            <a:r>
              <a:rPr lang="en-US" altLang="zh-TW" sz="1800" i="1" dirty="0" err="1" smtClean="0"/>
              <a:t>AODE</a:t>
            </a:r>
            <a:r>
              <a:rPr lang="en-US" altLang="zh-TW" sz="1800" i="1" baseline="-25000" dirty="0" err="1" smtClean="0"/>
              <a:t>k</a:t>
            </a:r>
            <a:r>
              <a:rPr lang="en-US" altLang="zh-TW" sz="1800" dirty="0" smtClean="0"/>
              <a:t>. </a:t>
            </a:r>
          </a:p>
          <a:p>
            <a:pPr lvl="2" eaLnBrk="1" hangingPunct="1">
              <a:lnSpc>
                <a:spcPct val="90000"/>
              </a:lnSpc>
            </a:pPr>
            <a:r>
              <a:rPr lang="en-US" altLang="zh-TW" sz="1800" dirty="0" smtClean="0"/>
              <a:t>Randomly selects </a:t>
            </a:r>
            <a:r>
              <a:rPr lang="en-US" altLang="zh-TW" sz="1800" i="1" dirty="0" err="1" smtClean="0"/>
              <a:t>n</a:t>
            </a:r>
            <a:r>
              <a:rPr lang="en-US" altLang="zh-TW" sz="1800" i="1" baseline="-25000" dirty="0" err="1" smtClean="0"/>
              <a:t>k</a:t>
            </a:r>
            <a:r>
              <a:rPr lang="en-US" altLang="zh-TW" sz="1800" dirty="0" smtClean="0"/>
              <a:t> for 0</a:t>
            </a:r>
            <a:r>
              <a:rPr lang="en-US" altLang="zh-TW" sz="1800" dirty="0" smtClean="0">
                <a:sym typeface="Symbol" pitchFamily="18" charset="2"/>
              </a:rPr>
              <a:t></a:t>
            </a:r>
            <a:r>
              <a:rPr lang="en-US" altLang="zh-TW" sz="1800" i="1" dirty="0" smtClean="0"/>
              <a:t>k</a:t>
            </a:r>
            <a:r>
              <a:rPr lang="en-US" altLang="zh-TW" sz="1800" dirty="0" smtClean="0">
                <a:sym typeface="Symbol" pitchFamily="18" charset="2"/>
              </a:rPr>
              <a:t></a:t>
            </a:r>
            <a:r>
              <a:rPr lang="en-US" altLang="zh-TW" sz="1800" i="1" dirty="0" smtClean="0"/>
              <a:t>i</a:t>
            </a:r>
            <a:r>
              <a:rPr lang="en-US" altLang="zh-TW" sz="1800" dirty="0" smtClean="0">
                <a:sym typeface="Symbol" pitchFamily="18" charset="2"/>
              </a:rPr>
              <a:t></a:t>
            </a:r>
            <a:r>
              <a:rPr lang="en-US" altLang="zh-TW" sz="1800" dirty="0" smtClean="0"/>
              <a:t>1 as the parent node of </a:t>
            </a:r>
            <a:r>
              <a:rPr lang="en-US" altLang="zh-TW" sz="1800" i="1" dirty="0" err="1" smtClean="0"/>
              <a:t>n</a:t>
            </a:r>
            <a:r>
              <a:rPr lang="en-US" altLang="zh-TW" sz="1800" i="1" baseline="-25000" dirty="0" err="1" smtClean="0"/>
              <a:t>i</a:t>
            </a:r>
            <a:r>
              <a:rPr lang="en-US" altLang="zh-TW" sz="1800" dirty="0" smtClean="0"/>
              <a:t> in the FCT, if none of  </a:t>
            </a:r>
            <a:r>
              <a:rPr lang="en-US" altLang="zh-TW" sz="1800" i="1" dirty="0" err="1" smtClean="0"/>
              <a:t>n</a:t>
            </a:r>
            <a:r>
              <a:rPr lang="en-US" altLang="zh-TW" sz="1800" i="1" baseline="-25000" dirty="0" err="1" smtClean="0"/>
              <a:t>k</a:t>
            </a:r>
            <a:r>
              <a:rPr lang="en-US" altLang="zh-TW" sz="1800" dirty="0" smtClean="0"/>
              <a:t>  fit the condition of </a:t>
            </a:r>
            <a:r>
              <a:rPr lang="en-US" altLang="zh-TW" sz="1800" i="1" dirty="0" err="1" smtClean="0"/>
              <a:t>OD</a:t>
            </a:r>
            <a:r>
              <a:rPr lang="en-US" altLang="zh-TW" sz="1800" i="1" baseline="-25000" dirty="0" err="1" smtClean="0"/>
              <a:t>k</a:t>
            </a:r>
            <a:r>
              <a:rPr lang="zh-TW" altLang="zh-TW" sz="1800" i="1" baseline="-25000" dirty="0" smtClean="0"/>
              <a:t> </a:t>
            </a:r>
            <a:r>
              <a:rPr lang="en-US" altLang="zh-TW" sz="1800" dirty="0" smtClean="0">
                <a:sym typeface="Symbol" pitchFamily="18" charset="2"/>
              </a:rPr>
              <a:t>&lt;</a:t>
            </a:r>
            <a:r>
              <a:rPr lang="en-US" altLang="zh-TW" sz="1800" i="1" dirty="0" err="1" smtClean="0"/>
              <a:t>AODE</a:t>
            </a:r>
            <a:r>
              <a:rPr lang="en-US" altLang="zh-TW" sz="1800" i="1" baseline="-25000" dirty="0" err="1" smtClean="0"/>
              <a:t>k</a:t>
            </a:r>
            <a:r>
              <a:rPr lang="en-US" altLang="zh-TW" sz="1800" dirty="0" smtClean="0"/>
              <a:t>.</a:t>
            </a:r>
          </a:p>
        </p:txBody>
      </p:sp>
      <p:sp>
        <p:nvSpPr>
          <p:cNvPr id="23556"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35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35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dirty="0" smtClean="0">
                <a:ea typeface="新細明體" pitchFamily="18" charset="-120"/>
              </a:rPr>
              <a:t>DAGTA Pseudo Code</a:t>
            </a:r>
            <a:endParaRPr lang="en-US" altLang="zh-TW" dirty="0" smtClean="0">
              <a:ea typeface="新細明體" pitchFamily="18" charset="-120"/>
            </a:endParaRPr>
          </a:p>
        </p:txBody>
      </p:sp>
      <p:sp>
        <p:nvSpPr>
          <p:cNvPr id="24579"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45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45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45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24583" name="Picture 8"/>
          <p:cNvPicPr>
            <a:picLocks noChangeAspect="1" noChangeArrowheads="1"/>
          </p:cNvPicPr>
          <p:nvPr/>
        </p:nvPicPr>
        <p:blipFill>
          <a:blip r:embed="rId2" cstate="print"/>
          <a:srcRect/>
          <a:stretch>
            <a:fillRect/>
          </a:stretch>
        </p:blipFill>
        <p:spPr bwMode="auto">
          <a:xfrm>
            <a:off x="827088" y="908050"/>
            <a:ext cx="7466012"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smtClean="0">
                <a:ea typeface="新細明體" pitchFamily="18" charset="-120"/>
              </a:rPr>
              <a:t>DAGTA Example</a:t>
            </a:r>
            <a:endParaRPr lang="en-US" altLang="zh-TW" dirty="0" smtClean="0">
              <a:ea typeface="新細明體" pitchFamily="18" charset="-120"/>
            </a:endParaRPr>
          </a:p>
        </p:txBody>
      </p:sp>
      <p:sp>
        <p:nvSpPr>
          <p:cNvPr id="25603" name="Rectangle 3"/>
          <p:cNvSpPr>
            <a:spLocks noGrp="1" noChangeArrowheads="1"/>
          </p:cNvSpPr>
          <p:nvPr>
            <p:ph type="body" idx="1"/>
          </p:nvPr>
        </p:nvSpPr>
        <p:spPr>
          <a:xfrm>
            <a:off x="250825" y="981075"/>
            <a:ext cx="3673475" cy="1079500"/>
          </a:xfrm>
        </p:spPr>
        <p:txBody>
          <a:bodyPr/>
          <a:lstStyle/>
          <a:p>
            <a:pPr eaLnBrk="1" hangingPunct="1">
              <a:lnSpc>
                <a:spcPct val="90000"/>
              </a:lnSpc>
            </a:pPr>
            <a:r>
              <a:rPr lang="en-US" altLang="zh-TW" sz="2400" smtClean="0">
                <a:latin typeface="Arial Unicode MS" pitchFamily="34" charset="-120"/>
                <a:ea typeface="Arial Unicode MS" pitchFamily="34" charset="-120"/>
                <a:cs typeface="Arial Unicode MS" pitchFamily="34" charset="-120"/>
              </a:rPr>
              <a:t>An Example</a:t>
            </a:r>
          </a:p>
          <a:p>
            <a:pPr lvl="1" eaLnBrk="1" hangingPunct="1">
              <a:lnSpc>
                <a:spcPct val="90000"/>
              </a:lnSpc>
            </a:pPr>
            <a:r>
              <a:rPr lang="en-US" altLang="zh-TW" sz="1400" i="1" smtClean="0"/>
              <a:t>n</a:t>
            </a:r>
            <a:r>
              <a:rPr lang="en-US" altLang="zh-TW" sz="1400" i="1" baseline="-25000" smtClean="0"/>
              <a:t>i </a:t>
            </a:r>
            <a:r>
              <a:rPr lang="en-US" altLang="zh-TW" sz="1400" smtClean="0"/>
              <a:t>(</a:t>
            </a:r>
            <a:r>
              <a:rPr lang="en-US" altLang="zh-TW" sz="1400" i="1" smtClean="0"/>
              <a:t>AODE</a:t>
            </a:r>
            <a:r>
              <a:rPr lang="en-US" altLang="zh-TW" sz="1400" i="1" baseline="-25000" smtClean="0"/>
              <a:t>i</a:t>
            </a:r>
            <a:r>
              <a:rPr lang="en-US" altLang="zh-TW" sz="1400" smtClean="0"/>
              <a:t>,</a:t>
            </a:r>
            <a:r>
              <a:rPr lang="en-US" altLang="zh-TW" sz="1400" i="1" smtClean="0"/>
              <a:t> d</a:t>
            </a:r>
            <a:r>
              <a:rPr lang="en-US" altLang="zh-TW" sz="1400" i="1" baseline="-25000" smtClean="0"/>
              <a:t>0,i</a:t>
            </a:r>
            <a:r>
              <a:rPr lang="en-US" altLang="zh-TW" sz="1400" smtClean="0"/>
              <a:t>,</a:t>
            </a:r>
            <a:r>
              <a:rPr lang="en-US" altLang="zh-TW" sz="1400" i="1" smtClean="0"/>
              <a:t> OD</a:t>
            </a:r>
            <a:r>
              <a:rPr lang="en-US" altLang="zh-TW" sz="1400" i="1" baseline="-25000" smtClean="0"/>
              <a:t>i</a:t>
            </a:r>
            <a:r>
              <a:rPr lang="en-US" altLang="zh-TW" sz="1400" smtClean="0"/>
              <a:t>,</a:t>
            </a:r>
            <a:r>
              <a:rPr lang="en-US" altLang="zh-TW" sz="1400" i="1" smtClean="0"/>
              <a:t> l</a:t>
            </a:r>
            <a:r>
              <a:rPr lang="en-US" altLang="zh-TW" sz="1400" i="1" baseline="-25000" smtClean="0"/>
              <a:t>i</a:t>
            </a:r>
            <a:r>
              <a:rPr lang="en-US" altLang="zh-TW" sz="1400" smtClean="0"/>
              <a:t>)</a:t>
            </a:r>
          </a:p>
          <a:p>
            <a:pPr lvl="1" eaLnBrk="1" hangingPunct="1">
              <a:lnSpc>
                <a:spcPct val="90000"/>
              </a:lnSpc>
            </a:pPr>
            <a:r>
              <a:rPr lang="en-US" altLang="zh-TW" sz="1400" smtClean="0"/>
              <a:t>To select one node as the parent of </a:t>
            </a:r>
            <a:r>
              <a:rPr lang="en-US" altLang="zh-TW" sz="1400" i="1" smtClean="0"/>
              <a:t>n</a:t>
            </a:r>
            <a:r>
              <a:rPr lang="en-US" altLang="zh-TW" sz="1400" i="1" baseline="-25000" smtClean="0"/>
              <a:t>4</a:t>
            </a:r>
            <a:endParaRPr lang="en-US" altLang="zh-TW" sz="1400" smtClean="0"/>
          </a:p>
        </p:txBody>
      </p:sp>
      <p:sp>
        <p:nvSpPr>
          <p:cNvPr id="25604"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56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56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5607"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5608" name="AutoShape 32"/>
          <p:cNvSpPr>
            <a:spLocks noChangeAspect="1" noChangeArrowheads="1" noTextEdit="1"/>
          </p:cNvSpPr>
          <p:nvPr/>
        </p:nvSpPr>
        <p:spPr bwMode="auto">
          <a:xfrm>
            <a:off x="611188" y="2565400"/>
            <a:ext cx="7248525" cy="3527425"/>
          </a:xfrm>
          <a:prstGeom prst="rect">
            <a:avLst/>
          </a:prstGeom>
          <a:noFill/>
          <a:ln w="9525">
            <a:noFill/>
            <a:miter lim="800000"/>
            <a:headEnd/>
            <a:tailEnd/>
          </a:ln>
        </p:spPr>
        <p:txBody>
          <a:bodyPr/>
          <a:lstStyle/>
          <a:p>
            <a:endParaRPr lang="zh-TW" altLang="en-US"/>
          </a:p>
        </p:txBody>
      </p:sp>
      <p:sp>
        <p:nvSpPr>
          <p:cNvPr id="30751" name="Freeform 31"/>
          <p:cNvSpPr>
            <a:spLocks/>
          </p:cNvSpPr>
          <p:nvPr/>
        </p:nvSpPr>
        <p:spPr bwMode="auto">
          <a:xfrm>
            <a:off x="2538413" y="3168650"/>
            <a:ext cx="215900" cy="217488"/>
          </a:xfrm>
          <a:custGeom>
            <a:avLst/>
            <a:gdLst>
              <a:gd name="T0" fmla="*/ 0 w 2256"/>
              <a:gd name="T1" fmla="*/ 1136 h 2272"/>
              <a:gd name="T2" fmla="*/ 1128 w 2256"/>
              <a:gd name="T3" fmla="*/ 0 h 2272"/>
              <a:gd name="T4" fmla="*/ 1128 w 2256"/>
              <a:gd name="T5" fmla="*/ 0 h 2272"/>
              <a:gd name="T6" fmla="*/ 1128 w 2256"/>
              <a:gd name="T7" fmla="*/ 0 h 2272"/>
              <a:gd name="T8" fmla="*/ 2256 w 2256"/>
              <a:gd name="T9" fmla="*/ 1136 h 2272"/>
              <a:gd name="T10" fmla="*/ 2256 w 2256"/>
              <a:gd name="T11" fmla="*/ 1136 h 2272"/>
              <a:gd name="T12" fmla="*/ 2256 w 2256"/>
              <a:gd name="T13" fmla="*/ 1136 h 2272"/>
              <a:gd name="T14" fmla="*/ 1128 w 2256"/>
              <a:gd name="T15" fmla="*/ 2272 h 2272"/>
              <a:gd name="T16" fmla="*/ 1128 w 2256"/>
              <a:gd name="T17" fmla="*/ 2272 h 2272"/>
              <a:gd name="T18" fmla="*/ 1128 w 2256"/>
              <a:gd name="T19" fmla="*/ 2272 h 2272"/>
              <a:gd name="T20" fmla="*/ 0 w 2256"/>
              <a:gd name="T21" fmla="*/ 1136 h 2272"/>
              <a:gd name="T22" fmla="*/ 0 w 2256"/>
              <a:gd name="T23" fmla="*/ 1136 h 2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6"/>
              <a:gd name="T37" fmla="*/ 0 h 2272"/>
              <a:gd name="T38" fmla="*/ 2256 w 2256"/>
              <a:gd name="T39" fmla="*/ 2272 h 2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6" h="2272">
                <a:moveTo>
                  <a:pt x="0" y="1136"/>
                </a:moveTo>
                <a:cubicBezTo>
                  <a:pt x="0" y="509"/>
                  <a:pt x="505" y="0"/>
                  <a:pt x="1128" y="0"/>
                </a:cubicBezTo>
                <a:cubicBezTo>
                  <a:pt x="1128" y="0"/>
                  <a:pt x="1128" y="0"/>
                  <a:pt x="1128" y="0"/>
                </a:cubicBezTo>
                <a:cubicBezTo>
                  <a:pt x="1751" y="0"/>
                  <a:pt x="2256" y="509"/>
                  <a:pt x="2256" y="1136"/>
                </a:cubicBezTo>
                <a:cubicBezTo>
                  <a:pt x="2256" y="1136"/>
                  <a:pt x="2256" y="1136"/>
                  <a:pt x="2256" y="1136"/>
                </a:cubicBezTo>
                <a:cubicBezTo>
                  <a:pt x="2256" y="1764"/>
                  <a:pt x="1751" y="2272"/>
                  <a:pt x="1128" y="2272"/>
                </a:cubicBezTo>
                <a:cubicBezTo>
                  <a:pt x="1128" y="2272"/>
                  <a:pt x="1128" y="2272"/>
                  <a:pt x="1128" y="2272"/>
                </a:cubicBezTo>
                <a:cubicBezTo>
                  <a:pt x="505" y="2272"/>
                  <a:pt x="0" y="1764"/>
                  <a:pt x="0" y="1136"/>
                </a:cubicBezTo>
                <a:cubicBezTo>
                  <a:pt x="0" y="1136"/>
                  <a:pt x="0" y="1136"/>
                  <a:pt x="0" y="1136"/>
                </a:cubicBezTo>
                <a:close/>
              </a:path>
            </a:pathLst>
          </a:custGeom>
          <a:solidFill>
            <a:srgbClr val="000000"/>
          </a:solidFill>
          <a:ln w="0">
            <a:solidFill>
              <a:srgbClr val="000000"/>
            </a:solidFill>
            <a:round/>
            <a:headEnd/>
            <a:tailEnd/>
          </a:ln>
        </p:spPr>
        <p:txBody>
          <a:bodyPr/>
          <a:lstStyle/>
          <a:p>
            <a:endParaRPr lang="zh-TW" altLang="en-US"/>
          </a:p>
        </p:txBody>
      </p:sp>
      <p:sp>
        <p:nvSpPr>
          <p:cNvPr id="30750" name="Freeform 30"/>
          <p:cNvSpPr>
            <a:spLocks noEditPoints="1"/>
          </p:cNvSpPr>
          <p:nvPr/>
        </p:nvSpPr>
        <p:spPr bwMode="auto">
          <a:xfrm>
            <a:off x="2525713" y="3155950"/>
            <a:ext cx="241300" cy="242888"/>
          </a:xfrm>
          <a:custGeom>
            <a:avLst/>
            <a:gdLst>
              <a:gd name="T0" fmla="*/ 2 w 244"/>
              <a:gd name="T1" fmla="*/ 99 h 246"/>
              <a:gd name="T2" fmla="*/ 14 w 244"/>
              <a:gd name="T3" fmla="*/ 65 h 246"/>
              <a:gd name="T4" fmla="*/ 35 w 244"/>
              <a:gd name="T5" fmla="*/ 37 h 246"/>
              <a:gd name="T6" fmla="*/ 63 w 244"/>
              <a:gd name="T7" fmla="*/ 15 h 246"/>
              <a:gd name="T8" fmla="*/ 97 w 244"/>
              <a:gd name="T9" fmla="*/ 3 h 246"/>
              <a:gd name="T10" fmla="*/ 134 w 244"/>
              <a:gd name="T11" fmla="*/ 1 h 246"/>
              <a:gd name="T12" fmla="*/ 169 w 244"/>
              <a:gd name="T13" fmla="*/ 10 h 246"/>
              <a:gd name="T14" fmla="*/ 199 w 244"/>
              <a:gd name="T15" fmla="*/ 28 h 246"/>
              <a:gd name="T16" fmla="*/ 223 w 244"/>
              <a:gd name="T17" fmla="*/ 54 h 246"/>
              <a:gd name="T18" fmla="*/ 238 w 244"/>
              <a:gd name="T19" fmla="*/ 86 h 246"/>
              <a:gd name="T20" fmla="*/ 244 w 244"/>
              <a:gd name="T21" fmla="*/ 122 h 246"/>
              <a:gd name="T22" fmla="*/ 239 w 244"/>
              <a:gd name="T23" fmla="*/ 159 h 246"/>
              <a:gd name="T24" fmla="*/ 223 w 244"/>
              <a:gd name="T25" fmla="*/ 192 h 246"/>
              <a:gd name="T26" fmla="*/ 200 w 244"/>
              <a:gd name="T27" fmla="*/ 218 h 246"/>
              <a:gd name="T28" fmla="*/ 170 w 244"/>
              <a:gd name="T29" fmla="*/ 236 h 246"/>
              <a:gd name="T30" fmla="*/ 135 w 244"/>
              <a:gd name="T31" fmla="*/ 246 h 246"/>
              <a:gd name="T32" fmla="*/ 98 w 244"/>
              <a:gd name="T33" fmla="*/ 244 h 246"/>
              <a:gd name="T34" fmla="*/ 64 w 244"/>
              <a:gd name="T35" fmla="*/ 232 h 246"/>
              <a:gd name="T36" fmla="*/ 36 w 244"/>
              <a:gd name="T37" fmla="*/ 211 h 246"/>
              <a:gd name="T38" fmla="*/ 15 w 244"/>
              <a:gd name="T39" fmla="*/ 183 h 246"/>
              <a:gd name="T40" fmla="*/ 2 w 244"/>
              <a:gd name="T41" fmla="*/ 149 h 246"/>
              <a:gd name="T42" fmla="*/ 26 w 244"/>
              <a:gd name="T43" fmla="*/ 132 h 246"/>
              <a:gd name="T44" fmla="*/ 33 w 244"/>
              <a:gd name="T45" fmla="*/ 160 h 246"/>
              <a:gd name="T46" fmla="*/ 47 w 244"/>
              <a:gd name="T47" fmla="*/ 184 h 246"/>
              <a:gd name="T48" fmla="*/ 68 w 244"/>
              <a:gd name="T49" fmla="*/ 203 h 246"/>
              <a:gd name="T50" fmla="*/ 93 w 244"/>
              <a:gd name="T51" fmla="*/ 215 h 246"/>
              <a:gd name="T52" fmla="*/ 121 w 244"/>
              <a:gd name="T53" fmla="*/ 220 h 246"/>
              <a:gd name="T54" fmla="*/ 150 w 244"/>
              <a:gd name="T55" fmla="*/ 216 h 246"/>
              <a:gd name="T56" fmla="*/ 175 w 244"/>
              <a:gd name="T57" fmla="*/ 204 h 246"/>
              <a:gd name="T58" fmla="*/ 195 w 244"/>
              <a:gd name="T59" fmla="*/ 185 h 246"/>
              <a:gd name="T60" fmla="*/ 210 w 244"/>
              <a:gd name="T61" fmla="*/ 161 h 246"/>
              <a:gd name="T62" fmla="*/ 217 w 244"/>
              <a:gd name="T63" fmla="*/ 134 h 246"/>
              <a:gd name="T64" fmla="*/ 216 w 244"/>
              <a:gd name="T65" fmla="*/ 104 h 246"/>
              <a:gd name="T66" fmla="*/ 207 w 244"/>
              <a:gd name="T67" fmla="*/ 78 h 246"/>
              <a:gd name="T68" fmla="*/ 190 w 244"/>
              <a:gd name="T69" fmla="*/ 55 h 246"/>
              <a:gd name="T70" fmla="*/ 168 w 244"/>
              <a:gd name="T71" fmla="*/ 38 h 246"/>
              <a:gd name="T72" fmla="*/ 142 w 244"/>
              <a:gd name="T73" fmla="*/ 29 h 246"/>
              <a:gd name="T74" fmla="*/ 113 w 244"/>
              <a:gd name="T75" fmla="*/ 27 h 246"/>
              <a:gd name="T76" fmla="*/ 85 w 244"/>
              <a:gd name="T77" fmla="*/ 34 h 246"/>
              <a:gd name="T78" fmla="*/ 61 w 244"/>
              <a:gd name="T79" fmla="*/ 48 h 246"/>
              <a:gd name="T80" fmla="*/ 43 w 244"/>
              <a:gd name="T81" fmla="*/ 69 h 246"/>
              <a:gd name="T82" fmla="*/ 30 w 244"/>
              <a:gd name="T83" fmla="*/ 94 h 246"/>
              <a:gd name="T84" fmla="*/ 26 w 244"/>
              <a:gd name="T85" fmla="*/ 122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4"/>
              <a:gd name="T130" fmla="*/ 0 h 246"/>
              <a:gd name="T131" fmla="*/ 244 w 244"/>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4" h="246">
                <a:moveTo>
                  <a:pt x="0" y="124"/>
                </a:moveTo>
                <a:lnTo>
                  <a:pt x="0" y="111"/>
                </a:lnTo>
                <a:lnTo>
                  <a:pt x="2" y="99"/>
                </a:lnTo>
                <a:lnTo>
                  <a:pt x="5" y="87"/>
                </a:lnTo>
                <a:lnTo>
                  <a:pt x="9" y="76"/>
                </a:lnTo>
                <a:lnTo>
                  <a:pt x="14" y="65"/>
                </a:lnTo>
                <a:lnTo>
                  <a:pt x="20" y="55"/>
                </a:lnTo>
                <a:lnTo>
                  <a:pt x="27" y="45"/>
                </a:lnTo>
                <a:lnTo>
                  <a:pt x="35" y="37"/>
                </a:lnTo>
                <a:lnTo>
                  <a:pt x="44" y="29"/>
                </a:lnTo>
                <a:lnTo>
                  <a:pt x="53" y="22"/>
                </a:lnTo>
                <a:lnTo>
                  <a:pt x="63" y="15"/>
                </a:lnTo>
                <a:lnTo>
                  <a:pt x="74" y="10"/>
                </a:lnTo>
                <a:lnTo>
                  <a:pt x="85" y="6"/>
                </a:lnTo>
                <a:lnTo>
                  <a:pt x="97" y="3"/>
                </a:lnTo>
                <a:lnTo>
                  <a:pt x="109" y="1"/>
                </a:lnTo>
                <a:lnTo>
                  <a:pt x="121" y="0"/>
                </a:lnTo>
                <a:lnTo>
                  <a:pt x="134" y="1"/>
                </a:lnTo>
                <a:lnTo>
                  <a:pt x="146" y="2"/>
                </a:lnTo>
                <a:lnTo>
                  <a:pt x="158" y="5"/>
                </a:lnTo>
                <a:lnTo>
                  <a:pt x="169" y="10"/>
                </a:lnTo>
                <a:lnTo>
                  <a:pt x="180" y="15"/>
                </a:lnTo>
                <a:lnTo>
                  <a:pt x="190" y="21"/>
                </a:lnTo>
                <a:lnTo>
                  <a:pt x="199" y="28"/>
                </a:lnTo>
                <a:lnTo>
                  <a:pt x="208" y="36"/>
                </a:lnTo>
                <a:lnTo>
                  <a:pt x="216" y="45"/>
                </a:lnTo>
                <a:lnTo>
                  <a:pt x="223" y="54"/>
                </a:lnTo>
                <a:lnTo>
                  <a:pt x="229" y="64"/>
                </a:lnTo>
                <a:lnTo>
                  <a:pt x="234" y="75"/>
                </a:lnTo>
                <a:lnTo>
                  <a:pt x="238" y="86"/>
                </a:lnTo>
                <a:lnTo>
                  <a:pt x="241" y="98"/>
                </a:lnTo>
                <a:lnTo>
                  <a:pt x="243" y="110"/>
                </a:lnTo>
                <a:lnTo>
                  <a:pt x="244" y="122"/>
                </a:lnTo>
                <a:lnTo>
                  <a:pt x="243" y="135"/>
                </a:lnTo>
                <a:lnTo>
                  <a:pt x="242" y="147"/>
                </a:lnTo>
                <a:lnTo>
                  <a:pt x="239" y="159"/>
                </a:lnTo>
                <a:lnTo>
                  <a:pt x="235" y="170"/>
                </a:lnTo>
                <a:lnTo>
                  <a:pt x="230" y="181"/>
                </a:lnTo>
                <a:lnTo>
                  <a:pt x="223" y="192"/>
                </a:lnTo>
                <a:lnTo>
                  <a:pt x="217" y="201"/>
                </a:lnTo>
                <a:lnTo>
                  <a:pt x="209" y="210"/>
                </a:lnTo>
                <a:lnTo>
                  <a:pt x="200" y="218"/>
                </a:lnTo>
                <a:lnTo>
                  <a:pt x="191" y="225"/>
                </a:lnTo>
                <a:lnTo>
                  <a:pt x="181" y="231"/>
                </a:lnTo>
                <a:lnTo>
                  <a:pt x="170" y="236"/>
                </a:lnTo>
                <a:lnTo>
                  <a:pt x="159" y="241"/>
                </a:lnTo>
                <a:lnTo>
                  <a:pt x="147" y="244"/>
                </a:lnTo>
                <a:lnTo>
                  <a:pt x="135" y="246"/>
                </a:lnTo>
                <a:lnTo>
                  <a:pt x="123" y="246"/>
                </a:lnTo>
                <a:lnTo>
                  <a:pt x="110" y="246"/>
                </a:lnTo>
                <a:lnTo>
                  <a:pt x="98" y="244"/>
                </a:lnTo>
                <a:lnTo>
                  <a:pt x="86" y="241"/>
                </a:lnTo>
                <a:lnTo>
                  <a:pt x="75" y="237"/>
                </a:lnTo>
                <a:lnTo>
                  <a:pt x="64" y="232"/>
                </a:lnTo>
                <a:lnTo>
                  <a:pt x="54" y="226"/>
                </a:lnTo>
                <a:lnTo>
                  <a:pt x="44" y="219"/>
                </a:lnTo>
                <a:lnTo>
                  <a:pt x="36" y="211"/>
                </a:lnTo>
                <a:lnTo>
                  <a:pt x="28" y="202"/>
                </a:lnTo>
                <a:lnTo>
                  <a:pt x="21" y="192"/>
                </a:lnTo>
                <a:lnTo>
                  <a:pt x="15" y="183"/>
                </a:lnTo>
                <a:lnTo>
                  <a:pt x="9" y="172"/>
                </a:lnTo>
                <a:lnTo>
                  <a:pt x="5" y="160"/>
                </a:lnTo>
                <a:lnTo>
                  <a:pt x="2" y="149"/>
                </a:lnTo>
                <a:lnTo>
                  <a:pt x="0" y="136"/>
                </a:lnTo>
                <a:lnTo>
                  <a:pt x="0" y="124"/>
                </a:lnTo>
                <a:close/>
                <a:moveTo>
                  <a:pt x="26" y="132"/>
                </a:moveTo>
                <a:lnTo>
                  <a:pt x="28" y="142"/>
                </a:lnTo>
                <a:lnTo>
                  <a:pt x="30" y="151"/>
                </a:lnTo>
                <a:lnTo>
                  <a:pt x="33" y="160"/>
                </a:lnTo>
                <a:lnTo>
                  <a:pt x="37" y="169"/>
                </a:lnTo>
                <a:lnTo>
                  <a:pt x="42" y="177"/>
                </a:lnTo>
                <a:lnTo>
                  <a:pt x="47" y="184"/>
                </a:lnTo>
                <a:lnTo>
                  <a:pt x="53" y="191"/>
                </a:lnTo>
                <a:lnTo>
                  <a:pt x="60" y="198"/>
                </a:lnTo>
                <a:lnTo>
                  <a:pt x="68" y="203"/>
                </a:lnTo>
                <a:lnTo>
                  <a:pt x="76" y="208"/>
                </a:lnTo>
                <a:lnTo>
                  <a:pt x="84" y="212"/>
                </a:lnTo>
                <a:lnTo>
                  <a:pt x="93" y="215"/>
                </a:lnTo>
                <a:lnTo>
                  <a:pt x="102" y="218"/>
                </a:lnTo>
                <a:lnTo>
                  <a:pt x="111" y="219"/>
                </a:lnTo>
                <a:lnTo>
                  <a:pt x="121" y="220"/>
                </a:lnTo>
                <a:lnTo>
                  <a:pt x="131" y="220"/>
                </a:lnTo>
                <a:lnTo>
                  <a:pt x="140" y="218"/>
                </a:lnTo>
                <a:lnTo>
                  <a:pt x="150" y="216"/>
                </a:lnTo>
                <a:lnTo>
                  <a:pt x="159" y="213"/>
                </a:lnTo>
                <a:lnTo>
                  <a:pt x="167" y="209"/>
                </a:lnTo>
                <a:lnTo>
                  <a:pt x="175" y="204"/>
                </a:lnTo>
                <a:lnTo>
                  <a:pt x="182" y="198"/>
                </a:lnTo>
                <a:lnTo>
                  <a:pt x="189" y="192"/>
                </a:lnTo>
                <a:lnTo>
                  <a:pt x="195" y="185"/>
                </a:lnTo>
                <a:lnTo>
                  <a:pt x="201" y="178"/>
                </a:lnTo>
                <a:lnTo>
                  <a:pt x="206" y="170"/>
                </a:lnTo>
                <a:lnTo>
                  <a:pt x="210" y="161"/>
                </a:lnTo>
                <a:lnTo>
                  <a:pt x="213" y="153"/>
                </a:lnTo>
                <a:lnTo>
                  <a:pt x="216" y="143"/>
                </a:lnTo>
                <a:lnTo>
                  <a:pt x="217" y="134"/>
                </a:lnTo>
                <a:lnTo>
                  <a:pt x="218" y="124"/>
                </a:lnTo>
                <a:lnTo>
                  <a:pt x="217" y="114"/>
                </a:lnTo>
                <a:lnTo>
                  <a:pt x="216" y="104"/>
                </a:lnTo>
                <a:lnTo>
                  <a:pt x="214" y="95"/>
                </a:lnTo>
                <a:lnTo>
                  <a:pt x="210" y="86"/>
                </a:lnTo>
                <a:lnTo>
                  <a:pt x="207" y="78"/>
                </a:lnTo>
                <a:lnTo>
                  <a:pt x="202" y="70"/>
                </a:lnTo>
                <a:lnTo>
                  <a:pt x="196" y="62"/>
                </a:lnTo>
                <a:lnTo>
                  <a:pt x="190" y="55"/>
                </a:lnTo>
                <a:lnTo>
                  <a:pt x="183" y="49"/>
                </a:lnTo>
                <a:lnTo>
                  <a:pt x="176" y="43"/>
                </a:lnTo>
                <a:lnTo>
                  <a:pt x="168" y="38"/>
                </a:lnTo>
                <a:lnTo>
                  <a:pt x="160" y="34"/>
                </a:lnTo>
                <a:lnTo>
                  <a:pt x="151" y="31"/>
                </a:lnTo>
                <a:lnTo>
                  <a:pt x="142" y="29"/>
                </a:lnTo>
                <a:lnTo>
                  <a:pt x="132" y="27"/>
                </a:lnTo>
                <a:lnTo>
                  <a:pt x="123" y="26"/>
                </a:lnTo>
                <a:lnTo>
                  <a:pt x="113" y="27"/>
                </a:lnTo>
                <a:lnTo>
                  <a:pt x="103" y="28"/>
                </a:lnTo>
                <a:lnTo>
                  <a:pt x="94" y="31"/>
                </a:lnTo>
                <a:lnTo>
                  <a:pt x="85" y="34"/>
                </a:lnTo>
                <a:lnTo>
                  <a:pt x="77" y="38"/>
                </a:lnTo>
                <a:lnTo>
                  <a:pt x="69" y="43"/>
                </a:lnTo>
                <a:lnTo>
                  <a:pt x="61" y="48"/>
                </a:lnTo>
                <a:lnTo>
                  <a:pt x="54" y="54"/>
                </a:lnTo>
                <a:lnTo>
                  <a:pt x="48" y="61"/>
                </a:lnTo>
                <a:lnTo>
                  <a:pt x="43" y="69"/>
                </a:lnTo>
                <a:lnTo>
                  <a:pt x="38" y="77"/>
                </a:lnTo>
                <a:lnTo>
                  <a:pt x="34" y="85"/>
                </a:lnTo>
                <a:lnTo>
                  <a:pt x="30" y="94"/>
                </a:lnTo>
                <a:lnTo>
                  <a:pt x="28" y="103"/>
                </a:lnTo>
                <a:lnTo>
                  <a:pt x="26" y="113"/>
                </a:lnTo>
                <a:lnTo>
                  <a:pt x="26" y="122"/>
                </a:lnTo>
                <a:lnTo>
                  <a:pt x="26" y="132"/>
                </a:lnTo>
                <a:close/>
              </a:path>
            </a:pathLst>
          </a:custGeom>
          <a:solidFill>
            <a:srgbClr val="000000"/>
          </a:solidFill>
          <a:ln w="0">
            <a:solidFill>
              <a:srgbClr val="000000"/>
            </a:solidFill>
            <a:round/>
            <a:headEnd/>
            <a:tailEnd/>
          </a:ln>
        </p:spPr>
        <p:txBody>
          <a:bodyPr/>
          <a:lstStyle/>
          <a:p>
            <a:endParaRPr lang="zh-TW" altLang="en-US"/>
          </a:p>
        </p:txBody>
      </p:sp>
      <p:sp>
        <p:nvSpPr>
          <p:cNvPr id="30749" name="Freeform 29"/>
          <p:cNvSpPr>
            <a:spLocks/>
          </p:cNvSpPr>
          <p:nvPr/>
        </p:nvSpPr>
        <p:spPr bwMode="auto">
          <a:xfrm>
            <a:off x="2174875" y="4400550"/>
            <a:ext cx="217488" cy="215900"/>
          </a:xfrm>
          <a:custGeom>
            <a:avLst/>
            <a:gdLst>
              <a:gd name="T0" fmla="*/ 0 w 1136"/>
              <a:gd name="T1" fmla="*/ 564 h 1128"/>
              <a:gd name="T2" fmla="*/ 568 w 1136"/>
              <a:gd name="T3" fmla="*/ 0 h 1128"/>
              <a:gd name="T4" fmla="*/ 568 w 1136"/>
              <a:gd name="T5" fmla="*/ 0 h 1128"/>
              <a:gd name="T6" fmla="*/ 568 w 1136"/>
              <a:gd name="T7" fmla="*/ 0 h 1128"/>
              <a:gd name="T8" fmla="*/ 1136 w 1136"/>
              <a:gd name="T9" fmla="*/ 564 h 1128"/>
              <a:gd name="T10" fmla="*/ 1136 w 1136"/>
              <a:gd name="T11" fmla="*/ 564 h 1128"/>
              <a:gd name="T12" fmla="*/ 1136 w 1136"/>
              <a:gd name="T13" fmla="*/ 564 h 1128"/>
              <a:gd name="T14" fmla="*/ 568 w 1136"/>
              <a:gd name="T15" fmla="*/ 1128 h 1128"/>
              <a:gd name="T16" fmla="*/ 568 w 1136"/>
              <a:gd name="T17" fmla="*/ 1128 h 1128"/>
              <a:gd name="T18" fmla="*/ 568 w 1136"/>
              <a:gd name="T19" fmla="*/ 1128 h 1128"/>
              <a:gd name="T20" fmla="*/ 0 w 1136"/>
              <a:gd name="T21" fmla="*/ 564 h 1128"/>
              <a:gd name="T22" fmla="*/ 0 w 1136"/>
              <a:gd name="T23" fmla="*/ 564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6"/>
              <a:gd name="T37" fmla="*/ 0 h 1128"/>
              <a:gd name="T38" fmla="*/ 1136 w 1136"/>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6" h="1128">
                <a:moveTo>
                  <a:pt x="0" y="564"/>
                </a:moveTo>
                <a:cubicBezTo>
                  <a:pt x="0" y="253"/>
                  <a:pt x="255" y="0"/>
                  <a:pt x="568" y="0"/>
                </a:cubicBezTo>
                <a:cubicBezTo>
                  <a:pt x="568" y="0"/>
                  <a:pt x="568" y="0"/>
                  <a:pt x="568" y="0"/>
                </a:cubicBezTo>
                <a:cubicBezTo>
                  <a:pt x="882" y="0"/>
                  <a:pt x="1136" y="253"/>
                  <a:pt x="1136" y="564"/>
                </a:cubicBezTo>
                <a:cubicBezTo>
                  <a:pt x="1136" y="564"/>
                  <a:pt x="1136" y="564"/>
                  <a:pt x="1136" y="564"/>
                </a:cubicBezTo>
                <a:cubicBezTo>
                  <a:pt x="1136" y="876"/>
                  <a:pt x="882" y="1128"/>
                  <a:pt x="568" y="1128"/>
                </a:cubicBezTo>
                <a:cubicBezTo>
                  <a:pt x="568" y="1128"/>
                  <a:pt x="568" y="1128"/>
                  <a:pt x="568" y="1128"/>
                </a:cubicBezTo>
                <a:cubicBezTo>
                  <a:pt x="255" y="1128"/>
                  <a:pt x="0" y="876"/>
                  <a:pt x="0" y="564"/>
                </a:cubicBezTo>
                <a:cubicBezTo>
                  <a:pt x="0" y="564"/>
                  <a:pt x="0" y="564"/>
                  <a:pt x="0" y="564"/>
                </a:cubicBezTo>
                <a:close/>
              </a:path>
            </a:pathLst>
          </a:custGeom>
          <a:solidFill>
            <a:srgbClr val="000000"/>
          </a:solidFill>
          <a:ln w="0">
            <a:solidFill>
              <a:srgbClr val="000000"/>
            </a:solidFill>
            <a:round/>
            <a:headEnd/>
            <a:tailEnd/>
          </a:ln>
        </p:spPr>
        <p:txBody>
          <a:bodyPr/>
          <a:lstStyle/>
          <a:p>
            <a:endParaRPr lang="zh-TW" altLang="en-US"/>
          </a:p>
        </p:txBody>
      </p:sp>
      <p:sp>
        <p:nvSpPr>
          <p:cNvPr id="30748" name="Freeform 28"/>
          <p:cNvSpPr>
            <a:spLocks noEditPoints="1"/>
          </p:cNvSpPr>
          <p:nvPr/>
        </p:nvSpPr>
        <p:spPr bwMode="auto">
          <a:xfrm>
            <a:off x="2162175" y="4387850"/>
            <a:ext cx="242888" cy="241300"/>
          </a:xfrm>
          <a:custGeom>
            <a:avLst/>
            <a:gdLst>
              <a:gd name="T0" fmla="*/ 2 w 246"/>
              <a:gd name="T1" fmla="*/ 99 h 245"/>
              <a:gd name="T2" fmla="*/ 14 w 246"/>
              <a:gd name="T3" fmla="*/ 65 h 245"/>
              <a:gd name="T4" fmla="*/ 35 w 246"/>
              <a:gd name="T5" fmla="*/ 36 h 245"/>
              <a:gd name="T6" fmla="*/ 64 w 246"/>
              <a:gd name="T7" fmla="*/ 15 h 245"/>
              <a:gd name="T8" fmla="*/ 97 w 246"/>
              <a:gd name="T9" fmla="*/ 3 h 245"/>
              <a:gd name="T10" fmla="*/ 135 w 246"/>
              <a:gd name="T11" fmla="*/ 1 h 245"/>
              <a:gd name="T12" fmla="*/ 170 w 246"/>
              <a:gd name="T13" fmla="*/ 10 h 245"/>
              <a:gd name="T14" fmla="*/ 201 w 246"/>
              <a:gd name="T15" fmla="*/ 28 h 245"/>
              <a:gd name="T16" fmla="*/ 224 w 246"/>
              <a:gd name="T17" fmla="*/ 54 h 245"/>
              <a:gd name="T18" fmla="*/ 240 w 246"/>
              <a:gd name="T19" fmla="*/ 86 h 245"/>
              <a:gd name="T20" fmla="*/ 246 w 246"/>
              <a:gd name="T21" fmla="*/ 122 h 245"/>
              <a:gd name="T22" fmla="*/ 241 w 246"/>
              <a:gd name="T23" fmla="*/ 158 h 245"/>
              <a:gd name="T24" fmla="*/ 225 w 246"/>
              <a:gd name="T25" fmla="*/ 190 h 245"/>
              <a:gd name="T26" fmla="*/ 201 w 246"/>
              <a:gd name="T27" fmla="*/ 216 h 245"/>
              <a:gd name="T28" fmla="*/ 171 w 246"/>
              <a:gd name="T29" fmla="*/ 235 h 245"/>
              <a:gd name="T30" fmla="*/ 136 w 246"/>
              <a:gd name="T31" fmla="*/ 244 h 245"/>
              <a:gd name="T32" fmla="*/ 99 w 246"/>
              <a:gd name="T33" fmla="*/ 242 h 245"/>
              <a:gd name="T34" fmla="*/ 65 w 246"/>
              <a:gd name="T35" fmla="*/ 230 h 245"/>
              <a:gd name="T36" fmla="*/ 36 w 246"/>
              <a:gd name="T37" fmla="*/ 210 h 245"/>
              <a:gd name="T38" fmla="*/ 15 w 246"/>
              <a:gd name="T39" fmla="*/ 181 h 245"/>
              <a:gd name="T40" fmla="*/ 2 w 246"/>
              <a:gd name="T41" fmla="*/ 148 h 245"/>
              <a:gd name="T42" fmla="*/ 27 w 246"/>
              <a:gd name="T43" fmla="*/ 132 h 245"/>
              <a:gd name="T44" fmla="*/ 33 w 246"/>
              <a:gd name="T45" fmla="*/ 159 h 245"/>
              <a:gd name="T46" fmla="*/ 48 w 246"/>
              <a:gd name="T47" fmla="*/ 183 h 245"/>
              <a:gd name="T48" fmla="*/ 68 w 246"/>
              <a:gd name="T49" fmla="*/ 202 h 245"/>
              <a:gd name="T50" fmla="*/ 93 w 246"/>
              <a:gd name="T51" fmla="*/ 214 h 245"/>
              <a:gd name="T52" fmla="*/ 122 w 246"/>
              <a:gd name="T53" fmla="*/ 219 h 245"/>
              <a:gd name="T54" fmla="*/ 151 w 246"/>
              <a:gd name="T55" fmla="*/ 214 h 245"/>
              <a:gd name="T56" fmla="*/ 177 w 246"/>
              <a:gd name="T57" fmla="*/ 202 h 245"/>
              <a:gd name="T58" fmla="*/ 197 w 246"/>
              <a:gd name="T59" fmla="*/ 184 h 245"/>
              <a:gd name="T60" fmla="*/ 212 w 246"/>
              <a:gd name="T61" fmla="*/ 161 h 245"/>
              <a:gd name="T62" fmla="*/ 219 w 246"/>
              <a:gd name="T63" fmla="*/ 133 h 245"/>
              <a:gd name="T64" fmla="*/ 218 w 246"/>
              <a:gd name="T65" fmla="*/ 104 h 245"/>
              <a:gd name="T66" fmla="*/ 208 w 246"/>
              <a:gd name="T67" fmla="*/ 77 h 245"/>
              <a:gd name="T68" fmla="*/ 192 w 246"/>
              <a:gd name="T69" fmla="*/ 55 h 245"/>
              <a:gd name="T70" fmla="*/ 170 w 246"/>
              <a:gd name="T71" fmla="*/ 38 h 245"/>
              <a:gd name="T72" fmla="*/ 143 w 246"/>
              <a:gd name="T73" fmla="*/ 29 h 245"/>
              <a:gd name="T74" fmla="*/ 114 w 246"/>
              <a:gd name="T75" fmla="*/ 27 h 245"/>
              <a:gd name="T76" fmla="*/ 86 w 246"/>
              <a:gd name="T77" fmla="*/ 34 h 245"/>
              <a:gd name="T78" fmla="*/ 62 w 246"/>
              <a:gd name="T79" fmla="*/ 48 h 245"/>
              <a:gd name="T80" fmla="*/ 43 w 246"/>
              <a:gd name="T81" fmla="*/ 68 h 245"/>
              <a:gd name="T82" fmla="*/ 31 w 246"/>
              <a:gd name="T83" fmla="*/ 93 h 245"/>
              <a:gd name="T84" fmla="*/ 26 w 246"/>
              <a:gd name="T85" fmla="*/ 122 h 2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245"/>
              <a:gd name="T131" fmla="*/ 246 w 246"/>
              <a:gd name="T132" fmla="*/ 245 h 2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245">
                <a:moveTo>
                  <a:pt x="0" y="123"/>
                </a:moveTo>
                <a:lnTo>
                  <a:pt x="0" y="111"/>
                </a:lnTo>
                <a:lnTo>
                  <a:pt x="2" y="99"/>
                </a:lnTo>
                <a:lnTo>
                  <a:pt x="5" y="87"/>
                </a:lnTo>
                <a:lnTo>
                  <a:pt x="9" y="76"/>
                </a:lnTo>
                <a:lnTo>
                  <a:pt x="14" y="65"/>
                </a:lnTo>
                <a:lnTo>
                  <a:pt x="20" y="54"/>
                </a:lnTo>
                <a:lnTo>
                  <a:pt x="28" y="45"/>
                </a:lnTo>
                <a:lnTo>
                  <a:pt x="35" y="36"/>
                </a:lnTo>
                <a:lnTo>
                  <a:pt x="44" y="29"/>
                </a:lnTo>
                <a:lnTo>
                  <a:pt x="53" y="21"/>
                </a:lnTo>
                <a:lnTo>
                  <a:pt x="64" y="15"/>
                </a:lnTo>
                <a:lnTo>
                  <a:pt x="74" y="10"/>
                </a:lnTo>
                <a:lnTo>
                  <a:pt x="86" y="6"/>
                </a:lnTo>
                <a:lnTo>
                  <a:pt x="97" y="3"/>
                </a:lnTo>
                <a:lnTo>
                  <a:pt x="110" y="1"/>
                </a:lnTo>
                <a:lnTo>
                  <a:pt x="122" y="0"/>
                </a:lnTo>
                <a:lnTo>
                  <a:pt x="135" y="1"/>
                </a:lnTo>
                <a:lnTo>
                  <a:pt x="147" y="3"/>
                </a:lnTo>
                <a:lnTo>
                  <a:pt x="159" y="5"/>
                </a:lnTo>
                <a:lnTo>
                  <a:pt x="170" y="10"/>
                </a:lnTo>
                <a:lnTo>
                  <a:pt x="181" y="15"/>
                </a:lnTo>
                <a:lnTo>
                  <a:pt x="191" y="21"/>
                </a:lnTo>
                <a:lnTo>
                  <a:pt x="201" y="28"/>
                </a:lnTo>
                <a:lnTo>
                  <a:pt x="209" y="36"/>
                </a:lnTo>
                <a:lnTo>
                  <a:pt x="217" y="44"/>
                </a:lnTo>
                <a:lnTo>
                  <a:pt x="224" y="54"/>
                </a:lnTo>
                <a:lnTo>
                  <a:pt x="231" y="64"/>
                </a:lnTo>
                <a:lnTo>
                  <a:pt x="236" y="74"/>
                </a:lnTo>
                <a:lnTo>
                  <a:pt x="240" y="86"/>
                </a:lnTo>
                <a:lnTo>
                  <a:pt x="243" y="97"/>
                </a:lnTo>
                <a:lnTo>
                  <a:pt x="245" y="109"/>
                </a:lnTo>
                <a:lnTo>
                  <a:pt x="246" y="122"/>
                </a:lnTo>
                <a:lnTo>
                  <a:pt x="245" y="134"/>
                </a:lnTo>
                <a:lnTo>
                  <a:pt x="243" y="146"/>
                </a:lnTo>
                <a:lnTo>
                  <a:pt x="241" y="158"/>
                </a:lnTo>
                <a:lnTo>
                  <a:pt x="236" y="169"/>
                </a:lnTo>
                <a:lnTo>
                  <a:pt x="231" y="180"/>
                </a:lnTo>
                <a:lnTo>
                  <a:pt x="225" y="190"/>
                </a:lnTo>
                <a:lnTo>
                  <a:pt x="218" y="200"/>
                </a:lnTo>
                <a:lnTo>
                  <a:pt x="210" y="209"/>
                </a:lnTo>
                <a:lnTo>
                  <a:pt x="201" y="216"/>
                </a:lnTo>
                <a:lnTo>
                  <a:pt x="192" y="224"/>
                </a:lnTo>
                <a:lnTo>
                  <a:pt x="182" y="230"/>
                </a:lnTo>
                <a:lnTo>
                  <a:pt x="171" y="235"/>
                </a:lnTo>
                <a:lnTo>
                  <a:pt x="160" y="239"/>
                </a:lnTo>
                <a:lnTo>
                  <a:pt x="148" y="242"/>
                </a:lnTo>
                <a:lnTo>
                  <a:pt x="136" y="244"/>
                </a:lnTo>
                <a:lnTo>
                  <a:pt x="124" y="245"/>
                </a:lnTo>
                <a:lnTo>
                  <a:pt x="111" y="244"/>
                </a:lnTo>
                <a:lnTo>
                  <a:pt x="99" y="242"/>
                </a:lnTo>
                <a:lnTo>
                  <a:pt x="87" y="240"/>
                </a:lnTo>
                <a:lnTo>
                  <a:pt x="76" y="235"/>
                </a:lnTo>
                <a:lnTo>
                  <a:pt x="65" y="230"/>
                </a:lnTo>
                <a:lnTo>
                  <a:pt x="55" y="224"/>
                </a:lnTo>
                <a:lnTo>
                  <a:pt x="45" y="217"/>
                </a:lnTo>
                <a:lnTo>
                  <a:pt x="36" y="210"/>
                </a:lnTo>
                <a:lnTo>
                  <a:pt x="28" y="201"/>
                </a:lnTo>
                <a:lnTo>
                  <a:pt x="21" y="192"/>
                </a:lnTo>
                <a:lnTo>
                  <a:pt x="15" y="181"/>
                </a:lnTo>
                <a:lnTo>
                  <a:pt x="10" y="171"/>
                </a:lnTo>
                <a:lnTo>
                  <a:pt x="5" y="159"/>
                </a:lnTo>
                <a:lnTo>
                  <a:pt x="2" y="148"/>
                </a:lnTo>
                <a:lnTo>
                  <a:pt x="0" y="136"/>
                </a:lnTo>
                <a:lnTo>
                  <a:pt x="0" y="123"/>
                </a:lnTo>
                <a:close/>
                <a:moveTo>
                  <a:pt x="27" y="132"/>
                </a:moveTo>
                <a:lnTo>
                  <a:pt x="28" y="141"/>
                </a:lnTo>
                <a:lnTo>
                  <a:pt x="30" y="150"/>
                </a:lnTo>
                <a:lnTo>
                  <a:pt x="33" y="159"/>
                </a:lnTo>
                <a:lnTo>
                  <a:pt x="37" y="168"/>
                </a:lnTo>
                <a:lnTo>
                  <a:pt x="42" y="176"/>
                </a:lnTo>
                <a:lnTo>
                  <a:pt x="48" y="183"/>
                </a:lnTo>
                <a:lnTo>
                  <a:pt x="54" y="190"/>
                </a:lnTo>
                <a:lnTo>
                  <a:pt x="61" y="196"/>
                </a:lnTo>
                <a:lnTo>
                  <a:pt x="68" y="202"/>
                </a:lnTo>
                <a:lnTo>
                  <a:pt x="76" y="207"/>
                </a:lnTo>
                <a:lnTo>
                  <a:pt x="85" y="211"/>
                </a:lnTo>
                <a:lnTo>
                  <a:pt x="93" y="214"/>
                </a:lnTo>
                <a:lnTo>
                  <a:pt x="103" y="216"/>
                </a:lnTo>
                <a:lnTo>
                  <a:pt x="112" y="218"/>
                </a:lnTo>
                <a:lnTo>
                  <a:pt x="122" y="219"/>
                </a:lnTo>
                <a:lnTo>
                  <a:pt x="132" y="218"/>
                </a:lnTo>
                <a:lnTo>
                  <a:pt x="142" y="217"/>
                </a:lnTo>
                <a:lnTo>
                  <a:pt x="151" y="214"/>
                </a:lnTo>
                <a:lnTo>
                  <a:pt x="160" y="211"/>
                </a:lnTo>
                <a:lnTo>
                  <a:pt x="168" y="207"/>
                </a:lnTo>
                <a:lnTo>
                  <a:pt x="177" y="202"/>
                </a:lnTo>
                <a:lnTo>
                  <a:pt x="184" y="197"/>
                </a:lnTo>
                <a:lnTo>
                  <a:pt x="191" y="191"/>
                </a:lnTo>
                <a:lnTo>
                  <a:pt x="197" y="184"/>
                </a:lnTo>
                <a:lnTo>
                  <a:pt x="203" y="177"/>
                </a:lnTo>
                <a:lnTo>
                  <a:pt x="208" y="169"/>
                </a:lnTo>
                <a:lnTo>
                  <a:pt x="212" y="161"/>
                </a:lnTo>
                <a:lnTo>
                  <a:pt x="215" y="152"/>
                </a:lnTo>
                <a:lnTo>
                  <a:pt x="218" y="143"/>
                </a:lnTo>
                <a:lnTo>
                  <a:pt x="219" y="133"/>
                </a:lnTo>
                <a:lnTo>
                  <a:pt x="220" y="123"/>
                </a:lnTo>
                <a:lnTo>
                  <a:pt x="219" y="113"/>
                </a:lnTo>
                <a:lnTo>
                  <a:pt x="218" y="104"/>
                </a:lnTo>
                <a:lnTo>
                  <a:pt x="215" y="95"/>
                </a:lnTo>
                <a:lnTo>
                  <a:pt x="212" y="86"/>
                </a:lnTo>
                <a:lnTo>
                  <a:pt x="208" y="77"/>
                </a:lnTo>
                <a:lnTo>
                  <a:pt x="203" y="69"/>
                </a:lnTo>
                <a:lnTo>
                  <a:pt x="198" y="62"/>
                </a:lnTo>
                <a:lnTo>
                  <a:pt x="192" y="55"/>
                </a:lnTo>
                <a:lnTo>
                  <a:pt x="185" y="49"/>
                </a:lnTo>
                <a:lnTo>
                  <a:pt x="177" y="43"/>
                </a:lnTo>
                <a:lnTo>
                  <a:pt x="170" y="38"/>
                </a:lnTo>
                <a:lnTo>
                  <a:pt x="161" y="34"/>
                </a:lnTo>
                <a:lnTo>
                  <a:pt x="152" y="31"/>
                </a:lnTo>
                <a:lnTo>
                  <a:pt x="143" y="29"/>
                </a:lnTo>
                <a:lnTo>
                  <a:pt x="133" y="27"/>
                </a:lnTo>
                <a:lnTo>
                  <a:pt x="124" y="26"/>
                </a:lnTo>
                <a:lnTo>
                  <a:pt x="114" y="27"/>
                </a:lnTo>
                <a:lnTo>
                  <a:pt x="104" y="28"/>
                </a:lnTo>
                <a:lnTo>
                  <a:pt x="95" y="31"/>
                </a:lnTo>
                <a:lnTo>
                  <a:pt x="86" y="34"/>
                </a:lnTo>
                <a:lnTo>
                  <a:pt x="77" y="38"/>
                </a:lnTo>
                <a:lnTo>
                  <a:pt x="69" y="42"/>
                </a:lnTo>
                <a:lnTo>
                  <a:pt x="62" y="48"/>
                </a:lnTo>
                <a:lnTo>
                  <a:pt x="55" y="54"/>
                </a:lnTo>
                <a:lnTo>
                  <a:pt x="49" y="61"/>
                </a:lnTo>
                <a:lnTo>
                  <a:pt x="43" y="68"/>
                </a:lnTo>
                <a:lnTo>
                  <a:pt x="38" y="76"/>
                </a:lnTo>
                <a:lnTo>
                  <a:pt x="34" y="84"/>
                </a:lnTo>
                <a:lnTo>
                  <a:pt x="31" y="93"/>
                </a:lnTo>
                <a:lnTo>
                  <a:pt x="28" y="102"/>
                </a:lnTo>
                <a:lnTo>
                  <a:pt x="27" y="112"/>
                </a:lnTo>
                <a:lnTo>
                  <a:pt x="26" y="122"/>
                </a:lnTo>
                <a:lnTo>
                  <a:pt x="27" y="132"/>
                </a:lnTo>
                <a:close/>
              </a:path>
            </a:pathLst>
          </a:custGeom>
          <a:solidFill>
            <a:srgbClr val="000000"/>
          </a:solidFill>
          <a:ln w="1">
            <a:solidFill>
              <a:srgbClr val="000000"/>
            </a:solidFill>
            <a:round/>
            <a:headEnd/>
            <a:tailEnd/>
          </a:ln>
        </p:spPr>
        <p:txBody>
          <a:bodyPr/>
          <a:lstStyle/>
          <a:p>
            <a:endParaRPr lang="zh-TW" altLang="en-US"/>
          </a:p>
        </p:txBody>
      </p:sp>
      <p:sp>
        <p:nvSpPr>
          <p:cNvPr id="25613" name="Freeform 27"/>
          <p:cNvSpPr>
            <a:spLocks/>
          </p:cNvSpPr>
          <p:nvPr/>
        </p:nvSpPr>
        <p:spPr bwMode="auto">
          <a:xfrm>
            <a:off x="3333750" y="4037013"/>
            <a:ext cx="217488" cy="217487"/>
          </a:xfrm>
          <a:custGeom>
            <a:avLst/>
            <a:gdLst>
              <a:gd name="T0" fmla="*/ 0 w 1136"/>
              <a:gd name="T1" fmla="*/ 568 h 1136"/>
              <a:gd name="T2" fmla="*/ 568 w 1136"/>
              <a:gd name="T3" fmla="*/ 0 h 1136"/>
              <a:gd name="T4" fmla="*/ 568 w 1136"/>
              <a:gd name="T5" fmla="*/ 0 h 1136"/>
              <a:gd name="T6" fmla="*/ 568 w 1136"/>
              <a:gd name="T7" fmla="*/ 0 h 1136"/>
              <a:gd name="T8" fmla="*/ 1136 w 1136"/>
              <a:gd name="T9" fmla="*/ 568 h 1136"/>
              <a:gd name="T10" fmla="*/ 1136 w 1136"/>
              <a:gd name="T11" fmla="*/ 568 h 1136"/>
              <a:gd name="T12" fmla="*/ 1136 w 1136"/>
              <a:gd name="T13" fmla="*/ 568 h 1136"/>
              <a:gd name="T14" fmla="*/ 568 w 1136"/>
              <a:gd name="T15" fmla="*/ 1136 h 1136"/>
              <a:gd name="T16" fmla="*/ 568 w 1136"/>
              <a:gd name="T17" fmla="*/ 1136 h 1136"/>
              <a:gd name="T18" fmla="*/ 568 w 1136"/>
              <a:gd name="T19" fmla="*/ 1136 h 1136"/>
              <a:gd name="T20" fmla="*/ 0 w 1136"/>
              <a:gd name="T21" fmla="*/ 568 h 1136"/>
              <a:gd name="T22" fmla="*/ 0 w 1136"/>
              <a:gd name="T23" fmla="*/ 568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6"/>
              <a:gd name="T37" fmla="*/ 0 h 1136"/>
              <a:gd name="T38" fmla="*/ 1136 w 1136"/>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6" h="1136">
                <a:moveTo>
                  <a:pt x="0" y="568"/>
                </a:moveTo>
                <a:cubicBezTo>
                  <a:pt x="0" y="255"/>
                  <a:pt x="255" y="0"/>
                  <a:pt x="568" y="0"/>
                </a:cubicBezTo>
                <a:cubicBezTo>
                  <a:pt x="568" y="0"/>
                  <a:pt x="568" y="0"/>
                  <a:pt x="568" y="0"/>
                </a:cubicBezTo>
                <a:cubicBezTo>
                  <a:pt x="882" y="0"/>
                  <a:pt x="1136" y="255"/>
                  <a:pt x="1136" y="568"/>
                </a:cubicBezTo>
                <a:cubicBezTo>
                  <a:pt x="1136" y="568"/>
                  <a:pt x="1136" y="568"/>
                  <a:pt x="1136" y="568"/>
                </a:cubicBezTo>
                <a:cubicBezTo>
                  <a:pt x="1136" y="882"/>
                  <a:pt x="882" y="1136"/>
                  <a:pt x="568" y="1136"/>
                </a:cubicBezTo>
                <a:cubicBezTo>
                  <a:pt x="568" y="1136"/>
                  <a:pt x="568" y="1136"/>
                  <a:pt x="568" y="1136"/>
                </a:cubicBezTo>
                <a:cubicBezTo>
                  <a:pt x="255" y="1136"/>
                  <a:pt x="0" y="882"/>
                  <a:pt x="0" y="568"/>
                </a:cubicBezTo>
                <a:cubicBezTo>
                  <a:pt x="0" y="568"/>
                  <a:pt x="0" y="568"/>
                  <a:pt x="0" y="568"/>
                </a:cubicBezTo>
                <a:close/>
              </a:path>
            </a:pathLst>
          </a:custGeom>
          <a:solidFill>
            <a:srgbClr val="000000"/>
          </a:solidFill>
          <a:ln w="0">
            <a:solidFill>
              <a:srgbClr val="000000"/>
            </a:solidFill>
            <a:round/>
            <a:headEnd/>
            <a:tailEnd/>
          </a:ln>
        </p:spPr>
        <p:txBody>
          <a:bodyPr/>
          <a:lstStyle/>
          <a:p>
            <a:endParaRPr lang="zh-TW" altLang="en-US"/>
          </a:p>
        </p:txBody>
      </p:sp>
      <p:sp>
        <p:nvSpPr>
          <p:cNvPr id="25614" name="Freeform 26"/>
          <p:cNvSpPr>
            <a:spLocks noEditPoints="1"/>
          </p:cNvSpPr>
          <p:nvPr/>
        </p:nvSpPr>
        <p:spPr bwMode="auto">
          <a:xfrm>
            <a:off x="3319463" y="4024313"/>
            <a:ext cx="244475" cy="242887"/>
          </a:xfrm>
          <a:custGeom>
            <a:avLst/>
            <a:gdLst>
              <a:gd name="T0" fmla="*/ 2 w 246"/>
              <a:gd name="T1" fmla="*/ 99 h 246"/>
              <a:gd name="T2" fmla="*/ 14 w 246"/>
              <a:gd name="T3" fmla="*/ 65 h 246"/>
              <a:gd name="T4" fmla="*/ 35 w 246"/>
              <a:gd name="T5" fmla="*/ 37 h 246"/>
              <a:gd name="T6" fmla="*/ 64 w 246"/>
              <a:gd name="T7" fmla="*/ 15 h 246"/>
              <a:gd name="T8" fmla="*/ 97 w 246"/>
              <a:gd name="T9" fmla="*/ 3 h 246"/>
              <a:gd name="T10" fmla="*/ 135 w 246"/>
              <a:gd name="T11" fmla="*/ 1 h 246"/>
              <a:gd name="T12" fmla="*/ 170 w 246"/>
              <a:gd name="T13" fmla="*/ 10 h 246"/>
              <a:gd name="T14" fmla="*/ 201 w 246"/>
              <a:gd name="T15" fmla="*/ 28 h 246"/>
              <a:gd name="T16" fmla="*/ 225 w 246"/>
              <a:gd name="T17" fmla="*/ 54 h 246"/>
              <a:gd name="T18" fmla="*/ 240 w 246"/>
              <a:gd name="T19" fmla="*/ 86 h 246"/>
              <a:gd name="T20" fmla="*/ 246 w 246"/>
              <a:gd name="T21" fmla="*/ 123 h 246"/>
              <a:gd name="T22" fmla="*/ 241 w 246"/>
              <a:gd name="T23" fmla="*/ 159 h 246"/>
              <a:gd name="T24" fmla="*/ 225 w 246"/>
              <a:gd name="T25" fmla="*/ 192 h 246"/>
              <a:gd name="T26" fmla="*/ 202 w 246"/>
              <a:gd name="T27" fmla="*/ 218 h 246"/>
              <a:gd name="T28" fmla="*/ 171 w 246"/>
              <a:gd name="T29" fmla="*/ 236 h 246"/>
              <a:gd name="T30" fmla="*/ 136 w 246"/>
              <a:gd name="T31" fmla="*/ 246 h 246"/>
              <a:gd name="T32" fmla="*/ 99 w 246"/>
              <a:gd name="T33" fmla="*/ 244 h 246"/>
              <a:gd name="T34" fmla="*/ 65 w 246"/>
              <a:gd name="T35" fmla="*/ 232 h 246"/>
              <a:gd name="T36" fmla="*/ 36 w 246"/>
              <a:gd name="T37" fmla="*/ 211 h 246"/>
              <a:gd name="T38" fmla="*/ 15 w 246"/>
              <a:gd name="T39" fmla="*/ 183 h 246"/>
              <a:gd name="T40" fmla="*/ 2 w 246"/>
              <a:gd name="T41" fmla="*/ 149 h 246"/>
              <a:gd name="T42" fmla="*/ 27 w 246"/>
              <a:gd name="T43" fmla="*/ 132 h 246"/>
              <a:gd name="T44" fmla="*/ 33 w 246"/>
              <a:gd name="T45" fmla="*/ 160 h 246"/>
              <a:gd name="T46" fmla="*/ 48 w 246"/>
              <a:gd name="T47" fmla="*/ 184 h 246"/>
              <a:gd name="T48" fmla="*/ 68 w 246"/>
              <a:gd name="T49" fmla="*/ 203 h 246"/>
              <a:gd name="T50" fmla="*/ 93 w 246"/>
              <a:gd name="T51" fmla="*/ 216 h 246"/>
              <a:gd name="T52" fmla="*/ 122 w 246"/>
              <a:gd name="T53" fmla="*/ 220 h 246"/>
              <a:gd name="T54" fmla="*/ 151 w 246"/>
              <a:gd name="T55" fmla="*/ 216 h 246"/>
              <a:gd name="T56" fmla="*/ 177 w 246"/>
              <a:gd name="T57" fmla="*/ 204 h 246"/>
              <a:gd name="T58" fmla="*/ 197 w 246"/>
              <a:gd name="T59" fmla="*/ 186 h 246"/>
              <a:gd name="T60" fmla="*/ 212 w 246"/>
              <a:gd name="T61" fmla="*/ 162 h 246"/>
              <a:gd name="T62" fmla="*/ 219 w 246"/>
              <a:gd name="T63" fmla="*/ 134 h 246"/>
              <a:gd name="T64" fmla="*/ 218 w 246"/>
              <a:gd name="T65" fmla="*/ 104 h 246"/>
              <a:gd name="T66" fmla="*/ 208 w 246"/>
              <a:gd name="T67" fmla="*/ 78 h 246"/>
              <a:gd name="T68" fmla="*/ 192 w 246"/>
              <a:gd name="T69" fmla="*/ 55 h 246"/>
              <a:gd name="T70" fmla="*/ 170 w 246"/>
              <a:gd name="T71" fmla="*/ 38 h 246"/>
              <a:gd name="T72" fmla="*/ 143 w 246"/>
              <a:gd name="T73" fmla="*/ 29 h 246"/>
              <a:gd name="T74" fmla="*/ 114 w 246"/>
              <a:gd name="T75" fmla="*/ 27 h 246"/>
              <a:gd name="T76" fmla="*/ 86 w 246"/>
              <a:gd name="T77" fmla="*/ 34 h 246"/>
              <a:gd name="T78" fmla="*/ 62 w 246"/>
              <a:gd name="T79" fmla="*/ 48 h 246"/>
              <a:gd name="T80" fmla="*/ 43 w 246"/>
              <a:gd name="T81" fmla="*/ 69 h 246"/>
              <a:gd name="T82" fmla="*/ 31 w 246"/>
              <a:gd name="T83" fmla="*/ 94 h 246"/>
              <a:gd name="T84" fmla="*/ 26 w 246"/>
              <a:gd name="T85" fmla="*/ 123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246"/>
              <a:gd name="T131" fmla="*/ 246 w 246"/>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246">
                <a:moveTo>
                  <a:pt x="0" y="124"/>
                </a:moveTo>
                <a:lnTo>
                  <a:pt x="1" y="111"/>
                </a:lnTo>
                <a:lnTo>
                  <a:pt x="2" y="99"/>
                </a:lnTo>
                <a:lnTo>
                  <a:pt x="5" y="87"/>
                </a:lnTo>
                <a:lnTo>
                  <a:pt x="9" y="76"/>
                </a:lnTo>
                <a:lnTo>
                  <a:pt x="14" y="65"/>
                </a:lnTo>
                <a:lnTo>
                  <a:pt x="20" y="55"/>
                </a:lnTo>
                <a:lnTo>
                  <a:pt x="28" y="45"/>
                </a:lnTo>
                <a:lnTo>
                  <a:pt x="35" y="37"/>
                </a:lnTo>
                <a:lnTo>
                  <a:pt x="44" y="29"/>
                </a:lnTo>
                <a:lnTo>
                  <a:pt x="54" y="22"/>
                </a:lnTo>
                <a:lnTo>
                  <a:pt x="64" y="15"/>
                </a:lnTo>
                <a:lnTo>
                  <a:pt x="74" y="10"/>
                </a:lnTo>
                <a:lnTo>
                  <a:pt x="86" y="6"/>
                </a:lnTo>
                <a:lnTo>
                  <a:pt x="97" y="3"/>
                </a:lnTo>
                <a:lnTo>
                  <a:pt x="110" y="1"/>
                </a:lnTo>
                <a:lnTo>
                  <a:pt x="122" y="0"/>
                </a:lnTo>
                <a:lnTo>
                  <a:pt x="135" y="1"/>
                </a:lnTo>
                <a:lnTo>
                  <a:pt x="147" y="3"/>
                </a:lnTo>
                <a:lnTo>
                  <a:pt x="159" y="5"/>
                </a:lnTo>
                <a:lnTo>
                  <a:pt x="170" y="10"/>
                </a:lnTo>
                <a:lnTo>
                  <a:pt x="181" y="15"/>
                </a:lnTo>
                <a:lnTo>
                  <a:pt x="191" y="21"/>
                </a:lnTo>
                <a:lnTo>
                  <a:pt x="201" y="28"/>
                </a:lnTo>
                <a:lnTo>
                  <a:pt x="209" y="36"/>
                </a:lnTo>
                <a:lnTo>
                  <a:pt x="217" y="45"/>
                </a:lnTo>
                <a:lnTo>
                  <a:pt x="225" y="54"/>
                </a:lnTo>
                <a:lnTo>
                  <a:pt x="231" y="64"/>
                </a:lnTo>
                <a:lnTo>
                  <a:pt x="236" y="75"/>
                </a:lnTo>
                <a:lnTo>
                  <a:pt x="240" y="86"/>
                </a:lnTo>
                <a:lnTo>
                  <a:pt x="243" y="98"/>
                </a:lnTo>
                <a:lnTo>
                  <a:pt x="245" y="110"/>
                </a:lnTo>
                <a:lnTo>
                  <a:pt x="246" y="123"/>
                </a:lnTo>
                <a:lnTo>
                  <a:pt x="245" y="135"/>
                </a:lnTo>
                <a:lnTo>
                  <a:pt x="244" y="147"/>
                </a:lnTo>
                <a:lnTo>
                  <a:pt x="241" y="159"/>
                </a:lnTo>
                <a:lnTo>
                  <a:pt x="237" y="171"/>
                </a:lnTo>
                <a:lnTo>
                  <a:pt x="231" y="181"/>
                </a:lnTo>
                <a:lnTo>
                  <a:pt x="225" y="192"/>
                </a:lnTo>
                <a:lnTo>
                  <a:pt x="218" y="201"/>
                </a:lnTo>
                <a:lnTo>
                  <a:pt x="210" y="210"/>
                </a:lnTo>
                <a:lnTo>
                  <a:pt x="202" y="218"/>
                </a:lnTo>
                <a:lnTo>
                  <a:pt x="192" y="225"/>
                </a:lnTo>
                <a:lnTo>
                  <a:pt x="182" y="231"/>
                </a:lnTo>
                <a:lnTo>
                  <a:pt x="171" y="236"/>
                </a:lnTo>
                <a:lnTo>
                  <a:pt x="160" y="241"/>
                </a:lnTo>
                <a:lnTo>
                  <a:pt x="148" y="244"/>
                </a:lnTo>
                <a:lnTo>
                  <a:pt x="136" y="246"/>
                </a:lnTo>
                <a:lnTo>
                  <a:pt x="124" y="246"/>
                </a:lnTo>
                <a:lnTo>
                  <a:pt x="111" y="246"/>
                </a:lnTo>
                <a:lnTo>
                  <a:pt x="99" y="244"/>
                </a:lnTo>
                <a:lnTo>
                  <a:pt x="87" y="241"/>
                </a:lnTo>
                <a:lnTo>
                  <a:pt x="76" y="237"/>
                </a:lnTo>
                <a:lnTo>
                  <a:pt x="65" y="232"/>
                </a:lnTo>
                <a:lnTo>
                  <a:pt x="55" y="226"/>
                </a:lnTo>
                <a:lnTo>
                  <a:pt x="45" y="219"/>
                </a:lnTo>
                <a:lnTo>
                  <a:pt x="36" y="211"/>
                </a:lnTo>
                <a:lnTo>
                  <a:pt x="28" y="202"/>
                </a:lnTo>
                <a:lnTo>
                  <a:pt x="21" y="193"/>
                </a:lnTo>
                <a:lnTo>
                  <a:pt x="15" y="183"/>
                </a:lnTo>
                <a:lnTo>
                  <a:pt x="10" y="172"/>
                </a:lnTo>
                <a:lnTo>
                  <a:pt x="6" y="161"/>
                </a:lnTo>
                <a:lnTo>
                  <a:pt x="2" y="149"/>
                </a:lnTo>
                <a:lnTo>
                  <a:pt x="1" y="137"/>
                </a:lnTo>
                <a:lnTo>
                  <a:pt x="0" y="124"/>
                </a:lnTo>
                <a:close/>
                <a:moveTo>
                  <a:pt x="27" y="132"/>
                </a:moveTo>
                <a:lnTo>
                  <a:pt x="28" y="142"/>
                </a:lnTo>
                <a:lnTo>
                  <a:pt x="30" y="151"/>
                </a:lnTo>
                <a:lnTo>
                  <a:pt x="33" y="160"/>
                </a:lnTo>
                <a:lnTo>
                  <a:pt x="37" y="169"/>
                </a:lnTo>
                <a:lnTo>
                  <a:pt x="42" y="177"/>
                </a:lnTo>
                <a:lnTo>
                  <a:pt x="48" y="184"/>
                </a:lnTo>
                <a:lnTo>
                  <a:pt x="54" y="191"/>
                </a:lnTo>
                <a:lnTo>
                  <a:pt x="61" y="198"/>
                </a:lnTo>
                <a:lnTo>
                  <a:pt x="68" y="203"/>
                </a:lnTo>
                <a:lnTo>
                  <a:pt x="76" y="208"/>
                </a:lnTo>
                <a:lnTo>
                  <a:pt x="85" y="212"/>
                </a:lnTo>
                <a:lnTo>
                  <a:pt x="93" y="216"/>
                </a:lnTo>
                <a:lnTo>
                  <a:pt x="103" y="218"/>
                </a:lnTo>
                <a:lnTo>
                  <a:pt x="112" y="220"/>
                </a:lnTo>
                <a:lnTo>
                  <a:pt x="122" y="220"/>
                </a:lnTo>
                <a:lnTo>
                  <a:pt x="132" y="220"/>
                </a:lnTo>
                <a:lnTo>
                  <a:pt x="142" y="218"/>
                </a:lnTo>
                <a:lnTo>
                  <a:pt x="151" y="216"/>
                </a:lnTo>
                <a:lnTo>
                  <a:pt x="160" y="213"/>
                </a:lnTo>
                <a:lnTo>
                  <a:pt x="168" y="209"/>
                </a:lnTo>
                <a:lnTo>
                  <a:pt x="177" y="204"/>
                </a:lnTo>
                <a:lnTo>
                  <a:pt x="184" y="198"/>
                </a:lnTo>
                <a:lnTo>
                  <a:pt x="191" y="192"/>
                </a:lnTo>
                <a:lnTo>
                  <a:pt x="197" y="186"/>
                </a:lnTo>
                <a:lnTo>
                  <a:pt x="203" y="178"/>
                </a:lnTo>
                <a:lnTo>
                  <a:pt x="208" y="170"/>
                </a:lnTo>
                <a:lnTo>
                  <a:pt x="212" y="162"/>
                </a:lnTo>
                <a:lnTo>
                  <a:pt x="215" y="153"/>
                </a:lnTo>
                <a:lnTo>
                  <a:pt x="218" y="144"/>
                </a:lnTo>
                <a:lnTo>
                  <a:pt x="219" y="134"/>
                </a:lnTo>
                <a:lnTo>
                  <a:pt x="220" y="124"/>
                </a:lnTo>
                <a:lnTo>
                  <a:pt x="219" y="114"/>
                </a:lnTo>
                <a:lnTo>
                  <a:pt x="218" y="104"/>
                </a:lnTo>
                <a:lnTo>
                  <a:pt x="215" y="95"/>
                </a:lnTo>
                <a:lnTo>
                  <a:pt x="212" y="86"/>
                </a:lnTo>
                <a:lnTo>
                  <a:pt x="208" y="78"/>
                </a:lnTo>
                <a:lnTo>
                  <a:pt x="203" y="70"/>
                </a:lnTo>
                <a:lnTo>
                  <a:pt x="198" y="62"/>
                </a:lnTo>
                <a:lnTo>
                  <a:pt x="192" y="55"/>
                </a:lnTo>
                <a:lnTo>
                  <a:pt x="185" y="49"/>
                </a:lnTo>
                <a:lnTo>
                  <a:pt x="177" y="43"/>
                </a:lnTo>
                <a:lnTo>
                  <a:pt x="170" y="38"/>
                </a:lnTo>
                <a:lnTo>
                  <a:pt x="161" y="34"/>
                </a:lnTo>
                <a:lnTo>
                  <a:pt x="152" y="31"/>
                </a:lnTo>
                <a:lnTo>
                  <a:pt x="143" y="29"/>
                </a:lnTo>
                <a:lnTo>
                  <a:pt x="133" y="27"/>
                </a:lnTo>
                <a:lnTo>
                  <a:pt x="124" y="26"/>
                </a:lnTo>
                <a:lnTo>
                  <a:pt x="114" y="27"/>
                </a:lnTo>
                <a:lnTo>
                  <a:pt x="104" y="28"/>
                </a:lnTo>
                <a:lnTo>
                  <a:pt x="95" y="31"/>
                </a:lnTo>
                <a:lnTo>
                  <a:pt x="86" y="34"/>
                </a:lnTo>
                <a:lnTo>
                  <a:pt x="77" y="38"/>
                </a:lnTo>
                <a:lnTo>
                  <a:pt x="69" y="43"/>
                </a:lnTo>
                <a:lnTo>
                  <a:pt x="62" y="48"/>
                </a:lnTo>
                <a:lnTo>
                  <a:pt x="55" y="54"/>
                </a:lnTo>
                <a:lnTo>
                  <a:pt x="49" y="61"/>
                </a:lnTo>
                <a:lnTo>
                  <a:pt x="43" y="69"/>
                </a:lnTo>
                <a:lnTo>
                  <a:pt x="38" y="77"/>
                </a:lnTo>
                <a:lnTo>
                  <a:pt x="34" y="85"/>
                </a:lnTo>
                <a:lnTo>
                  <a:pt x="31" y="94"/>
                </a:lnTo>
                <a:lnTo>
                  <a:pt x="28" y="103"/>
                </a:lnTo>
                <a:lnTo>
                  <a:pt x="27" y="113"/>
                </a:lnTo>
                <a:lnTo>
                  <a:pt x="26" y="123"/>
                </a:lnTo>
                <a:lnTo>
                  <a:pt x="27" y="132"/>
                </a:lnTo>
                <a:close/>
              </a:path>
            </a:pathLst>
          </a:custGeom>
          <a:solidFill>
            <a:srgbClr val="000000"/>
          </a:solidFill>
          <a:ln w="1">
            <a:solidFill>
              <a:srgbClr val="000000"/>
            </a:solidFill>
            <a:round/>
            <a:headEnd/>
            <a:tailEnd/>
          </a:ln>
        </p:spPr>
        <p:txBody>
          <a:bodyPr/>
          <a:lstStyle/>
          <a:p>
            <a:endParaRPr lang="zh-TW" altLang="en-US"/>
          </a:p>
        </p:txBody>
      </p:sp>
      <p:sp>
        <p:nvSpPr>
          <p:cNvPr id="25615" name="Freeform 25"/>
          <p:cNvSpPr>
            <a:spLocks/>
          </p:cNvSpPr>
          <p:nvPr/>
        </p:nvSpPr>
        <p:spPr bwMode="auto">
          <a:xfrm>
            <a:off x="1304925" y="5051425"/>
            <a:ext cx="219075" cy="215900"/>
          </a:xfrm>
          <a:custGeom>
            <a:avLst/>
            <a:gdLst>
              <a:gd name="T0" fmla="*/ 0 w 1136"/>
              <a:gd name="T1" fmla="*/ 564 h 1128"/>
              <a:gd name="T2" fmla="*/ 568 w 1136"/>
              <a:gd name="T3" fmla="*/ 0 h 1128"/>
              <a:gd name="T4" fmla="*/ 568 w 1136"/>
              <a:gd name="T5" fmla="*/ 0 h 1128"/>
              <a:gd name="T6" fmla="*/ 568 w 1136"/>
              <a:gd name="T7" fmla="*/ 0 h 1128"/>
              <a:gd name="T8" fmla="*/ 1136 w 1136"/>
              <a:gd name="T9" fmla="*/ 564 h 1128"/>
              <a:gd name="T10" fmla="*/ 1136 w 1136"/>
              <a:gd name="T11" fmla="*/ 564 h 1128"/>
              <a:gd name="T12" fmla="*/ 1136 w 1136"/>
              <a:gd name="T13" fmla="*/ 564 h 1128"/>
              <a:gd name="T14" fmla="*/ 568 w 1136"/>
              <a:gd name="T15" fmla="*/ 1128 h 1128"/>
              <a:gd name="T16" fmla="*/ 568 w 1136"/>
              <a:gd name="T17" fmla="*/ 1128 h 1128"/>
              <a:gd name="T18" fmla="*/ 568 w 1136"/>
              <a:gd name="T19" fmla="*/ 1128 h 1128"/>
              <a:gd name="T20" fmla="*/ 0 w 1136"/>
              <a:gd name="T21" fmla="*/ 564 h 1128"/>
              <a:gd name="T22" fmla="*/ 0 w 1136"/>
              <a:gd name="T23" fmla="*/ 564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6"/>
              <a:gd name="T37" fmla="*/ 0 h 1128"/>
              <a:gd name="T38" fmla="*/ 1136 w 1136"/>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6" h="1128">
                <a:moveTo>
                  <a:pt x="0" y="564"/>
                </a:moveTo>
                <a:cubicBezTo>
                  <a:pt x="0" y="253"/>
                  <a:pt x="255" y="0"/>
                  <a:pt x="568" y="0"/>
                </a:cubicBezTo>
                <a:cubicBezTo>
                  <a:pt x="568" y="0"/>
                  <a:pt x="568" y="0"/>
                  <a:pt x="568" y="0"/>
                </a:cubicBezTo>
                <a:cubicBezTo>
                  <a:pt x="882" y="0"/>
                  <a:pt x="1136" y="253"/>
                  <a:pt x="1136" y="564"/>
                </a:cubicBezTo>
                <a:cubicBezTo>
                  <a:pt x="1136" y="564"/>
                  <a:pt x="1136" y="564"/>
                  <a:pt x="1136" y="564"/>
                </a:cubicBezTo>
                <a:cubicBezTo>
                  <a:pt x="1136" y="876"/>
                  <a:pt x="882" y="1128"/>
                  <a:pt x="568" y="1128"/>
                </a:cubicBezTo>
                <a:cubicBezTo>
                  <a:pt x="568" y="1128"/>
                  <a:pt x="568" y="1128"/>
                  <a:pt x="568" y="1128"/>
                </a:cubicBezTo>
                <a:cubicBezTo>
                  <a:pt x="255" y="1128"/>
                  <a:pt x="0" y="876"/>
                  <a:pt x="0" y="564"/>
                </a:cubicBezTo>
                <a:cubicBezTo>
                  <a:pt x="0" y="564"/>
                  <a:pt x="0" y="564"/>
                  <a:pt x="0" y="564"/>
                </a:cubicBezTo>
                <a:close/>
              </a:path>
            </a:pathLst>
          </a:custGeom>
          <a:solidFill>
            <a:srgbClr val="000000"/>
          </a:solidFill>
          <a:ln w="0">
            <a:solidFill>
              <a:srgbClr val="000000"/>
            </a:solidFill>
            <a:round/>
            <a:headEnd/>
            <a:tailEnd/>
          </a:ln>
        </p:spPr>
        <p:txBody>
          <a:bodyPr/>
          <a:lstStyle/>
          <a:p>
            <a:endParaRPr lang="zh-TW" altLang="en-US"/>
          </a:p>
        </p:txBody>
      </p:sp>
      <p:sp>
        <p:nvSpPr>
          <p:cNvPr id="25616" name="Freeform 24"/>
          <p:cNvSpPr>
            <a:spLocks noEditPoints="1"/>
          </p:cNvSpPr>
          <p:nvPr/>
        </p:nvSpPr>
        <p:spPr bwMode="auto">
          <a:xfrm>
            <a:off x="1292225" y="5038725"/>
            <a:ext cx="244475" cy="242888"/>
          </a:xfrm>
          <a:custGeom>
            <a:avLst/>
            <a:gdLst>
              <a:gd name="T0" fmla="*/ 3 w 246"/>
              <a:gd name="T1" fmla="*/ 99 h 245"/>
              <a:gd name="T2" fmla="*/ 15 w 246"/>
              <a:gd name="T3" fmla="*/ 65 h 245"/>
              <a:gd name="T4" fmla="*/ 36 w 246"/>
              <a:gd name="T5" fmla="*/ 37 h 245"/>
              <a:gd name="T6" fmla="*/ 64 w 246"/>
              <a:gd name="T7" fmla="*/ 15 h 245"/>
              <a:gd name="T8" fmla="*/ 98 w 246"/>
              <a:gd name="T9" fmla="*/ 3 h 245"/>
              <a:gd name="T10" fmla="*/ 135 w 246"/>
              <a:gd name="T11" fmla="*/ 1 h 245"/>
              <a:gd name="T12" fmla="*/ 171 w 246"/>
              <a:gd name="T13" fmla="*/ 10 h 245"/>
              <a:gd name="T14" fmla="*/ 201 w 246"/>
              <a:gd name="T15" fmla="*/ 28 h 245"/>
              <a:gd name="T16" fmla="*/ 225 w 246"/>
              <a:gd name="T17" fmla="*/ 54 h 245"/>
              <a:gd name="T18" fmla="*/ 241 w 246"/>
              <a:gd name="T19" fmla="*/ 86 h 245"/>
              <a:gd name="T20" fmla="*/ 246 w 246"/>
              <a:gd name="T21" fmla="*/ 122 h 245"/>
              <a:gd name="T22" fmla="*/ 241 w 246"/>
              <a:gd name="T23" fmla="*/ 158 h 245"/>
              <a:gd name="T24" fmla="*/ 226 w 246"/>
              <a:gd name="T25" fmla="*/ 190 h 245"/>
              <a:gd name="T26" fmla="*/ 202 w 246"/>
              <a:gd name="T27" fmla="*/ 217 h 245"/>
              <a:gd name="T28" fmla="*/ 172 w 246"/>
              <a:gd name="T29" fmla="*/ 235 h 245"/>
              <a:gd name="T30" fmla="*/ 137 w 246"/>
              <a:gd name="T31" fmla="*/ 244 h 245"/>
              <a:gd name="T32" fmla="*/ 99 w 246"/>
              <a:gd name="T33" fmla="*/ 243 h 245"/>
              <a:gd name="T34" fmla="*/ 65 w 246"/>
              <a:gd name="T35" fmla="*/ 231 h 245"/>
              <a:gd name="T36" fmla="*/ 37 w 246"/>
              <a:gd name="T37" fmla="*/ 210 h 245"/>
              <a:gd name="T38" fmla="*/ 15 w 246"/>
              <a:gd name="T39" fmla="*/ 182 h 245"/>
              <a:gd name="T40" fmla="*/ 3 w 246"/>
              <a:gd name="T41" fmla="*/ 148 h 245"/>
              <a:gd name="T42" fmla="*/ 27 w 246"/>
              <a:gd name="T43" fmla="*/ 132 h 245"/>
              <a:gd name="T44" fmla="*/ 34 w 246"/>
              <a:gd name="T45" fmla="*/ 159 h 245"/>
              <a:gd name="T46" fmla="*/ 48 w 246"/>
              <a:gd name="T47" fmla="*/ 183 h 245"/>
              <a:gd name="T48" fmla="*/ 69 w 246"/>
              <a:gd name="T49" fmla="*/ 202 h 245"/>
              <a:gd name="T50" fmla="*/ 94 w 246"/>
              <a:gd name="T51" fmla="*/ 214 h 245"/>
              <a:gd name="T52" fmla="*/ 123 w 246"/>
              <a:gd name="T53" fmla="*/ 219 h 245"/>
              <a:gd name="T54" fmla="*/ 151 w 246"/>
              <a:gd name="T55" fmla="*/ 214 h 245"/>
              <a:gd name="T56" fmla="*/ 177 w 246"/>
              <a:gd name="T57" fmla="*/ 202 h 245"/>
              <a:gd name="T58" fmla="*/ 197 w 246"/>
              <a:gd name="T59" fmla="*/ 184 h 245"/>
              <a:gd name="T60" fmla="*/ 212 w 246"/>
              <a:gd name="T61" fmla="*/ 161 h 245"/>
              <a:gd name="T62" fmla="*/ 220 w 246"/>
              <a:gd name="T63" fmla="*/ 133 h 245"/>
              <a:gd name="T64" fmla="*/ 218 w 246"/>
              <a:gd name="T65" fmla="*/ 104 h 245"/>
              <a:gd name="T66" fmla="*/ 209 w 246"/>
              <a:gd name="T67" fmla="*/ 77 h 245"/>
              <a:gd name="T68" fmla="*/ 192 w 246"/>
              <a:gd name="T69" fmla="*/ 55 h 245"/>
              <a:gd name="T70" fmla="*/ 170 w 246"/>
              <a:gd name="T71" fmla="*/ 39 h 245"/>
              <a:gd name="T72" fmla="*/ 143 w 246"/>
              <a:gd name="T73" fmla="*/ 29 h 245"/>
              <a:gd name="T74" fmla="*/ 114 w 246"/>
              <a:gd name="T75" fmla="*/ 27 h 245"/>
              <a:gd name="T76" fmla="*/ 86 w 246"/>
              <a:gd name="T77" fmla="*/ 34 h 245"/>
              <a:gd name="T78" fmla="*/ 62 w 246"/>
              <a:gd name="T79" fmla="*/ 48 h 245"/>
              <a:gd name="T80" fmla="*/ 43 w 246"/>
              <a:gd name="T81" fmla="*/ 68 h 245"/>
              <a:gd name="T82" fmla="*/ 31 w 246"/>
              <a:gd name="T83" fmla="*/ 94 h 245"/>
              <a:gd name="T84" fmla="*/ 26 w 246"/>
              <a:gd name="T85" fmla="*/ 122 h 2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245"/>
              <a:gd name="T131" fmla="*/ 246 w 246"/>
              <a:gd name="T132" fmla="*/ 245 h 2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245">
                <a:moveTo>
                  <a:pt x="0" y="123"/>
                </a:moveTo>
                <a:lnTo>
                  <a:pt x="1" y="111"/>
                </a:lnTo>
                <a:lnTo>
                  <a:pt x="3" y="99"/>
                </a:lnTo>
                <a:lnTo>
                  <a:pt x="6" y="87"/>
                </a:lnTo>
                <a:lnTo>
                  <a:pt x="10" y="76"/>
                </a:lnTo>
                <a:lnTo>
                  <a:pt x="15" y="65"/>
                </a:lnTo>
                <a:lnTo>
                  <a:pt x="21" y="55"/>
                </a:lnTo>
                <a:lnTo>
                  <a:pt x="28" y="45"/>
                </a:lnTo>
                <a:lnTo>
                  <a:pt x="36" y="37"/>
                </a:lnTo>
                <a:lnTo>
                  <a:pt x="45" y="29"/>
                </a:lnTo>
                <a:lnTo>
                  <a:pt x="54" y="21"/>
                </a:lnTo>
                <a:lnTo>
                  <a:pt x="64" y="15"/>
                </a:lnTo>
                <a:lnTo>
                  <a:pt x="75" y="10"/>
                </a:lnTo>
                <a:lnTo>
                  <a:pt x="86" y="6"/>
                </a:lnTo>
                <a:lnTo>
                  <a:pt x="98" y="3"/>
                </a:lnTo>
                <a:lnTo>
                  <a:pt x="110" y="1"/>
                </a:lnTo>
                <a:lnTo>
                  <a:pt x="123" y="0"/>
                </a:lnTo>
                <a:lnTo>
                  <a:pt x="135" y="1"/>
                </a:lnTo>
                <a:lnTo>
                  <a:pt x="147" y="3"/>
                </a:lnTo>
                <a:lnTo>
                  <a:pt x="159" y="6"/>
                </a:lnTo>
                <a:lnTo>
                  <a:pt x="171" y="10"/>
                </a:lnTo>
                <a:lnTo>
                  <a:pt x="181" y="15"/>
                </a:lnTo>
                <a:lnTo>
                  <a:pt x="191" y="21"/>
                </a:lnTo>
                <a:lnTo>
                  <a:pt x="201" y="28"/>
                </a:lnTo>
                <a:lnTo>
                  <a:pt x="210" y="36"/>
                </a:lnTo>
                <a:lnTo>
                  <a:pt x="218" y="44"/>
                </a:lnTo>
                <a:lnTo>
                  <a:pt x="225" y="54"/>
                </a:lnTo>
                <a:lnTo>
                  <a:pt x="231" y="64"/>
                </a:lnTo>
                <a:lnTo>
                  <a:pt x="236" y="74"/>
                </a:lnTo>
                <a:lnTo>
                  <a:pt x="241" y="86"/>
                </a:lnTo>
                <a:lnTo>
                  <a:pt x="244" y="97"/>
                </a:lnTo>
                <a:lnTo>
                  <a:pt x="246" y="110"/>
                </a:lnTo>
                <a:lnTo>
                  <a:pt x="246" y="122"/>
                </a:lnTo>
                <a:lnTo>
                  <a:pt x="246" y="135"/>
                </a:lnTo>
                <a:lnTo>
                  <a:pt x="244" y="147"/>
                </a:lnTo>
                <a:lnTo>
                  <a:pt x="241" y="158"/>
                </a:lnTo>
                <a:lnTo>
                  <a:pt x="237" y="170"/>
                </a:lnTo>
                <a:lnTo>
                  <a:pt x="232" y="180"/>
                </a:lnTo>
                <a:lnTo>
                  <a:pt x="226" y="190"/>
                </a:lnTo>
                <a:lnTo>
                  <a:pt x="219" y="200"/>
                </a:lnTo>
                <a:lnTo>
                  <a:pt x="211" y="209"/>
                </a:lnTo>
                <a:lnTo>
                  <a:pt x="202" y="217"/>
                </a:lnTo>
                <a:lnTo>
                  <a:pt x="192" y="224"/>
                </a:lnTo>
                <a:lnTo>
                  <a:pt x="183" y="230"/>
                </a:lnTo>
                <a:lnTo>
                  <a:pt x="172" y="235"/>
                </a:lnTo>
                <a:lnTo>
                  <a:pt x="161" y="239"/>
                </a:lnTo>
                <a:lnTo>
                  <a:pt x="149" y="242"/>
                </a:lnTo>
                <a:lnTo>
                  <a:pt x="137" y="244"/>
                </a:lnTo>
                <a:lnTo>
                  <a:pt x="124" y="245"/>
                </a:lnTo>
                <a:lnTo>
                  <a:pt x="111" y="244"/>
                </a:lnTo>
                <a:lnTo>
                  <a:pt x="99" y="243"/>
                </a:lnTo>
                <a:lnTo>
                  <a:pt x="87" y="240"/>
                </a:lnTo>
                <a:lnTo>
                  <a:pt x="76" y="236"/>
                </a:lnTo>
                <a:lnTo>
                  <a:pt x="65" y="231"/>
                </a:lnTo>
                <a:lnTo>
                  <a:pt x="55" y="224"/>
                </a:lnTo>
                <a:lnTo>
                  <a:pt x="46" y="217"/>
                </a:lnTo>
                <a:lnTo>
                  <a:pt x="37" y="210"/>
                </a:lnTo>
                <a:lnTo>
                  <a:pt x="29" y="201"/>
                </a:lnTo>
                <a:lnTo>
                  <a:pt x="22" y="192"/>
                </a:lnTo>
                <a:lnTo>
                  <a:pt x="15" y="182"/>
                </a:lnTo>
                <a:lnTo>
                  <a:pt x="10" y="171"/>
                </a:lnTo>
                <a:lnTo>
                  <a:pt x="6" y="160"/>
                </a:lnTo>
                <a:lnTo>
                  <a:pt x="3" y="148"/>
                </a:lnTo>
                <a:lnTo>
                  <a:pt x="1" y="136"/>
                </a:lnTo>
                <a:lnTo>
                  <a:pt x="0" y="123"/>
                </a:lnTo>
                <a:close/>
                <a:moveTo>
                  <a:pt x="27" y="132"/>
                </a:moveTo>
                <a:lnTo>
                  <a:pt x="28" y="141"/>
                </a:lnTo>
                <a:lnTo>
                  <a:pt x="31" y="151"/>
                </a:lnTo>
                <a:lnTo>
                  <a:pt x="34" y="159"/>
                </a:lnTo>
                <a:lnTo>
                  <a:pt x="38" y="168"/>
                </a:lnTo>
                <a:lnTo>
                  <a:pt x="43" y="176"/>
                </a:lnTo>
                <a:lnTo>
                  <a:pt x="48" y="183"/>
                </a:lnTo>
                <a:lnTo>
                  <a:pt x="54" y="190"/>
                </a:lnTo>
                <a:lnTo>
                  <a:pt x="61" y="196"/>
                </a:lnTo>
                <a:lnTo>
                  <a:pt x="69" y="202"/>
                </a:lnTo>
                <a:lnTo>
                  <a:pt x="77" y="207"/>
                </a:lnTo>
                <a:lnTo>
                  <a:pt x="85" y="211"/>
                </a:lnTo>
                <a:lnTo>
                  <a:pt x="94" y="214"/>
                </a:lnTo>
                <a:lnTo>
                  <a:pt x="103" y="217"/>
                </a:lnTo>
                <a:lnTo>
                  <a:pt x="113" y="218"/>
                </a:lnTo>
                <a:lnTo>
                  <a:pt x="123" y="219"/>
                </a:lnTo>
                <a:lnTo>
                  <a:pt x="132" y="218"/>
                </a:lnTo>
                <a:lnTo>
                  <a:pt x="142" y="217"/>
                </a:lnTo>
                <a:lnTo>
                  <a:pt x="151" y="214"/>
                </a:lnTo>
                <a:lnTo>
                  <a:pt x="161" y="211"/>
                </a:lnTo>
                <a:lnTo>
                  <a:pt x="169" y="207"/>
                </a:lnTo>
                <a:lnTo>
                  <a:pt x="177" y="202"/>
                </a:lnTo>
                <a:lnTo>
                  <a:pt x="185" y="197"/>
                </a:lnTo>
                <a:lnTo>
                  <a:pt x="191" y="191"/>
                </a:lnTo>
                <a:lnTo>
                  <a:pt x="197" y="184"/>
                </a:lnTo>
                <a:lnTo>
                  <a:pt x="203" y="177"/>
                </a:lnTo>
                <a:lnTo>
                  <a:pt x="208" y="169"/>
                </a:lnTo>
                <a:lnTo>
                  <a:pt x="212" y="161"/>
                </a:lnTo>
                <a:lnTo>
                  <a:pt x="215" y="152"/>
                </a:lnTo>
                <a:lnTo>
                  <a:pt x="218" y="143"/>
                </a:lnTo>
                <a:lnTo>
                  <a:pt x="220" y="133"/>
                </a:lnTo>
                <a:lnTo>
                  <a:pt x="220" y="123"/>
                </a:lnTo>
                <a:lnTo>
                  <a:pt x="220" y="113"/>
                </a:lnTo>
                <a:lnTo>
                  <a:pt x="218" y="104"/>
                </a:lnTo>
                <a:lnTo>
                  <a:pt x="216" y="95"/>
                </a:lnTo>
                <a:lnTo>
                  <a:pt x="213" y="86"/>
                </a:lnTo>
                <a:lnTo>
                  <a:pt x="209" y="77"/>
                </a:lnTo>
                <a:lnTo>
                  <a:pt x="204" y="70"/>
                </a:lnTo>
                <a:lnTo>
                  <a:pt x="198" y="62"/>
                </a:lnTo>
                <a:lnTo>
                  <a:pt x="192" y="55"/>
                </a:lnTo>
                <a:lnTo>
                  <a:pt x="185" y="49"/>
                </a:lnTo>
                <a:lnTo>
                  <a:pt x="178" y="43"/>
                </a:lnTo>
                <a:lnTo>
                  <a:pt x="170" y="39"/>
                </a:lnTo>
                <a:lnTo>
                  <a:pt x="161" y="34"/>
                </a:lnTo>
                <a:lnTo>
                  <a:pt x="153" y="31"/>
                </a:lnTo>
                <a:lnTo>
                  <a:pt x="143" y="29"/>
                </a:lnTo>
                <a:lnTo>
                  <a:pt x="134" y="27"/>
                </a:lnTo>
                <a:lnTo>
                  <a:pt x="124" y="27"/>
                </a:lnTo>
                <a:lnTo>
                  <a:pt x="114" y="27"/>
                </a:lnTo>
                <a:lnTo>
                  <a:pt x="104" y="28"/>
                </a:lnTo>
                <a:lnTo>
                  <a:pt x="95" y="31"/>
                </a:lnTo>
                <a:lnTo>
                  <a:pt x="86" y="34"/>
                </a:lnTo>
                <a:lnTo>
                  <a:pt x="78" y="38"/>
                </a:lnTo>
                <a:lnTo>
                  <a:pt x="70" y="43"/>
                </a:lnTo>
                <a:lnTo>
                  <a:pt x="62" y="48"/>
                </a:lnTo>
                <a:lnTo>
                  <a:pt x="55" y="54"/>
                </a:lnTo>
                <a:lnTo>
                  <a:pt x="49" y="61"/>
                </a:lnTo>
                <a:lnTo>
                  <a:pt x="43" y="68"/>
                </a:lnTo>
                <a:lnTo>
                  <a:pt x="38" y="76"/>
                </a:lnTo>
                <a:lnTo>
                  <a:pt x="34" y="85"/>
                </a:lnTo>
                <a:lnTo>
                  <a:pt x="31" y="94"/>
                </a:lnTo>
                <a:lnTo>
                  <a:pt x="29" y="103"/>
                </a:lnTo>
                <a:lnTo>
                  <a:pt x="27" y="112"/>
                </a:lnTo>
                <a:lnTo>
                  <a:pt x="26" y="122"/>
                </a:lnTo>
                <a:lnTo>
                  <a:pt x="27" y="132"/>
                </a:lnTo>
                <a:close/>
              </a:path>
            </a:pathLst>
          </a:custGeom>
          <a:solidFill>
            <a:srgbClr val="000000"/>
          </a:solidFill>
          <a:ln w="1">
            <a:solidFill>
              <a:srgbClr val="000000"/>
            </a:solidFill>
            <a:round/>
            <a:headEnd/>
            <a:tailEnd/>
          </a:ln>
        </p:spPr>
        <p:txBody>
          <a:bodyPr/>
          <a:lstStyle/>
          <a:p>
            <a:endParaRPr lang="zh-TW" altLang="en-US"/>
          </a:p>
        </p:txBody>
      </p:sp>
      <p:sp>
        <p:nvSpPr>
          <p:cNvPr id="25617" name="Freeform 23"/>
          <p:cNvSpPr>
            <a:spLocks noEditPoints="1"/>
          </p:cNvSpPr>
          <p:nvPr/>
        </p:nvSpPr>
        <p:spPr bwMode="auto">
          <a:xfrm>
            <a:off x="2259013" y="3381375"/>
            <a:ext cx="400050" cy="1019175"/>
          </a:xfrm>
          <a:custGeom>
            <a:avLst/>
            <a:gdLst>
              <a:gd name="T0" fmla="*/ 2090 w 2090"/>
              <a:gd name="T1" fmla="*/ 51 h 5318"/>
              <a:gd name="T2" fmla="*/ 251 w 2090"/>
              <a:gd name="T3" fmla="*/ 5201 h 5318"/>
              <a:gd name="T4" fmla="*/ 108 w 2090"/>
              <a:gd name="T5" fmla="*/ 5150 h 5318"/>
              <a:gd name="T6" fmla="*/ 1947 w 2090"/>
              <a:gd name="T7" fmla="*/ 0 h 5318"/>
              <a:gd name="T8" fmla="*/ 2090 w 2090"/>
              <a:gd name="T9" fmla="*/ 51 h 5318"/>
              <a:gd name="T10" fmla="*/ 632 w 2090"/>
              <a:gd name="T11" fmla="*/ 4894 h 5318"/>
              <a:gd name="T12" fmla="*/ 128 w 2090"/>
              <a:gd name="T13" fmla="*/ 5318 h 5318"/>
              <a:gd name="T14" fmla="*/ 7 w 2090"/>
              <a:gd name="T15" fmla="*/ 4671 h 5318"/>
              <a:gd name="T16" fmla="*/ 68 w 2090"/>
              <a:gd name="T17" fmla="*/ 4582 h 5318"/>
              <a:gd name="T18" fmla="*/ 157 w 2090"/>
              <a:gd name="T19" fmla="*/ 4643 h 5318"/>
              <a:gd name="T20" fmla="*/ 254 w 2090"/>
              <a:gd name="T21" fmla="*/ 5162 h 5318"/>
              <a:gd name="T22" fmla="*/ 130 w 2090"/>
              <a:gd name="T23" fmla="*/ 5118 h 5318"/>
              <a:gd name="T24" fmla="*/ 534 w 2090"/>
              <a:gd name="T25" fmla="*/ 4778 h 5318"/>
              <a:gd name="T26" fmla="*/ 641 w 2090"/>
              <a:gd name="T27" fmla="*/ 4787 h 5318"/>
              <a:gd name="T28" fmla="*/ 632 w 2090"/>
              <a:gd name="T29" fmla="*/ 4894 h 5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0"/>
              <a:gd name="T46" fmla="*/ 0 h 5318"/>
              <a:gd name="T47" fmla="*/ 2090 w 2090"/>
              <a:gd name="T48" fmla="*/ 5318 h 53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0" h="5318">
                <a:moveTo>
                  <a:pt x="2090" y="51"/>
                </a:moveTo>
                <a:lnTo>
                  <a:pt x="251" y="5201"/>
                </a:lnTo>
                <a:lnTo>
                  <a:pt x="108" y="5150"/>
                </a:lnTo>
                <a:lnTo>
                  <a:pt x="1947" y="0"/>
                </a:lnTo>
                <a:lnTo>
                  <a:pt x="2090" y="51"/>
                </a:lnTo>
                <a:close/>
                <a:moveTo>
                  <a:pt x="632" y="4894"/>
                </a:moveTo>
                <a:lnTo>
                  <a:pt x="128" y="5318"/>
                </a:lnTo>
                <a:lnTo>
                  <a:pt x="7" y="4671"/>
                </a:lnTo>
                <a:cubicBezTo>
                  <a:pt x="0" y="4630"/>
                  <a:pt x="27" y="4590"/>
                  <a:pt x="68" y="4582"/>
                </a:cubicBezTo>
                <a:cubicBezTo>
                  <a:pt x="109" y="4574"/>
                  <a:pt x="149" y="4602"/>
                  <a:pt x="157" y="4643"/>
                </a:cubicBezTo>
                <a:lnTo>
                  <a:pt x="254" y="5162"/>
                </a:lnTo>
                <a:lnTo>
                  <a:pt x="130" y="5118"/>
                </a:lnTo>
                <a:lnTo>
                  <a:pt x="534" y="4778"/>
                </a:lnTo>
                <a:cubicBezTo>
                  <a:pt x="566" y="4751"/>
                  <a:pt x="614" y="4755"/>
                  <a:pt x="641" y="4787"/>
                </a:cubicBezTo>
                <a:cubicBezTo>
                  <a:pt x="668" y="4819"/>
                  <a:pt x="664" y="4867"/>
                  <a:pt x="632" y="4894"/>
                </a:cubicBezTo>
                <a:close/>
              </a:path>
            </a:pathLst>
          </a:custGeom>
          <a:solidFill>
            <a:srgbClr val="FF0000"/>
          </a:solidFill>
          <a:ln w="1">
            <a:solidFill>
              <a:srgbClr val="FF0000"/>
            </a:solidFill>
            <a:round/>
            <a:headEnd/>
            <a:tailEnd/>
          </a:ln>
        </p:spPr>
        <p:txBody>
          <a:bodyPr/>
          <a:lstStyle/>
          <a:p>
            <a:endParaRPr lang="zh-TW" altLang="en-US"/>
          </a:p>
        </p:txBody>
      </p:sp>
      <p:sp>
        <p:nvSpPr>
          <p:cNvPr id="25618" name="Freeform 22"/>
          <p:cNvSpPr>
            <a:spLocks noEditPoints="1"/>
          </p:cNvSpPr>
          <p:nvPr/>
        </p:nvSpPr>
        <p:spPr bwMode="auto">
          <a:xfrm>
            <a:off x="1492250" y="3346450"/>
            <a:ext cx="1089025" cy="1736725"/>
          </a:xfrm>
          <a:custGeom>
            <a:avLst/>
            <a:gdLst>
              <a:gd name="T0" fmla="*/ 5689 w 5689"/>
              <a:gd name="T1" fmla="*/ 81 h 9067"/>
              <a:gd name="T2" fmla="*/ 145 w 5689"/>
              <a:gd name="T3" fmla="*/ 8979 h 9067"/>
              <a:gd name="T4" fmla="*/ 16 w 5689"/>
              <a:gd name="T5" fmla="*/ 8899 h 9067"/>
              <a:gd name="T6" fmla="*/ 5560 w 5689"/>
              <a:gd name="T7" fmla="*/ 0 h 9067"/>
              <a:gd name="T8" fmla="*/ 5689 w 5689"/>
              <a:gd name="T9" fmla="*/ 81 h 9067"/>
              <a:gd name="T10" fmla="*/ 582 w 5689"/>
              <a:gd name="T11" fmla="*/ 8760 h 9067"/>
              <a:gd name="T12" fmla="*/ 0 w 5689"/>
              <a:gd name="T13" fmla="*/ 9067 h 9067"/>
              <a:gd name="T14" fmla="*/ 19 w 5689"/>
              <a:gd name="T15" fmla="*/ 8409 h 9067"/>
              <a:gd name="T16" fmla="*/ 98 w 5689"/>
              <a:gd name="T17" fmla="*/ 8335 h 9067"/>
              <a:gd name="T18" fmla="*/ 171 w 5689"/>
              <a:gd name="T19" fmla="*/ 8413 h 9067"/>
              <a:gd name="T20" fmla="*/ 156 w 5689"/>
              <a:gd name="T21" fmla="*/ 8941 h 9067"/>
              <a:gd name="T22" fmla="*/ 45 w 5689"/>
              <a:gd name="T23" fmla="*/ 8872 h 9067"/>
              <a:gd name="T24" fmla="*/ 511 w 5689"/>
              <a:gd name="T25" fmla="*/ 8625 h 9067"/>
              <a:gd name="T26" fmla="*/ 614 w 5689"/>
              <a:gd name="T27" fmla="*/ 8657 h 9067"/>
              <a:gd name="T28" fmla="*/ 582 w 5689"/>
              <a:gd name="T29" fmla="*/ 8760 h 90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89"/>
              <a:gd name="T46" fmla="*/ 0 h 9067"/>
              <a:gd name="T47" fmla="*/ 5689 w 5689"/>
              <a:gd name="T48" fmla="*/ 9067 h 90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89" h="9067">
                <a:moveTo>
                  <a:pt x="5689" y="81"/>
                </a:moveTo>
                <a:lnTo>
                  <a:pt x="145" y="8979"/>
                </a:lnTo>
                <a:lnTo>
                  <a:pt x="16" y="8899"/>
                </a:lnTo>
                <a:lnTo>
                  <a:pt x="5560" y="0"/>
                </a:lnTo>
                <a:lnTo>
                  <a:pt x="5689" y="81"/>
                </a:lnTo>
                <a:close/>
                <a:moveTo>
                  <a:pt x="582" y="8760"/>
                </a:moveTo>
                <a:lnTo>
                  <a:pt x="0" y="9067"/>
                </a:lnTo>
                <a:lnTo>
                  <a:pt x="19" y="8409"/>
                </a:lnTo>
                <a:cubicBezTo>
                  <a:pt x="21" y="8367"/>
                  <a:pt x="56" y="8334"/>
                  <a:pt x="98" y="8335"/>
                </a:cubicBezTo>
                <a:cubicBezTo>
                  <a:pt x="140" y="8336"/>
                  <a:pt x="173" y="8371"/>
                  <a:pt x="171" y="8413"/>
                </a:cubicBezTo>
                <a:lnTo>
                  <a:pt x="156" y="8941"/>
                </a:lnTo>
                <a:lnTo>
                  <a:pt x="45" y="8872"/>
                </a:lnTo>
                <a:lnTo>
                  <a:pt x="511" y="8625"/>
                </a:lnTo>
                <a:cubicBezTo>
                  <a:pt x="549" y="8606"/>
                  <a:pt x="595" y="8620"/>
                  <a:pt x="614" y="8657"/>
                </a:cubicBezTo>
                <a:cubicBezTo>
                  <a:pt x="634" y="8694"/>
                  <a:pt x="620" y="8740"/>
                  <a:pt x="582" y="8760"/>
                </a:cubicBezTo>
                <a:close/>
              </a:path>
            </a:pathLst>
          </a:custGeom>
          <a:solidFill>
            <a:srgbClr val="FF0000"/>
          </a:solidFill>
          <a:ln w="1">
            <a:solidFill>
              <a:srgbClr val="FF0000"/>
            </a:solidFill>
            <a:round/>
            <a:headEnd/>
            <a:tailEnd/>
          </a:ln>
        </p:spPr>
        <p:txBody>
          <a:bodyPr/>
          <a:lstStyle/>
          <a:p>
            <a:endParaRPr lang="zh-TW" altLang="en-US"/>
          </a:p>
        </p:txBody>
      </p:sp>
      <p:sp>
        <p:nvSpPr>
          <p:cNvPr id="25619" name="Rectangle 21"/>
          <p:cNvSpPr>
            <a:spLocks noChangeArrowheads="1"/>
          </p:cNvSpPr>
          <p:nvPr/>
        </p:nvSpPr>
        <p:spPr bwMode="auto">
          <a:xfrm>
            <a:off x="3605213" y="3943350"/>
            <a:ext cx="895350" cy="215900"/>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cs typeface="Times New Roman" pitchFamily="18" charset="0"/>
              </a:rPr>
              <a:t>n</a:t>
            </a:r>
            <a:r>
              <a:rPr lang="en-US" altLang="zh-TW" sz="1400" baseline="-30000">
                <a:solidFill>
                  <a:srgbClr val="000000"/>
                </a:solidFill>
                <a:latin typeface="Times New Roman" pitchFamily="18" charset="0"/>
                <a:cs typeface="Times New Roman" pitchFamily="18" charset="0"/>
              </a:rPr>
              <a:t>3</a:t>
            </a:r>
            <a:r>
              <a:rPr lang="en-US" altLang="zh-TW" sz="1400">
                <a:solidFill>
                  <a:srgbClr val="000000"/>
                </a:solidFill>
                <a:latin typeface="Times New Roman" pitchFamily="18" charset="0"/>
                <a:cs typeface="Times New Roman" pitchFamily="18" charset="0"/>
              </a:rPr>
              <a:t>(2, 4, 0, 9)</a:t>
            </a:r>
            <a:endParaRPr lang="en-US" altLang="zh-TW" sz="1400"/>
          </a:p>
        </p:txBody>
      </p:sp>
      <p:sp>
        <p:nvSpPr>
          <p:cNvPr id="25620" name="Rectangle 20"/>
          <p:cNvSpPr>
            <a:spLocks noChangeArrowheads="1"/>
          </p:cNvSpPr>
          <p:nvPr/>
        </p:nvSpPr>
        <p:spPr bwMode="auto">
          <a:xfrm>
            <a:off x="1763713" y="4724400"/>
            <a:ext cx="895350" cy="215900"/>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cs typeface="Times New Roman" pitchFamily="18" charset="0"/>
              </a:rPr>
              <a:t>n</a:t>
            </a:r>
            <a:r>
              <a:rPr lang="en-US" altLang="zh-TW" sz="1400" baseline="-30000">
                <a:solidFill>
                  <a:srgbClr val="000000"/>
                </a:solidFill>
                <a:latin typeface="Times New Roman" pitchFamily="18" charset="0"/>
                <a:cs typeface="Times New Roman" pitchFamily="18" charset="0"/>
              </a:rPr>
              <a:t>1</a:t>
            </a:r>
            <a:r>
              <a:rPr lang="en-US" altLang="zh-TW" sz="1400">
                <a:solidFill>
                  <a:srgbClr val="000000"/>
                </a:solidFill>
                <a:latin typeface="Times New Roman" pitchFamily="18" charset="0"/>
                <a:cs typeface="Times New Roman" pitchFamily="18" charset="0"/>
              </a:rPr>
              <a:t>(3, 5, 1, 5)</a:t>
            </a:r>
            <a:endParaRPr lang="en-US" altLang="zh-TW" sz="1400"/>
          </a:p>
        </p:txBody>
      </p:sp>
      <p:sp>
        <p:nvSpPr>
          <p:cNvPr id="25621" name="Rectangle 19"/>
          <p:cNvSpPr>
            <a:spLocks noChangeArrowheads="1"/>
          </p:cNvSpPr>
          <p:nvPr/>
        </p:nvSpPr>
        <p:spPr bwMode="auto">
          <a:xfrm>
            <a:off x="749300" y="5322888"/>
            <a:ext cx="895350" cy="215900"/>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cs typeface="Times New Roman" pitchFamily="18" charset="0"/>
              </a:rPr>
              <a:t>n</a:t>
            </a:r>
            <a:r>
              <a:rPr lang="en-US" altLang="zh-TW" sz="1400" baseline="-30000">
                <a:solidFill>
                  <a:srgbClr val="000000"/>
                </a:solidFill>
                <a:latin typeface="Times New Roman" pitchFamily="18" charset="0"/>
                <a:cs typeface="Times New Roman" pitchFamily="18" charset="0"/>
              </a:rPr>
              <a:t>2</a:t>
            </a:r>
            <a:r>
              <a:rPr lang="en-US" altLang="zh-TW" sz="1400">
                <a:solidFill>
                  <a:srgbClr val="000000"/>
                </a:solidFill>
                <a:latin typeface="Times New Roman" pitchFamily="18" charset="0"/>
                <a:cs typeface="Times New Roman" pitchFamily="18" charset="0"/>
              </a:rPr>
              <a:t>(3, 9, 0, 9)</a:t>
            </a:r>
            <a:endParaRPr lang="en-US" altLang="zh-TW" sz="1400"/>
          </a:p>
        </p:txBody>
      </p:sp>
      <p:sp>
        <p:nvSpPr>
          <p:cNvPr id="25622" name="Rectangle 18"/>
          <p:cNvSpPr>
            <a:spLocks noChangeArrowheads="1"/>
          </p:cNvSpPr>
          <p:nvPr/>
        </p:nvSpPr>
        <p:spPr bwMode="auto">
          <a:xfrm>
            <a:off x="2192338" y="2765425"/>
            <a:ext cx="896937" cy="215900"/>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cs typeface="Times New Roman" pitchFamily="18" charset="0"/>
              </a:rPr>
              <a:t>n</a:t>
            </a:r>
            <a:r>
              <a:rPr lang="en-US" altLang="zh-TW" sz="1400" baseline="-30000">
                <a:solidFill>
                  <a:srgbClr val="000000"/>
                </a:solidFill>
                <a:latin typeface="Times New Roman" pitchFamily="18" charset="0"/>
                <a:cs typeface="Times New Roman" pitchFamily="18" charset="0"/>
              </a:rPr>
              <a:t>0</a:t>
            </a:r>
            <a:r>
              <a:rPr lang="en-US" altLang="zh-TW" sz="1400">
                <a:solidFill>
                  <a:srgbClr val="000000"/>
                </a:solidFill>
                <a:latin typeface="Times New Roman" pitchFamily="18" charset="0"/>
                <a:cs typeface="Times New Roman" pitchFamily="18" charset="0"/>
              </a:rPr>
              <a:t>(2, 0, 2, 0)</a:t>
            </a:r>
            <a:endParaRPr lang="en-US" altLang="zh-TW" sz="1400"/>
          </a:p>
        </p:txBody>
      </p:sp>
      <p:sp>
        <p:nvSpPr>
          <p:cNvPr id="25623" name="Freeform 17"/>
          <p:cNvSpPr>
            <a:spLocks noEditPoints="1"/>
          </p:cNvSpPr>
          <p:nvPr/>
        </p:nvSpPr>
        <p:spPr bwMode="auto">
          <a:xfrm>
            <a:off x="2386013" y="4125913"/>
            <a:ext cx="947737" cy="396875"/>
          </a:xfrm>
          <a:custGeom>
            <a:avLst/>
            <a:gdLst>
              <a:gd name="T0" fmla="*/ 0 w 4942"/>
              <a:gd name="T1" fmla="*/ 1932 h 2073"/>
              <a:gd name="T2" fmla="*/ 4774 w 4942"/>
              <a:gd name="T3" fmla="*/ 96 h 2073"/>
              <a:gd name="T4" fmla="*/ 4828 w 4942"/>
              <a:gd name="T5" fmla="*/ 237 h 2073"/>
              <a:gd name="T6" fmla="*/ 55 w 4942"/>
              <a:gd name="T7" fmla="*/ 2073 h 2073"/>
              <a:gd name="T8" fmla="*/ 0 w 4942"/>
              <a:gd name="T9" fmla="*/ 1932 h 2073"/>
              <a:gd name="T10" fmla="*/ 4292 w 4942"/>
              <a:gd name="T11" fmla="*/ 7 h 2073"/>
              <a:gd name="T12" fmla="*/ 4942 w 4942"/>
              <a:gd name="T13" fmla="*/ 112 h 2073"/>
              <a:gd name="T14" fmla="*/ 4530 w 4942"/>
              <a:gd name="T15" fmla="*/ 626 h 2073"/>
              <a:gd name="T16" fmla="*/ 4423 w 4942"/>
              <a:gd name="T17" fmla="*/ 638 h 2073"/>
              <a:gd name="T18" fmla="*/ 4412 w 4942"/>
              <a:gd name="T19" fmla="*/ 531 h 2073"/>
              <a:gd name="T20" fmla="*/ 4742 w 4942"/>
              <a:gd name="T21" fmla="*/ 119 h 2073"/>
              <a:gd name="T22" fmla="*/ 4789 w 4942"/>
              <a:gd name="T23" fmla="*/ 241 h 2073"/>
              <a:gd name="T24" fmla="*/ 4268 w 4942"/>
              <a:gd name="T25" fmla="*/ 157 h 2073"/>
              <a:gd name="T26" fmla="*/ 4205 w 4942"/>
              <a:gd name="T27" fmla="*/ 70 h 2073"/>
              <a:gd name="T28" fmla="*/ 4292 w 4942"/>
              <a:gd name="T29" fmla="*/ 7 h 20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2"/>
              <a:gd name="T46" fmla="*/ 0 h 2073"/>
              <a:gd name="T47" fmla="*/ 4942 w 4942"/>
              <a:gd name="T48" fmla="*/ 2073 h 20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2" h="2073">
                <a:moveTo>
                  <a:pt x="0" y="1932"/>
                </a:moveTo>
                <a:lnTo>
                  <a:pt x="4774" y="96"/>
                </a:lnTo>
                <a:lnTo>
                  <a:pt x="4828" y="237"/>
                </a:lnTo>
                <a:lnTo>
                  <a:pt x="55" y="2073"/>
                </a:lnTo>
                <a:lnTo>
                  <a:pt x="0" y="1932"/>
                </a:lnTo>
                <a:close/>
                <a:moveTo>
                  <a:pt x="4292" y="7"/>
                </a:moveTo>
                <a:lnTo>
                  <a:pt x="4942" y="112"/>
                </a:lnTo>
                <a:lnTo>
                  <a:pt x="4530" y="626"/>
                </a:lnTo>
                <a:cubicBezTo>
                  <a:pt x="4504" y="659"/>
                  <a:pt x="4456" y="664"/>
                  <a:pt x="4423" y="638"/>
                </a:cubicBezTo>
                <a:cubicBezTo>
                  <a:pt x="4391" y="612"/>
                  <a:pt x="4385" y="564"/>
                  <a:pt x="4412" y="531"/>
                </a:cubicBezTo>
                <a:lnTo>
                  <a:pt x="4742" y="119"/>
                </a:lnTo>
                <a:lnTo>
                  <a:pt x="4789" y="241"/>
                </a:lnTo>
                <a:lnTo>
                  <a:pt x="4268" y="157"/>
                </a:lnTo>
                <a:cubicBezTo>
                  <a:pt x="4226" y="150"/>
                  <a:pt x="4198" y="111"/>
                  <a:pt x="4205" y="70"/>
                </a:cubicBezTo>
                <a:cubicBezTo>
                  <a:pt x="4212" y="28"/>
                  <a:pt x="4251" y="0"/>
                  <a:pt x="4292" y="7"/>
                </a:cubicBezTo>
                <a:close/>
              </a:path>
            </a:pathLst>
          </a:custGeom>
          <a:solidFill>
            <a:srgbClr val="FF0000"/>
          </a:solidFill>
          <a:ln w="1">
            <a:solidFill>
              <a:srgbClr val="FF0000"/>
            </a:solidFill>
            <a:round/>
            <a:headEnd/>
            <a:tailEnd/>
          </a:ln>
        </p:spPr>
        <p:txBody>
          <a:bodyPr/>
          <a:lstStyle/>
          <a:p>
            <a:endParaRPr lang="zh-TW" altLang="en-US"/>
          </a:p>
        </p:txBody>
      </p:sp>
      <p:sp>
        <p:nvSpPr>
          <p:cNvPr id="25624" name="Freeform 16"/>
          <p:cNvSpPr>
            <a:spLocks/>
          </p:cNvSpPr>
          <p:nvPr/>
        </p:nvSpPr>
        <p:spPr bwMode="auto">
          <a:xfrm>
            <a:off x="3446463" y="5092700"/>
            <a:ext cx="217487" cy="217488"/>
          </a:xfrm>
          <a:custGeom>
            <a:avLst/>
            <a:gdLst>
              <a:gd name="T0" fmla="*/ 0 w 1136"/>
              <a:gd name="T1" fmla="*/ 568 h 1136"/>
              <a:gd name="T2" fmla="*/ 568 w 1136"/>
              <a:gd name="T3" fmla="*/ 0 h 1136"/>
              <a:gd name="T4" fmla="*/ 568 w 1136"/>
              <a:gd name="T5" fmla="*/ 0 h 1136"/>
              <a:gd name="T6" fmla="*/ 568 w 1136"/>
              <a:gd name="T7" fmla="*/ 0 h 1136"/>
              <a:gd name="T8" fmla="*/ 1136 w 1136"/>
              <a:gd name="T9" fmla="*/ 568 h 1136"/>
              <a:gd name="T10" fmla="*/ 1136 w 1136"/>
              <a:gd name="T11" fmla="*/ 568 h 1136"/>
              <a:gd name="T12" fmla="*/ 1136 w 1136"/>
              <a:gd name="T13" fmla="*/ 568 h 1136"/>
              <a:gd name="T14" fmla="*/ 568 w 1136"/>
              <a:gd name="T15" fmla="*/ 1136 h 1136"/>
              <a:gd name="T16" fmla="*/ 568 w 1136"/>
              <a:gd name="T17" fmla="*/ 1136 h 1136"/>
              <a:gd name="T18" fmla="*/ 568 w 1136"/>
              <a:gd name="T19" fmla="*/ 1136 h 1136"/>
              <a:gd name="T20" fmla="*/ 0 w 1136"/>
              <a:gd name="T21" fmla="*/ 568 h 1136"/>
              <a:gd name="T22" fmla="*/ 0 w 1136"/>
              <a:gd name="T23" fmla="*/ 568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6"/>
              <a:gd name="T37" fmla="*/ 0 h 1136"/>
              <a:gd name="T38" fmla="*/ 1136 w 1136"/>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6" h="1136">
                <a:moveTo>
                  <a:pt x="0" y="568"/>
                </a:moveTo>
                <a:cubicBezTo>
                  <a:pt x="0" y="255"/>
                  <a:pt x="255" y="0"/>
                  <a:pt x="568" y="0"/>
                </a:cubicBezTo>
                <a:cubicBezTo>
                  <a:pt x="568" y="0"/>
                  <a:pt x="568" y="0"/>
                  <a:pt x="568" y="0"/>
                </a:cubicBezTo>
                <a:cubicBezTo>
                  <a:pt x="882" y="0"/>
                  <a:pt x="1136" y="255"/>
                  <a:pt x="1136" y="568"/>
                </a:cubicBezTo>
                <a:cubicBezTo>
                  <a:pt x="1136" y="568"/>
                  <a:pt x="1136" y="568"/>
                  <a:pt x="1136" y="568"/>
                </a:cubicBezTo>
                <a:cubicBezTo>
                  <a:pt x="1136" y="882"/>
                  <a:pt x="882" y="1136"/>
                  <a:pt x="568" y="1136"/>
                </a:cubicBezTo>
                <a:cubicBezTo>
                  <a:pt x="568" y="1136"/>
                  <a:pt x="568" y="1136"/>
                  <a:pt x="568" y="1136"/>
                </a:cubicBezTo>
                <a:cubicBezTo>
                  <a:pt x="255" y="1136"/>
                  <a:pt x="0" y="882"/>
                  <a:pt x="0" y="568"/>
                </a:cubicBezTo>
                <a:cubicBezTo>
                  <a:pt x="0" y="568"/>
                  <a:pt x="0" y="568"/>
                  <a:pt x="0" y="568"/>
                </a:cubicBezTo>
                <a:close/>
              </a:path>
            </a:pathLst>
          </a:custGeom>
          <a:solidFill>
            <a:schemeClr val="accent1"/>
          </a:solidFill>
          <a:ln w="0">
            <a:solidFill>
              <a:schemeClr val="accent1"/>
            </a:solidFill>
            <a:round/>
            <a:headEnd/>
            <a:tailEnd/>
          </a:ln>
        </p:spPr>
        <p:txBody>
          <a:bodyPr/>
          <a:lstStyle/>
          <a:p>
            <a:endParaRPr lang="zh-TW" altLang="en-US"/>
          </a:p>
        </p:txBody>
      </p:sp>
      <p:sp>
        <p:nvSpPr>
          <p:cNvPr id="25625" name="Freeform 15"/>
          <p:cNvSpPr>
            <a:spLocks noEditPoints="1"/>
          </p:cNvSpPr>
          <p:nvPr/>
        </p:nvSpPr>
        <p:spPr bwMode="auto">
          <a:xfrm>
            <a:off x="3433763" y="5078413"/>
            <a:ext cx="242887" cy="244475"/>
          </a:xfrm>
          <a:custGeom>
            <a:avLst/>
            <a:gdLst>
              <a:gd name="T0" fmla="*/ 3 w 246"/>
              <a:gd name="T1" fmla="*/ 99 h 246"/>
              <a:gd name="T2" fmla="*/ 15 w 246"/>
              <a:gd name="T3" fmla="*/ 65 h 246"/>
              <a:gd name="T4" fmla="*/ 36 w 246"/>
              <a:gd name="T5" fmla="*/ 36 h 246"/>
              <a:gd name="T6" fmla="*/ 64 w 246"/>
              <a:gd name="T7" fmla="*/ 15 h 246"/>
              <a:gd name="T8" fmla="*/ 98 w 246"/>
              <a:gd name="T9" fmla="*/ 2 h 246"/>
              <a:gd name="T10" fmla="*/ 135 w 246"/>
              <a:gd name="T11" fmla="*/ 0 h 246"/>
              <a:gd name="T12" fmla="*/ 171 w 246"/>
              <a:gd name="T13" fmla="*/ 9 h 246"/>
              <a:gd name="T14" fmla="*/ 201 w 246"/>
              <a:gd name="T15" fmla="*/ 27 h 246"/>
              <a:gd name="T16" fmla="*/ 225 w 246"/>
              <a:gd name="T17" fmla="*/ 53 h 246"/>
              <a:gd name="T18" fmla="*/ 241 w 246"/>
              <a:gd name="T19" fmla="*/ 85 h 246"/>
              <a:gd name="T20" fmla="*/ 246 w 246"/>
              <a:gd name="T21" fmla="*/ 122 h 246"/>
              <a:gd name="T22" fmla="*/ 241 w 246"/>
              <a:gd name="T23" fmla="*/ 159 h 246"/>
              <a:gd name="T24" fmla="*/ 226 w 246"/>
              <a:gd name="T25" fmla="*/ 191 h 246"/>
              <a:gd name="T26" fmla="*/ 202 w 246"/>
              <a:gd name="T27" fmla="*/ 217 h 246"/>
              <a:gd name="T28" fmla="*/ 172 w 246"/>
              <a:gd name="T29" fmla="*/ 236 h 246"/>
              <a:gd name="T30" fmla="*/ 137 w 246"/>
              <a:gd name="T31" fmla="*/ 245 h 246"/>
              <a:gd name="T32" fmla="*/ 99 w 246"/>
              <a:gd name="T33" fmla="*/ 243 h 246"/>
              <a:gd name="T34" fmla="*/ 65 w 246"/>
              <a:gd name="T35" fmla="*/ 231 h 246"/>
              <a:gd name="T36" fmla="*/ 37 w 246"/>
              <a:gd name="T37" fmla="*/ 210 h 246"/>
              <a:gd name="T38" fmla="*/ 16 w 246"/>
              <a:gd name="T39" fmla="*/ 182 h 246"/>
              <a:gd name="T40" fmla="*/ 3 w 246"/>
              <a:gd name="T41" fmla="*/ 148 h 246"/>
              <a:gd name="T42" fmla="*/ 27 w 246"/>
              <a:gd name="T43" fmla="*/ 132 h 246"/>
              <a:gd name="T44" fmla="*/ 34 w 246"/>
              <a:gd name="T45" fmla="*/ 160 h 246"/>
              <a:gd name="T46" fmla="*/ 48 w 246"/>
              <a:gd name="T47" fmla="*/ 184 h 246"/>
              <a:gd name="T48" fmla="*/ 69 w 246"/>
              <a:gd name="T49" fmla="*/ 203 h 246"/>
              <a:gd name="T50" fmla="*/ 94 w 246"/>
              <a:gd name="T51" fmla="*/ 215 h 246"/>
              <a:gd name="T52" fmla="*/ 123 w 246"/>
              <a:gd name="T53" fmla="*/ 220 h 246"/>
              <a:gd name="T54" fmla="*/ 152 w 246"/>
              <a:gd name="T55" fmla="*/ 215 h 246"/>
              <a:gd name="T56" fmla="*/ 177 w 246"/>
              <a:gd name="T57" fmla="*/ 203 h 246"/>
              <a:gd name="T58" fmla="*/ 198 w 246"/>
              <a:gd name="T59" fmla="*/ 185 h 246"/>
              <a:gd name="T60" fmla="*/ 212 w 246"/>
              <a:gd name="T61" fmla="*/ 161 h 246"/>
              <a:gd name="T62" fmla="*/ 220 w 246"/>
              <a:gd name="T63" fmla="*/ 133 h 246"/>
              <a:gd name="T64" fmla="*/ 218 w 246"/>
              <a:gd name="T65" fmla="*/ 104 h 246"/>
              <a:gd name="T66" fmla="*/ 209 w 246"/>
              <a:gd name="T67" fmla="*/ 77 h 246"/>
              <a:gd name="T68" fmla="*/ 192 w 246"/>
              <a:gd name="T69" fmla="*/ 55 h 246"/>
              <a:gd name="T70" fmla="*/ 170 w 246"/>
              <a:gd name="T71" fmla="*/ 38 h 246"/>
              <a:gd name="T72" fmla="*/ 144 w 246"/>
              <a:gd name="T73" fmla="*/ 28 h 246"/>
              <a:gd name="T74" fmla="*/ 114 w 246"/>
              <a:gd name="T75" fmla="*/ 26 h 246"/>
              <a:gd name="T76" fmla="*/ 86 w 246"/>
              <a:gd name="T77" fmla="*/ 33 h 246"/>
              <a:gd name="T78" fmla="*/ 62 w 246"/>
              <a:gd name="T79" fmla="*/ 48 h 246"/>
              <a:gd name="T80" fmla="*/ 44 w 246"/>
              <a:gd name="T81" fmla="*/ 68 h 246"/>
              <a:gd name="T82" fmla="*/ 31 w 246"/>
              <a:gd name="T83" fmla="*/ 93 h 246"/>
              <a:gd name="T84" fmla="*/ 27 w 246"/>
              <a:gd name="T85" fmla="*/ 122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6"/>
              <a:gd name="T130" fmla="*/ 0 h 246"/>
              <a:gd name="T131" fmla="*/ 246 w 246"/>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6" h="246">
                <a:moveTo>
                  <a:pt x="0" y="123"/>
                </a:moveTo>
                <a:lnTo>
                  <a:pt x="1" y="111"/>
                </a:lnTo>
                <a:lnTo>
                  <a:pt x="3" y="99"/>
                </a:lnTo>
                <a:lnTo>
                  <a:pt x="6" y="87"/>
                </a:lnTo>
                <a:lnTo>
                  <a:pt x="10" y="75"/>
                </a:lnTo>
                <a:lnTo>
                  <a:pt x="15" y="65"/>
                </a:lnTo>
                <a:lnTo>
                  <a:pt x="21" y="54"/>
                </a:lnTo>
                <a:lnTo>
                  <a:pt x="28" y="45"/>
                </a:lnTo>
                <a:lnTo>
                  <a:pt x="36" y="36"/>
                </a:lnTo>
                <a:lnTo>
                  <a:pt x="45" y="28"/>
                </a:lnTo>
                <a:lnTo>
                  <a:pt x="54" y="21"/>
                </a:lnTo>
                <a:lnTo>
                  <a:pt x="64" y="15"/>
                </a:lnTo>
                <a:lnTo>
                  <a:pt x="75" y="10"/>
                </a:lnTo>
                <a:lnTo>
                  <a:pt x="86" y="5"/>
                </a:lnTo>
                <a:lnTo>
                  <a:pt x="98" y="2"/>
                </a:lnTo>
                <a:lnTo>
                  <a:pt x="110" y="0"/>
                </a:lnTo>
                <a:lnTo>
                  <a:pt x="123" y="0"/>
                </a:lnTo>
                <a:lnTo>
                  <a:pt x="135" y="0"/>
                </a:lnTo>
                <a:lnTo>
                  <a:pt x="148" y="2"/>
                </a:lnTo>
                <a:lnTo>
                  <a:pt x="159" y="5"/>
                </a:lnTo>
                <a:lnTo>
                  <a:pt x="171" y="9"/>
                </a:lnTo>
                <a:lnTo>
                  <a:pt x="182" y="14"/>
                </a:lnTo>
                <a:lnTo>
                  <a:pt x="192" y="20"/>
                </a:lnTo>
                <a:lnTo>
                  <a:pt x="201" y="27"/>
                </a:lnTo>
                <a:lnTo>
                  <a:pt x="210" y="35"/>
                </a:lnTo>
                <a:lnTo>
                  <a:pt x="218" y="44"/>
                </a:lnTo>
                <a:lnTo>
                  <a:pt x="225" y="53"/>
                </a:lnTo>
                <a:lnTo>
                  <a:pt x="231" y="64"/>
                </a:lnTo>
                <a:lnTo>
                  <a:pt x="237" y="74"/>
                </a:lnTo>
                <a:lnTo>
                  <a:pt x="241" y="85"/>
                </a:lnTo>
                <a:lnTo>
                  <a:pt x="244" y="97"/>
                </a:lnTo>
                <a:lnTo>
                  <a:pt x="246" y="109"/>
                </a:lnTo>
                <a:lnTo>
                  <a:pt x="246" y="122"/>
                </a:lnTo>
                <a:lnTo>
                  <a:pt x="246" y="135"/>
                </a:lnTo>
                <a:lnTo>
                  <a:pt x="244" y="147"/>
                </a:lnTo>
                <a:lnTo>
                  <a:pt x="241" y="159"/>
                </a:lnTo>
                <a:lnTo>
                  <a:pt x="237" y="170"/>
                </a:lnTo>
                <a:lnTo>
                  <a:pt x="232" y="181"/>
                </a:lnTo>
                <a:lnTo>
                  <a:pt x="226" y="191"/>
                </a:lnTo>
                <a:lnTo>
                  <a:pt x="219" y="200"/>
                </a:lnTo>
                <a:lnTo>
                  <a:pt x="211" y="209"/>
                </a:lnTo>
                <a:lnTo>
                  <a:pt x="202" y="217"/>
                </a:lnTo>
                <a:lnTo>
                  <a:pt x="193" y="224"/>
                </a:lnTo>
                <a:lnTo>
                  <a:pt x="183" y="231"/>
                </a:lnTo>
                <a:lnTo>
                  <a:pt x="172" y="236"/>
                </a:lnTo>
                <a:lnTo>
                  <a:pt x="161" y="240"/>
                </a:lnTo>
                <a:lnTo>
                  <a:pt x="149" y="243"/>
                </a:lnTo>
                <a:lnTo>
                  <a:pt x="137" y="245"/>
                </a:lnTo>
                <a:lnTo>
                  <a:pt x="124" y="246"/>
                </a:lnTo>
                <a:lnTo>
                  <a:pt x="112" y="245"/>
                </a:lnTo>
                <a:lnTo>
                  <a:pt x="99" y="243"/>
                </a:lnTo>
                <a:lnTo>
                  <a:pt x="88" y="240"/>
                </a:lnTo>
                <a:lnTo>
                  <a:pt x="76" y="236"/>
                </a:lnTo>
                <a:lnTo>
                  <a:pt x="65" y="231"/>
                </a:lnTo>
                <a:lnTo>
                  <a:pt x="55" y="225"/>
                </a:lnTo>
                <a:lnTo>
                  <a:pt x="46" y="218"/>
                </a:lnTo>
                <a:lnTo>
                  <a:pt x="37" y="210"/>
                </a:lnTo>
                <a:lnTo>
                  <a:pt x="29" y="201"/>
                </a:lnTo>
                <a:lnTo>
                  <a:pt x="22" y="192"/>
                </a:lnTo>
                <a:lnTo>
                  <a:pt x="16" y="182"/>
                </a:lnTo>
                <a:lnTo>
                  <a:pt x="10" y="171"/>
                </a:lnTo>
                <a:lnTo>
                  <a:pt x="6" y="160"/>
                </a:lnTo>
                <a:lnTo>
                  <a:pt x="3" y="148"/>
                </a:lnTo>
                <a:lnTo>
                  <a:pt x="1" y="136"/>
                </a:lnTo>
                <a:lnTo>
                  <a:pt x="0" y="123"/>
                </a:lnTo>
                <a:close/>
                <a:moveTo>
                  <a:pt x="27" y="132"/>
                </a:moveTo>
                <a:lnTo>
                  <a:pt x="29" y="142"/>
                </a:lnTo>
                <a:lnTo>
                  <a:pt x="31" y="151"/>
                </a:lnTo>
                <a:lnTo>
                  <a:pt x="34" y="160"/>
                </a:lnTo>
                <a:lnTo>
                  <a:pt x="38" y="168"/>
                </a:lnTo>
                <a:lnTo>
                  <a:pt x="43" y="176"/>
                </a:lnTo>
                <a:lnTo>
                  <a:pt x="48" y="184"/>
                </a:lnTo>
                <a:lnTo>
                  <a:pt x="54" y="191"/>
                </a:lnTo>
                <a:lnTo>
                  <a:pt x="61" y="197"/>
                </a:lnTo>
                <a:lnTo>
                  <a:pt x="69" y="203"/>
                </a:lnTo>
                <a:lnTo>
                  <a:pt x="77" y="208"/>
                </a:lnTo>
                <a:lnTo>
                  <a:pt x="85" y="212"/>
                </a:lnTo>
                <a:lnTo>
                  <a:pt x="94" y="215"/>
                </a:lnTo>
                <a:lnTo>
                  <a:pt x="103" y="217"/>
                </a:lnTo>
                <a:lnTo>
                  <a:pt x="113" y="219"/>
                </a:lnTo>
                <a:lnTo>
                  <a:pt x="123" y="220"/>
                </a:lnTo>
                <a:lnTo>
                  <a:pt x="133" y="219"/>
                </a:lnTo>
                <a:lnTo>
                  <a:pt x="142" y="218"/>
                </a:lnTo>
                <a:lnTo>
                  <a:pt x="152" y="215"/>
                </a:lnTo>
                <a:lnTo>
                  <a:pt x="160" y="212"/>
                </a:lnTo>
                <a:lnTo>
                  <a:pt x="169" y="208"/>
                </a:lnTo>
                <a:lnTo>
                  <a:pt x="177" y="203"/>
                </a:lnTo>
                <a:lnTo>
                  <a:pt x="184" y="198"/>
                </a:lnTo>
                <a:lnTo>
                  <a:pt x="191" y="192"/>
                </a:lnTo>
                <a:lnTo>
                  <a:pt x="198" y="185"/>
                </a:lnTo>
                <a:lnTo>
                  <a:pt x="203" y="177"/>
                </a:lnTo>
                <a:lnTo>
                  <a:pt x="208" y="169"/>
                </a:lnTo>
                <a:lnTo>
                  <a:pt x="212" y="161"/>
                </a:lnTo>
                <a:lnTo>
                  <a:pt x="216" y="152"/>
                </a:lnTo>
                <a:lnTo>
                  <a:pt x="218" y="143"/>
                </a:lnTo>
                <a:lnTo>
                  <a:pt x="220" y="133"/>
                </a:lnTo>
                <a:lnTo>
                  <a:pt x="220" y="123"/>
                </a:lnTo>
                <a:lnTo>
                  <a:pt x="220" y="113"/>
                </a:lnTo>
                <a:lnTo>
                  <a:pt x="218" y="104"/>
                </a:lnTo>
                <a:lnTo>
                  <a:pt x="216" y="95"/>
                </a:lnTo>
                <a:lnTo>
                  <a:pt x="213" y="86"/>
                </a:lnTo>
                <a:lnTo>
                  <a:pt x="209" y="77"/>
                </a:lnTo>
                <a:lnTo>
                  <a:pt x="204" y="69"/>
                </a:lnTo>
                <a:lnTo>
                  <a:pt x="198" y="62"/>
                </a:lnTo>
                <a:lnTo>
                  <a:pt x="192" y="55"/>
                </a:lnTo>
                <a:lnTo>
                  <a:pt x="185" y="48"/>
                </a:lnTo>
                <a:lnTo>
                  <a:pt x="178" y="43"/>
                </a:lnTo>
                <a:lnTo>
                  <a:pt x="170" y="38"/>
                </a:lnTo>
                <a:lnTo>
                  <a:pt x="162" y="34"/>
                </a:lnTo>
                <a:lnTo>
                  <a:pt x="153" y="30"/>
                </a:lnTo>
                <a:lnTo>
                  <a:pt x="144" y="28"/>
                </a:lnTo>
                <a:lnTo>
                  <a:pt x="134" y="26"/>
                </a:lnTo>
                <a:lnTo>
                  <a:pt x="124" y="26"/>
                </a:lnTo>
                <a:lnTo>
                  <a:pt x="114" y="26"/>
                </a:lnTo>
                <a:lnTo>
                  <a:pt x="105" y="28"/>
                </a:lnTo>
                <a:lnTo>
                  <a:pt x="95" y="30"/>
                </a:lnTo>
                <a:lnTo>
                  <a:pt x="86" y="33"/>
                </a:lnTo>
                <a:lnTo>
                  <a:pt x="78" y="37"/>
                </a:lnTo>
                <a:lnTo>
                  <a:pt x="70" y="42"/>
                </a:lnTo>
                <a:lnTo>
                  <a:pt x="62" y="48"/>
                </a:lnTo>
                <a:lnTo>
                  <a:pt x="55" y="54"/>
                </a:lnTo>
                <a:lnTo>
                  <a:pt x="49" y="61"/>
                </a:lnTo>
                <a:lnTo>
                  <a:pt x="44" y="68"/>
                </a:lnTo>
                <a:lnTo>
                  <a:pt x="39" y="76"/>
                </a:lnTo>
                <a:lnTo>
                  <a:pt x="35" y="84"/>
                </a:lnTo>
                <a:lnTo>
                  <a:pt x="31" y="93"/>
                </a:lnTo>
                <a:lnTo>
                  <a:pt x="29" y="102"/>
                </a:lnTo>
                <a:lnTo>
                  <a:pt x="27" y="112"/>
                </a:lnTo>
                <a:lnTo>
                  <a:pt x="27" y="122"/>
                </a:lnTo>
                <a:lnTo>
                  <a:pt x="27" y="132"/>
                </a:lnTo>
                <a:close/>
              </a:path>
            </a:pathLst>
          </a:custGeom>
          <a:solidFill>
            <a:schemeClr val="accent1"/>
          </a:solidFill>
          <a:ln w="1">
            <a:solidFill>
              <a:schemeClr val="accent1"/>
            </a:solidFill>
            <a:round/>
            <a:headEnd/>
            <a:tailEnd/>
          </a:ln>
        </p:spPr>
        <p:txBody>
          <a:bodyPr/>
          <a:lstStyle/>
          <a:p>
            <a:endParaRPr lang="zh-TW" altLang="en-US"/>
          </a:p>
        </p:txBody>
      </p:sp>
      <p:sp>
        <p:nvSpPr>
          <p:cNvPr id="25626" name="Rectangle 14"/>
          <p:cNvSpPr>
            <a:spLocks noChangeArrowheads="1"/>
          </p:cNvSpPr>
          <p:nvPr/>
        </p:nvSpPr>
        <p:spPr bwMode="auto">
          <a:xfrm>
            <a:off x="3446463" y="5322888"/>
            <a:ext cx="914400" cy="215900"/>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cs typeface="Times New Roman" pitchFamily="18" charset="0"/>
              </a:rPr>
              <a:t>n</a:t>
            </a:r>
            <a:r>
              <a:rPr lang="en-US" altLang="zh-TW" sz="1400" baseline="-30000">
                <a:solidFill>
                  <a:srgbClr val="000000"/>
                </a:solidFill>
                <a:latin typeface="Times New Roman" pitchFamily="18" charset="0"/>
                <a:cs typeface="Times New Roman" pitchFamily="18" charset="0"/>
              </a:rPr>
              <a:t>4</a:t>
            </a:r>
            <a:r>
              <a:rPr lang="en-US" altLang="zh-TW" sz="1400">
                <a:solidFill>
                  <a:srgbClr val="000000"/>
                </a:solidFill>
                <a:latin typeface="Times New Roman" pitchFamily="18" charset="0"/>
                <a:cs typeface="Times New Roman" pitchFamily="18" charset="0"/>
              </a:rPr>
              <a:t>(2, 8, 0,</a:t>
            </a:r>
            <a:r>
              <a:rPr lang="en-US" altLang="zh-TW" sz="1400" i="1">
                <a:solidFill>
                  <a:srgbClr val="000000"/>
                </a:solidFill>
                <a:latin typeface="Times New Roman" pitchFamily="18" charset="0"/>
                <a:cs typeface="Times New Roman" pitchFamily="18" charset="0"/>
              </a:rPr>
              <a:t>l</a:t>
            </a:r>
            <a:r>
              <a:rPr lang="en-US" altLang="zh-TW" sz="1400" baseline="-30000">
                <a:solidFill>
                  <a:srgbClr val="000000"/>
                </a:solidFill>
                <a:latin typeface="Times New Roman" pitchFamily="18" charset="0"/>
                <a:cs typeface="Times New Roman" pitchFamily="18" charset="0"/>
              </a:rPr>
              <a:t>4</a:t>
            </a:r>
            <a:r>
              <a:rPr lang="en-US" altLang="zh-TW" sz="1400">
                <a:solidFill>
                  <a:srgbClr val="000000"/>
                </a:solidFill>
                <a:latin typeface="Times New Roman" pitchFamily="18" charset="0"/>
                <a:cs typeface="Times New Roman" pitchFamily="18" charset="0"/>
              </a:rPr>
              <a:t>) </a:t>
            </a:r>
            <a:endParaRPr lang="en-US" altLang="zh-TW" sz="1400"/>
          </a:p>
        </p:txBody>
      </p:sp>
      <p:sp>
        <p:nvSpPr>
          <p:cNvPr id="25627" name="Freeform 10"/>
          <p:cNvSpPr>
            <a:spLocks noEditPoints="1"/>
          </p:cNvSpPr>
          <p:nvPr/>
        </p:nvSpPr>
        <p:spPr bwMode="auto">
          <a:xfrm>
            <a:off x="3435350" y="4254500"/>
            <a:ext cx="120650" cy="814388"/>
          </a:xfrm>
          <a:custGeom>
            <a:avLst/>
            <a:gdLst>
              <a:gd name="T0" fmla="*/ 12 w 123"/>
              <a:gd name="T1" fmla="*/ 0 h 824"/>
              <a:gd name="T2" fmla="*/ 19 w 123"/>
              <a:gd name="T3" fmla="*/ 49 h 824"/>
              <a:gd name="T4" fmla="*/ 7 w 123"/>
              <a:gd name="T5" fmla="*/ 50 h 824"/>
              <a:gd name="T6" fmla="*/ 0 w 123"/>
              <a:gd name="T7" fmla="*/ 1 h 824"/>
              <a:gd name="T8" fmla="*/ 12 w 123"/>
              <a:gd name="T9" fmla="*/ 0 h 824"/>
              <a:gd name="T10" fmla="*/ 24 w 123"/>
              <a:gd name="T11" fmla="*/ 86 h 824"/>
              <a:gd name="T12" fmla="*/ 30 w 123"/>
              <a:gd name="T13" fmla="*/ 135 h 824"/>
              <a:gd name="T14" fmla="*/ 18 w 123"/>
              <a:gd name="T15" fmla="*/ 136 h 824"/>
              <a:gd name="T16" fmla="*/ 12 w 123"/>
              <a:gd name="T17" fmla="*/ 87 h 824"/>
              <a:gd name="T18" fmla="*/ 24 w 123"/>
              <a:gd name="T19" fmla="*/ 86 h 824"/>
              <a:gd name="T20" fmla="*/ 35 w 123"/>
              <a:gd name="T21" fmla="*/ 171 h 824"/>
              <a:gd name="T22" fmla="*/ 42 w 123"/>
              <a:gd name="T23" fmla="*/ 221 h 824"/>
              <a:gd name="T24" fmla="*/ 30 w 123"/>
              <a:gd name="T25" fmla="*/ 222 h 824"/>
              <a:gd name="T26" fmla="*/ 23 w 123"/>
              <a:gd name="T27" fmla="*/ 173 h 824"/>
              <a:gd name="T28" fmla="*/ 35 w 123"/>
              <a:gd name="T29" fmla="*/ 171 h 824"/>
              <a:gd name="T30" fmla="*/ 47 w 123"/>
              <a:gd name="T31" fmla="*/ 257 h 824"/>
              <a:gd name="T32" fmla="*/ 54 w 123"/>
              <a:gd name="T33" fmla="*/ 307 h 824"/>
              <a:gd name="T34" fmla="*/ 41 w 123"/>
              <a:gd name="T35" fmla="*/ 308 h 824"/>
              <a:gd name="T36" fmla="*/ 35 w 123"/>
              <a:gd name="T37" fmla="*/ 259 h 824"/>
              <a:gd name="T38" fmla="*/ 47 w 123"/>
              <a:gd name="T39" fmla="*/ 257 h 824"/>
              <a:gd name="T40" fmla="*/ 59 w 123"/>
              <a:gd name="T41" fmla="*/ 343 h 824"/>
              <a:gd name="T42" fmla="*/ 65 w 123"/>
              <a:gd name="T43" fmla="*/ 393 h 824"/>
              <a:gd name="T44" fmla="*/ 53 w 123"/>
              <a:gd name="T45" fmla="*/ 394 h 824"/>
              <a:gd name="T46" fmla="*/ 46 w 123"/>
              <a:gd name="T47" fmla="*/ 345 h 824"/>
              <a:gd name="T48" fmla="*/ 59 w 123"/>
              <a:gd name="T49" fmla="*/ 343 h 824"/>
              <a:gd name="T50" fmla="*/ 70 w 123"/>
              <a:gd name="T51" fmla="*/ 429 h 824"/>
              <a:gd name="T52" fmla="*/ 77 w 123"/>
              <a:gd name="T53" fmla="*/ 478 h 824"/>
              <a:gd name="T54" fmla="*/ 65 w 123"/>
              <a:gd name="T55" fmla="*/ 480 h 824"/>
              <a:gd name="T56" fmla="*/ 58 w 123"/>
              <a:gd name="T57" fmla="*/ 431 h 824"/>
              <a:gd name="T58" fmla="*/ 70 w 123"/>
              <a:gd name="T59" fmla="*/ 429 h 824"/>
              <a:gd name="T60" fmla="*/ 82 w 123"/>
              <a:gd name="T61" fmla="*/ 515 h 824"/>
              <a:gd name="T62" fmla="*/ 88 w 123"/>
              <a:gd name="T63" fmla="*/ 564 h 824"/>
              <a:gd name="T64" fmla="*/ 76 w 123"/>
              <a:gd name="T65" fmla="*/ 566 h 824"/>
              <a:gd name="T66" fmla="*/ 69 w 123"/>
              <a:gd name="T67" fmla="*/ 517 h 824"/>
              <a:gd name="T68" fmla="*/ 82 w 123"/>
              <a:gd name="T69" fmla="*/ 515 h 824"/>
              <a:gd name="T70" fmla="*/ 93 w 123"/>
              <a:gd name="T71" fmla="*/ 601 h 824"/>
              <a:gd name="T72" fmla="*/ 100 w 123"/>
              <a:gd name="T73" fmla="*/ 650 h 824"/>
              <a:gd name="T74" fmla="*/ 88 w 123"/>
              <a:gd name="T75" fmla="*/ 652 h 824"/>
              <a:gd name="T76" fmla="*/ 81 w 123"/>
              <a:gd name="T77" fmla="*/ 603 h 824"/>
              <a:gd name="T78" fmla="*/ 93 w 123"/>
              <a:gd name="T79" fmla="*/ 601 h 824"/>
              <a:gd name="T80" fmla="*/ 105 w 123"/>
              <a:gd name="T81" fmla="*/ 687 h 824"/>
              <a:gd name="T82" fmla="*/ 112 w 123"/>
              <a:gd name="T83" fmla="*/ 736 h 824"/>
              <a:gd name="T84" fmla="*/ 99 w 123"/>
              <a:gd name="T85" fmla="*/ 738 h 824"/>
              <a:gd name="T86" fmla="*/ 93 w 123"/>
              <a:gd name="T87" fmla="*/ 689 h 824"/>
              <a:gd name="T88" fmla="*/ 105 w 123"/>
              <a:gd name="T89" fmla="*/ 687 h 824"/>
              <a:gd name="T90" fmla="*/ 117 w 123"/>
              <a:gd name="T91" fmla="*/ 773 h 824"/>
              <a:gd name="T92" fmla="*/ 123 w 123"/>
              <a:gd name="T93" fmla="*/ 822 h 824"/>
              <a:gd name="T94" fmla="*/ 111 w 123"/>
              <a:gd name="T95" fmla="*/ 824 h 824"/>
              <a:gd name="T96" fmla="*/ 104 w 123"/>
              <a:gd name="T97" fmla="*/ 775 h 824"/>
              <a:gd name="T98" fmla="*/ 117 w 123"/>
              <a:gd name="T99" fmla="*/ 773 h 8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824"/>
              <a:gd name="T152" fmla="*/ 123 w 123"/>
              <a:gd name="T153" fmla="*/ 824 h 8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824">
                <a:moveTo>
                  <a:pt x="12" y="0"/>
                </a:moveTo>
                <a:lnTo>
                  <a:pt x="19" y="49"/>
                </a:lnTo>
                <a:lnTo>
                  <a:pt x="7" y="50"/>
                </a:lnTo>
                <a:lnTo>
                  <a:pt x="0" y="1"/>
                </a:lnTo>
                <a:lnTo>
                  <a:pt x="12" y="0"/>
                </a:lnTo>
                <a:close/>
                <a:moveTo>
                  <a:pt x="24" y="86"/>
                </a:moveTo>
                <a:lnTo>
                  <a:pt x="30" y="135"/>
                </a:lnTo>
                <a:lnTo>
                  <a:pt x="18" y="136"/>
                </a:lnTo>
                <a:lnTo>
                  <a:pt x="12" y="87"/>
                </a:lnTo>
                <a:lnTo>
                  <a:pt x="24" y="86"/>
                </a:lnTo>
                <a:close/>
                <a:moveTo>
                  <a:pt x="35" y="171"/>
                </a:moveTo>
                <a:lnTo>
                  <a:pt x="42" y="221"/>
                </a:lnTo>
                <a:lnTo>
                  <a:pt x="30" y="222"/>
                </a:lnTo>
                <a:lnTo>
                  <a:pt x="23" y="173"/>
                </a:lnTo>
                <a:lnTo>
                  <a:pt x="35" y="171"/>
                </a:lnTo>
                <a:close/>
                <a:moveTo>
                  <a:pt x="47" y="257"/>
                </a:moveTo>
                <a:lnTo>
                  <a:pt x="54" y="307"/>
                </a:lnTo>
                <a:lnTo>
                  <a:pt x="41" y="308"/>
                </a:lnTo>
                <a:lnTo>
                  <a:pt x="35" y="259"/>
                </a:lnTo>
                <a:lnTo>
                  <a:pt x="47" y="257"/>
                </a:lnTo>
                <a:close/>
                <a:moveTo>
                  <a:pt x="59" y="343"/>
                </a:moveTo>
                <a:lnTo>
                  <a:pt x="65" y="393"/>
                </a:lnTo>
                <a:lnTo>
                  <a:pt x="53" y="394"/>
                </a:lnTo>
                <a:lnTo>
                  <a:pt x="46" y="345"/>
                </a:lnTo>
                <a:lnTo>
                  <a:pt x="59" y="343"/>
                </a:lnTo>
                <a:close/>
                <a:moveTo>
                  <a:pt x="70" y="429"/>
                </a:moveTo>
                <a:lnTo>
                  <a:pt x="77" y="478"/>
                </a:lnTo>
                <a:lnTo>
                  <a:pt x="65" y="480"/>
                </a:lnTo>
                <a:lnTo>
                  <a:pt x="58" y="431"/>
                </a:lnTo>
                <a:lnTo>
                  <a:pt x="70" y="429"/>
                </a:lnTo>
                <a:close/>
                <a:moveTo>
                  <a:pt x="82" y="515"/>
                </a:moveTo>
                <a:lnTo>
                  <a:pt x="88" y="564"/>
                </a:lnTo>
                <a:lnTo>
                  <a:pt x="76" y="566"/>
                </a:lnTo>
                <a:lnTo>
                  <a:pt x="69" y="517"/>
                </a:lnTo>
                <a:lnTo>
                  <a:pt x="82" y="515"/>
                </a:lnTo>
                <a:close/>
                <a:moveTo>
                  <a:pt x="93" y="601"/>
                </a:moveTo>
                <a:lnTo>
                  <a:pt x="100" y="650"/>
                </a:lnTo>
                <a:lnTo>
                  <a:pt x="88" y="652"/>
                </a:lnTo>
                <a:lnTo>
                  <a:pt x="81" y="603"/>
                </a:lnTo>
                <a:lnTo>
                  <a:pt x="93" y="601"/>
                </a:lnTo>
                <a:close/>
                <a:moveTo>
                  <a:pt x="105" y="687"/>
                </a:moveTo>
                <a:lnTo>
                  <a:pt x="112" y="736"/>
                </a:lnTo>
                <a:lnTo>
                  <a:pt x="99" y="738"/>
                </a:lnTo>
                <a:lnTo>
                  <a:pt x="93" y="689"/>
                </a:lnTo>
                <a:lnTo>
                  <a:pt x="105" y="687"/>
                </a:lnTo>
                <a:close/>
                <a:moveTo>
                  <a:pt x="117" y="773"/>
                </a:moveTo>
                <a:lnTo>
                  <a:pt x="123" y="822"/>
                </a:lnTo>
                <a:lnTo>
                  <a:pt x="111" y="824"/>
                </a:lnTo>
                <a:lnTo>
                  <a:pt x="104" y="775"/>
                </a:lnTo>
                <a:lnTo>
                  <a:pt x="117" y="773"/>
                </a:lnTo>
                <a:close/>
              </a:path>
            </a:pathLst>
          </a:custGeom>
          <a:solidFill>
            <a:srgbClr val="7F7F7F"/>
          </a:solidFill>
          <a:ln w="3175">
            <a:solidFill>
              <a:srgbClr val="BFBFBF"/>
            </a:solidFill>
            <a:prstDash val="sysDot"/>
            <a:round/>
            <a:headEnd/>
            <a:tailEnd/>
          </a:ln>
        </p:spPr>
        <p:txBody>
          <a:bodyPr/>
          <a:lstStyle/>
          <a:p>
            <a:endParaRPr lang="zh-TW" altLang="en-US"/>
          </a:p>
        </p:txBody>
      </p:sp>
      <p:sp>
        <p:nvSpPr>
          <p:cNvPr id="25628" name="Freeform 9"/>
          <p:cNvSpPr>
            <a:spLocks noEditPoints="1"/>
          </p:cNvSpPr>
          <p:nvPr/>
        </p:nvSpPr>
        <p:spPr bwMode="auto">
          <a:xfrm>
            <a:off x="2357438" y="4578350"/>
            <a:ext cx="1122362" cy="549275"/>
          </a:xfrm>
          <a:custGeom>
            <a:avLst/>
            <a:gdLst>
              <a:gd name="T0" fmla="*/ 50 w 1134"/>
              <a:gd name="T1" fmla="*/ 21 h 555"/>
              <a:gd name="T2" fmla="*/ 0 w 1134"/>
              <a:gd name="T3" fmla="*/ 11 h 555"/>
              <a:gd name="T4" fmla="*/ 83 w 1134"/>
              <a:gd name="T5" fmla="*/ 37 h 555"/>
              <a:gd name="T6" fmla="*/ 122 w 1134"/>
              <a:gd name="T7" fmla="*/ 70 h 555"/>
              <a:gd name="T8" fmla="*/ 83 w 1134"/>
              <a:gd name="T9" fmla="*/ 37 h 555"/>
              <a:gd name="T10" fmla="*/ 206 w 1134"/>
              <a:gd name="T11" fmla="*/ 97 h 555"/>
              <a:gd name="T12" fmla="*/ 156 w 1134"/>
              <a:gd name="T13" fmla="*/ 86 h 555"/>
              <a:gd name="T14" fmla="*/ 239 w 1134"/>
              <a:gd name="T15" fmla="*/ 113 h 555"/>
              <a:gd name="T16" fmla="*/ 279 w 1134"/>
              <a:gd name="T17" fmla="*/ 145 h 555"/>
              <a:gd name="T18" fmla="*/ 239 w 1134"/>
              <a:gd name="T19" fmla="*/ 113 h 555"/>
              <a:gd name="T20" fmla="*/ 362 w 1134"/>
              <a:gd name="T21" fmla="*/ 172 h 555"/>
              <a:gd name="T22" fmla="*/ 312 w 1134"/>
              <a:gd name="T23" fmla="*/ 162 h 555"/>
              <a:gd name="T24" fmla="*/ 395 w 1134"/>
              <a:gd name="T25" fmla="*/ 188 h 555"/>
              <a:gd name="T26" fmla="*/ 435 w 1134"/>
              <a:gd name="T27" fmla="*/ 221 h 555"/>
              <a:gd name="T28" fmla="*/ 395 w 1134"/>
              <a:gd name="T29" fmla="*/ 188 h 555"/>
              <a:gd name="T30" fmla="*/ 518 w 1134"/>
              <a:gd name="T31" fmla="*/ 247 h 555"/>
              <a:gd name="T32" fmla="*/ 468 w 1134"/>
              <a:gd name="T33" fmla="*/ 237 h 555"/>
              <a:gd name="T34" fmla="*/ 552 w 1134"/>
              <a:gd name="T35" fmla="*/ 263 h 555"/>
              <a:gd name="T36" fmla="*/ 591 w 1134"/>
              <a:gd name="T37" fmla="*/ 296 h 555"/>
              <a:gd name="T38" fmla="*/ 552 w 1134"/>
              <a:gd name="T39" fmla="*/ 263 h 555"/>
              <a:gd name="T40" fmla="*/ 674 w 1134"/>
              <a:gd name="T41" fmla="*/ 322 h 555"/>
              <a:gd name="T42" fmla="*/ 624 w 1134"/>
              <a:gd name="T43" fmla="*/ 312 h 555"/>
              <a:gd name="T44" fmla="*/ 708 w 1134"/>
              <a:gd name="T45" fmla="*/ 339 h 555"/>
              <a:gd name="T46" fmla="*/ 747 w 1134"/>
              <a:gd name="T47" fmla="*/ 371 h 555"/>
              <a:gd name="T48" fmla="*/ 708 w 1134"/>
              <a:gd name="T49" fmla="*/ 339 h 555"/>
              <a:gd name="T50" fmla="*/ 831 w 1134"/>
              <a:gd name="T51" fmla="*/ 398 h 555"/>
              <a:gd name="T52" fmla="*/ 780 w 1134"/>
              <a:gd name="T53" fmla="*/ 387 h 555"/>
              <a:gd name="T54" fmla="*/ 864 w 1134"/>
              <a:gd name="T55" fmla="*/ 414 h 555"/>
              <a:gd name="T56" fmla="*/ 903 w 1134"/>
              <a:gd name="T57" fmla="*/ 447 h 555"/>
              <a:gd name="T58" fmla="*/ 864 w 1134"/>
              <a:gd name="T59" fmla="*/ 414 h 555"/>
              <a:gd name="T60" fmla="*/ 987 w 1134"/>
              <a:gd name="T61" fmla="*/ 473 h 555"/>
              <a:gd name="T62" fmla="*/ 937 w 1134"/>
              <a:gd name="T63" fmla="*/ 463 h 555"/>
              <a:gd name="T64" fmla="*/ 1020 w 1134"/>
              <a:gd name="T65" fmla="*/ 489 h 555"/>
              <a:gd name="T66" fmla="*/ 1059 w 1134"/>
              <a:gd name="T67" fmla="*/ 522 h 555"/>
              <a:gd name="T68" fmla="*/ 1020 w 1134"/>
              <a:gd name="T69" fmla="*/ 489 h 555"/>
              <a:gd name="T70" fmla="*/ 1134 w 1134"/>
              <a:gd name="T71" fmla="*/ 544 h 555"/>
              <a:gd name="T72" fmla="*/ 1093 w 1134"/>
              <a:gd name="T73" fmla="*/ 538 h 5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4"/>
              <a:gd name="T112" fmla="*/ 0 h 555"/>
              <a:gd name="T113" fmla="*/ 1134 w 1134"/>
              <a:gd name="T114" fmla="*/ 555 h 5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4" h="555">
                <a:moveTo>
                  <a:pt x="5" y="0"/>
                </a:moveTo>
                <a:lnTo>
                  <a:pt x="50" y="21"/>
                </a:lnTo>
                <a:lnTo>
                  <a:pt x="44" y="32"/>
                </a:lnTo>
                <a:lnTo>
                  <a:pt x="0" y="11"/>
                </a:lnTo>
                <a:lnTo>
                  <a:pt x="5" y="0"/>
                </a:lnTo>
                <a:close/>
                <a:moveTo>
                  <a:pt x="83" y="37"/>
                </a:moveTo>
                <a:lnTo>
                  <a:pt x="128" y="59"/>
                </a:lnTo>
                <a:lnTo>
                  <a:pt x="122" y="70"/>
                </a:lnTo>
                <a:lnTo>
                  <a:pt x="78" y="49"/>
                </a:lnTo>
                <a:lnTo>
                  <a:pt x="83" y="37"/>
                </a:lnTo>
                <a:close/>
                <a:moveTo>
                  <a:pt x="161" y="75"/>
                </a:moveTo>
                <a:lnTo>
                  <a:pt x="206" y="97"/>
                </a:lnTo>
                <a:lnTo>
                  <a:pt x="200" y="108"/>
                </a:lnTo>
                <a:lnTo>
                  <a:pt x="156" y="86"/>
                </a:lnTo>
                <a:lnTo>
                  <a:pt x="161" y="75"/>
                </a:lnTo>
                <a:close/>
                <a:moveTo>
                  <a:pt x="239" y="113"/>
                </a:moveTo>
                <a:lnTo>
                  <a:pt x="284" y="134"/>
                </a:lnTo>
                <a:lnTo>
                  <a:pt x="279" y="145"/>
                </a:lnTo>
                <a:lnTo>
                  <a:pt x="234" y="124"/>
                </a:lnTo>
                <a:lnTo>
                  <a:pt x="239" y="113"/>
                </a:lnTo>
                <a:close/>
                <a:moveTo>
                  <a:pt x="317" y="150"/>
                </a:moveTo>
                <a:lnTo>
                  <a:pt x="362" y="172"/>
                </a:lnTo>
                <a:lnTo>
                  <a:pt x="357" y="183"/>
                </a:lnTo>
                <a:lnTo>
                  <a:pt x="312" y="162"/>
                </a:lnTo>
                <a:lnTo>
                  <a:pt x="317" y="150"/>
                </a:lnTo>
                <a:close/>
                <a:moveTo>
                  <a:pt x="395" y="188"/>
                </a:moveTo>
                <a:lnTo>
                  <a:pt x="440" y="210"/>
                </a:lnTo>
                <a:lnTo>
                  <a:pt x="435" y="221"/>
                </a:lnTo>
                <a:lnTo>
                  <a:pt x="390" y="199"/>
                </a:lnTo>
                <a:lnTo>
                  <a:pt x="395" y="188"/>
                </a:lnTo>
                <a:close/>
                <a:moveTo>
                  <a:pt x="474" y="226"/>
                </a:moveTo>
                <a:lnTo>
                  <a:pt x="518" y="247"/>
                </a:lnTo>
                <a:lnTo>
                  <a:pt x="513" y="258"/>
                </a:lnTo>
                <a:lnTo>
                  <a:pt x="468" y="237"/>
                </a:lnTo>
                <a:lnTo>
                  <a:pt x="474" y="226"/>
                </a:lnTo>
                <a:close/>
                <a:moveTo>
                  <a:pt x="552" y="263"/>
                </a:moveTo>
                <a:lnTo>
                  <a:pt x="596" y="285"/>
                </a:lnTo>
                <a:lnTo>
                  <a:pt x="591" y="296"/>
                </a:lnTo>
                <a:lnTo>
                  <a:pt x="546" y="275"/>
                </a:lnTo>
                <a:lnTo>
                  <a:pt x="552" y="263"/>
                </a:lnTo>
                <a:close/>
                <a:moveTo>
                  <a:pt x="630" y="301"/>
                </a:moveTo>
                <a:lnTo>
                  <a:pt x="674" y="322"/>
                </a:lnTo>
                <a:lnTo>
                  <a:pt x="669" y="334"/>
                </a:lnTo>
                <a:lnTo>
                  <a:pt x="624" y="312"/>
                </a:lnTo>
                <a:lnTo>
                  <a:pt x="630" y="301"/>
                </a:lnTo>
                <a:close/>
                <a:moveTo>
                  <a:pt x="708" y="339"/>
                </a:moveTo>
                <a:lnTo>
                  <a:pt x="752" y="360"/>
                </a:lnTo>
                <a:lnTo>
                  <a:pt x="747" y="371"/>
                </a:lnTo>
                <a:lnTo>
                  <a:pt x="702" y="350"/>
                </a:lnTo>
                <a:lnTo>
                  <a:pt x="708" y="339"/>
                </a:lnTo>
                <a:close/>
                <a:moveTo>
                  <a:pt x="786" y="376"/>
                </a:moveTo>
                <a:lnTo>
                  <a:pt x="831" y="398"/>
                </a:lnTo>
                <a:lnTo>
                  <a:pt x="825" y="409"/>
                </a:lnTo>
                <a:lnTo>
                  <a:pt x="780" y="387"/>
                </a:lnTo>
                <a:lnTo>
                  <a:pt x="786" y="376"/>
                </a:lnTo>
                <a:close/>
                <a:moveTo>
                  <a:pt x="864" y="414"/>
                </a:moveTo>
                <a:lnTo>
                  <a:pt x="909" y="435"/>
                </a:lnTo>
                <a:lnTo>
                  <a:pt x="903" y="447"/>
                </a:lnTo>
                <a:lnTo>
                  <a:pt x="859" y="425"/>
                </a:lnTo>
                <a:lnTo>
                  <a:pt x="864" y="414"/>
                </a:lnTo>
                <a:close/>
                <a:moveTo>
                  <a:pt x="942" y="451"/>
                </a:moveTo>
                <a:lnTo>
                  <a:pt x="987" y="473"/>
                </a:lnTo>
                <a:lnTo>
                  <a:pt x="981" y="484"/>
                </a:lnTo>
                <a:lnTo>
                  <a:pt x="937" y="463"/>
                </a:lnTo>
                <a:lnTo>
                  <a:pt x="942" y="451"/>
                </a:lnTo>
                <a:close/>
                <a:moveTo>
                  <a:pt x="1020" y="489"/>
                </a:moveTo>
                <a:lnTo>
                  <a:pt x="1065" y="511"/>
                </a:lnTo>
                <a:lnTo>
                  <a:pt x="1059" y="522"/>
                </a:lnTo>
                <a:lnTo>
                  <a:pt x="1015" y="500"/>
                </a:lnTo>
                <a:lnTo>
                  <a:pt x="1020" y="489"/>
                </a:lnTo>
                <a:close/>
                <a:moveTo>
                  <a:pt x="1098" y="527"/>
                </a:moveTo>
                <a:lnTo>
                  <a:pt x="1134" y="544"/>
                </a:lnTo>
                <a:lnTo>
                  <a:pt x="1129" y="555"/>
                </a:lnTo>
                <a:lnTo>
                  <a:pt x="1093" y="538"/>
                </a:lnTo>
                <a:lnTo>
                  <a:pt x="1098" y="527"/>
                </a:lnTo>
                <a:close/>
              </a:path>
            </a:pathLst>
          </a:custGeom>
          <a:solidFill>
            <a:srgbClr val="7F7F7F"/>
          </a:solidFill>
          <a:ln w="3175">
            <a:solidFill>
              <a:srgbClr val="BFBFBF"/>
            </a:solidFill>
            <a:prstDash val="sysDot"/>
            <a:round/>
            <a:headEnd/>
            <a:tailEnd/>
          </a:ln>
        </p:spPr>
        <p:txBody>
          <a:bodyPr/>
          <a:lstStyle/>
          <a:p>
            <a:endParaRPr lang="zh-TW" altLang="en-US"/>
          </a:p>
        </p:txBody>
      </p:sp>
      <p:sp>
        <p:nvSpPr>
          <p:cNvPr id="25629" name="Freeform 8"/>
          <p:cNvSpPr>
            <a:spLocks noEditPoints="1"/>
          </p:cNvSpPr>
          <p:nvPr/>
        </p:nvSpPr>
        <p:spPr bwMode="auto">
          <a:xfrm>
            <a:off x="1522413" y="5153025"/>
            <a:ext cx="1924050" cy="53975"/>
          </a:xfrm>
          <a:custGeom>
            <a:avLst/>
            <a:gdLst>
              <a:gd name="T0" fmla="*/ 50 w 1943"/>
              <a:gd name="T1" fmla="*/ 2 h 54"/>
              <a:gd name="T2" fmla="*/ 0 w 1943"/>
              <a:gd name="T3" fmla="*/ 13 h 54"/>
              <a:gd name="T4" fmla="*/ 87 w 1943"/>
              <a:gd name="T5" fmla="*/ 2 h 54"/>
              <a:gd name="T6" fmla="*/ 136 w 1943"/>
              <a:gd name="T7" fmla="*/ 16 h 54"/>
              <a:gd name="T8" fmla="*/ 87 w 1943"/>
              <a:gd name="T9" fmla="*/ 2 h 54"/>
              <a:gd name="T10" fmla="*/ 223 w 1943"/>
              <a:gd name="T11" fmla="*/ 5 h 54"/>
              <a:gd name="T12" fmla="*/ 174 w 1943"/>
              <a:gd name="T13" fmla="*/ 16 h 54"/>
              <a:gd name="T14" fmla="*/ 261 w 1943"/>
              <a:gd name="T15" fmla="*/ 6 h 54"/>
              <a:gd name="T16" fmla="*/ 310 w 1943"/>
              <a:gd name="T17" fmla="*/ 19 h 54"/>
              <a:gd name="T18" fmla="*/ 261 w 1943"/>
              <a:gd name="T19" fmla="*/ 6 h 54"/>
              <a:gd name="T20" fmla="*/ 397 w 1943"/>
              <a:gd name="T21" fmla="*/ 9 h 54"/>
              <a:gd name="T22" fmla="*/ 347 w 1943"/>
              <a:gd name="T23" fmla="*/ 20 h 54"/>
              <a:gd name="T24" fmla="*/ 434 w 1943"/>
              <a:gd name="T25" fmla="*/ 10 h 54"/>
              <a:gd name="T26" fmla="*/ 483 w 1943"/>
              <a:gd name="T27" fmla="*/ 23 h 54"/>
              <a:gd name="T28" fmla="*/ 434 w 1943"/>
              <a:gd name="T29" fmla="*/ 10 h 54"/>
              <a:gd name="T30" fmla="*/ 570 w 1943"/>
              <a:gd name="T31" fmla="*/ 13 h 54"/>
              <a:gd name="T32" fmla="*/ 520 w 1943"/>
              <a:gd name="T33" fmla="*/ 24 h 54"/>
              <a:gd name="T34" fmla="*/ 607 w 1943"/>
              <a:gd name="T35" fmla="*/ 13 h 54"/>
              <a:gd name="T36" fmla="*/ 656 w 1943"/>
              <a:gd name="T37" fmla="*/ 27 h 54"/>
              <a:gd name="T38" fmla="*/ 607 w 1943"/>
              <a:gd name="T39" fmla="*/ 13 h 54"/>
              <a:gd name="T40" fmla="*/ 743 w 1943"/>
              <a:gd name="T41" fmla="*/ 16 h 54"/>
              <a:gd name="T42" fmla="*/ 693 w 1943"/>
              <a:gd name="T43" fmla="*/ 27 h 54"/>
              <a:gd name="T44" fmla="*/ 780 w 1943"/>
              <a:gd name="T45" fmla="*/ 17 h 54"/>
              <a:gd name="T46" fmla="*/ 830 w 1943"/>
              <a:gd name="T47" fmla="*/ 30 h 54"/>
              <a:gd name="T48" fmla="*/ 780 w 1943"/>
              <a:gd name="T49" fmla="*/ 17 h 54"/>
              <a:gd name="T50" fmla="*/ 917 w 1943"/>
              <a:gd name="T51" fmla="*/ 20 h 54"/>
              <a:gd name="T52" fmla="*/ 867 w 1943"/>
              <a:gd name="T53" fmla="*/ 31 h 54"/>
              <a:gd name="T54" fmla="*/ 954 w 1943"/>
              <a:gd name="T55" fmla="*/ 20 h 54"/>
              <a:gd name="T56" fmla="*/ 1003 w 1943"/>
              <a:gd name="T57" fmla="*/ 34 h 54"/>
              <a:gd name="T58" fmla="*/ 954 w 1943"/>
              <a:gd name="T59" fmla="*/ 20 h 54"/>
              <a:gd name="T60" fmla="*/ 1090 w 1943"/>
              <a:gd name="T61" fmla="*/ 23 h 54"/>
              <a:gd name="T62" fmla="*/ 1040 w 1943"/>
              <a:gd name="T63" fmla="*/ 35 h 54"/>
              <a:gd name="T64" fmla="*/ 1127 w 1943"/>
              <a:gd name="T65" fmla="*/ 24 h 54"/>
              <a:gd name="T66" fmla="*/ 1176 w 1943"/>
              <a:gd name="T67" fmla="*/ 38 h 54"/>
              <a:gd name="T68" fmla="*/ 1127 w 1943"/>
              <a:gd name="T69" fmla="*/ 24 h 54"/>
              <a:gd name="T70" fmla="*/ 1263 w 1943"/>
              <a:gd name="T71" fmla="*/ 27 h 54"/>
              <a:gd name="T72" fmla="*/ 1213 w 1943"/>
              <a:gd name="T73" fmla="*/ 38 h 54"/>
              <a:gd name="T74" fmla="*/ 1300 w 1943"/>
              <a:gd name="T75" fmla="*/ 28 h 54"/>
              <a:gd name="T76" fmla="*/ 1350 w 1943"/>
              <a:gd name="T77" fmla="*/ 41 h 54"/>
              <a:gd name="T78" fmla="*/ 1300 w 1943"/>
              <a:gd name="T79" fmla="*/ 28 h 54"/>
              <a:gd name="T80" fmla="*/ 1436 w 1943"/>
              <a:gd name="T81" fmla="*/ 31 h 54"/>
              <a:gd name="T82" fmla="*/ 1387 w 1943"/>
              <a:gd name="T83" fmla="*/ 42 h 54"/>
              <a:gd name="T84" fmla="*/ 1474 w 1943"/>
              <a:gd name="T85" fmla="*/ 32 h 54"/>
              <a:gd name="T86" fmla="*/ 1523 w 1943"/>
              <a:gd name="T87" fmla="*/ 45 h 54"/>
              <a:gd name="T88" fmla="*/ 1474 w 1943"/>
              <a:gd name="T89" fmla="*/ 32 h 54"/>
              <a:gd name="T90" fmla="*/ 1610 w 1943"/>
              <a:gd name="T91" fmla="*/ 34 h 54"/>
              <a:gd name="T92" fmla="*/ 1560 w 1943"/>
              <a:gd name="T93" fmla="*/ 46 h 54"/>
              <a:gd name="T94" fmla="*/ 1647 w 1943"/>
              <a:gd name="T95" fmla="*/ 35 h 54"/>
              <a:gd name="T96" fmla="*/ 1696 w 1943"/>
              <a:gd name="T97" fmla="*/ 49 h 54"/>
              <a:gd name="T98" fmla="*/ 1647 w 1943"/>
              <a:gd name="T99" fmla="*/ 35 h 54"/>
              <a:gd name="T100" fmla="*/ 1783 w 1943"/>
              <a:gd name="T101" fmla="*/ 38 h 54"/>
              <a:gd name="T102" fmla="*/ 1733 w 1943"/>
              <a:gd name="T103" fmla="*/ 50 h 54"/>
              <a:gd name="T104" fmla="*/ 1820 w 1943"/>
              <a:gd name="T105" fmla="*/ 39 h 54"/>
              <a:gd name="T106" fmla="*/ 1870 w 1943"/>
              <a:gd name="T107" fmla="*/ 52 h 54"/>
              <a:gd name="T108" fmla="*/ 1820 w 1943"/>
              <a:gd name="T109" fmla="*/ 39 h 54"/>
              <a:gd name="T110" fmla="*/ 1943 w 1943"/>
              <a:gd name="T111" fmla="*/ 41 h 54"/>
              <a:gd name="T112" fmla="*/ 1907 w 1943"/>
              <a:gd name="T113" fmla="*/ 53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43"/>
              <a:gd name="T172" fmla="*/ 0 h 54"/>
              <a:gd name="T173" fmla="*/ 1943 w 1943"/>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43" h="54">
                <a:moveTo>
                  <a:pt x="0" y="0"/>
                </a:moveTo>
                <a:lnTo>
                  <a:pt x="50" y="2"/>
                </a:lnTo>
                <a:lnTo>
                  <a:pt x="50" y="14"/>
                </a:lnTo>
                <a:lnTo>
                  <a:pt x="0" y="13"/>
                </a:lnTo>
                <a:lnTo>
                  <a:pt x="0" y="0"/>
                </a:lnTo>
                <a:close/>
                <a:moveTo>
                  <a:pt x="87" y="2"/>
                </a:moveTo>
                <a:lnTo>
                  <a:pt x="137" y="3"/>
                </a:lnTo>
                <a:lnTo>
                  <a:pt x="136" y="16"/>
                </a:lnTo>
                <a:lnTo>
                  <a:pt x="87" y="15"/>
                </a:lnTo>
                <a:lnTo>
                  <a:pt x="87" y="2"/>
                </a:lnTo>
                <a:close/>
                <a:moveTo>
                  <a:pt x="174" y="4"/>
                </a:moveTo>
                <a:lnTo>
                  <a:pt x="223" y="5"/>
                </a:lnTo>
                <a:lnTo>
                  <a:pt x="223" y="18"/>
                </a:lnTo>
                <a:lnTo>
                  <a:pt x="174" y="16"/>
                </a:lnTo>
                <a:lnTo>
                  <a:pt x="174" y="4"/>
                </a:lnTo>
                <a:close/>
                <a:moveTo>
                  <a:pt x="261" y="6"/>
                </a:moveTo>
                <a:lnTo>
                  <a:pt x="310" y="7"/>
                </a:lnTo>
                <a:lnTo>
                  <a:pt x="310" y="19"/>
                </a:lnTo>
                <a:lnTo>
                  <a:pt x="260" y="18"/>
                </a:lnTo>
                <a:lnTo>
                  <a:pt x="261" y="6"/>
                </a:lnTo>
                <a:close/>
                <a:moveTo>
                  <a:pt x="347" y="8"/>
                </a:moveTo>
                <a:lnTo>
                  <a:pt x="397" y="9"/>
                </a:lnTo>
                <a:lnTo>
                  <a:pt x="396" y="21"/>
                </a:lnTo>
                <a:lnTo>
                  <a:pt x="347" y="20"/>
                </a:lnTo>
                <a:lnTo>
                  <a:pt x="347" y="8"/>
                </a:lnTo>
                <a:close/>
                <a:moveTo>
                  <a:pt x="434" y="10"/>
                </a:moveTo>
                <a:lnTo>
                  <a:pt x="483" y="11"/>
                </a:lnTo>
                <a:lnTo>
                  <a:pt x="483" y="23"/>
                </a:lnTo>
                <a:lnTo>
                  <a:pt x="433" y="22"/>
                </a:lnTo>
                <a:lnTo>
                  <a:pt x="434" y="10"/>
                </a:lnTo>
                <a:close/>
                <a:moveTo>
                  <a:pt x="521" y="11"/>
                </a:moveTo>
                <a:lnTo>
                  <a:pt x="570" y="13"/>
                </a:lnTo>
                <a:lnTo>
                  <a:pt x="570" y="25"/>
                </a:lnTo>
                <a:lnTo>
                  <a:pt x="520" y="24"/>
                </a:lnTo>
                <a:lnTo>
                  <a:pt x="521" y="11"/>
                </a:lnTo>
                <a:close/>
                <a:moveTo>
                  <a:pt x="607" y="13"/>
                </a:moveTo>
                <a:lnTo>
                  <a:pt x="657" y="14"/>
                </a:lnTo>
                <a:lnTo>
                  <a:pt x="656" y="27"/>
                </a:lnTo>
                <a:lnTo>
                  <a:pt x="607" y="26"/>
                </a:lnTo>
                <a:lnTo>
                  <a:pt x="607" y="13"/>
                </a:lnTo>
                <a:close/>
                <a:moveTo>
                  <a:pt x="694" y="15"/>
                </a:moveTo>
                <a:lnTo>
                  <a:pt x="743" y="16"/>
                </a:lnTo>
                <a:lnTo>
                  <a:pt x="743" y="28"/>
                </a:lnTo>
                <a:lnTo>
                  <a:pt x="693" y="27"/>
                </a:lnTo>
                <a:lnTo>
                  <a:pt x="694" y="15"/>
                </a:lnTo>
                <a:close/>
                <a:moveTo>
                  <a:pt x="780" y="17"/>
                </a:moveTo>
                <a:lnTo>
                  <a:pt x="830" y="18"/>
                </a:lnTo>
                <a:lnTo>
                  <a:pt x="830" y="30"/>
                </a:lnTo>
                <a:lnTo>
                  <a:pt x="780" y="29"/>
                </a:lnTo>
                <a:lnTo>
                  <a:pt x="780" y="17"/>
                </a:lnTo>
                <a:close/>
                <a:moveTo>
                  <a:pt x="867" y="19"/>
                </a:moveTo>
                <a:lnTo>
                  <a:pt x="917" y="20"/>
                </a:lnTo>
                <a:lnTo>
                  <a:pt x="916" y="32"/>
                </a:lnTo>
                <a:lnTo>
                  <a:pt x="867" y="31"/>
                </a:lnTo>
                <a:lnTo>
                  <a:pt x="867" y="19"/>
                </a:lnTo>
                <a:close/>
                <a:moveTo>
                  <a:pt x="954" y="20"/>
                </a:moveTo>
                <a:lnTo>
                  <a:pt x="1003" y="22"/>
                </a:lnTo>
                <a:lnTo>
                  <a:pt x="1003" y="34"/>
                </a:lnTo>
                <a:lnTo>
                  <a:pt x="953" y="33"/>
                </a:lnTo>
                <a:lnTo>
                  <a:pt x="954" y="20"/>
                </a:lnTo>
                <a:close/>
                <a:moveTo>
                  <a:pt x="1040" y="22"/>
                </a:moveTo>
                <a:lnTo>
                  <a:pt x="1090" y="23"/>
                </a:lnTo>
                <a:lnTo>
                  <a:pt x="1090" y="36"/>
                </a:lnTo>
                <a:lnTo>
                  <a:pt x="1040" y="35"/>
                </a:lnTo>
                <a:lnTo>
                  <a:pt x="1040" y="22"/>
                </a:lnTo>
                <a:close/>
                <a:moveTo>
                  <a:pt x="1127" y="24"/>
                </a:moveTo>
                <a:lnTo>
                  <a:pt x="1177" y="25"/>
                </a:lnTo>
                <a:lnTo>
                  <a:pt x="1176" y="38"/>
                </a:lnTo>
                <a:lnTo>
                  <a:pt x="1127" y="37"/>
                </a:lnTo>
                <a:lnTo>
                  <a:pt x="1127" y="24"/>
                </a:lnTo>
                <a:close/>
                <a:moveTo>
                  <a:pt x="1214" y="26"/>
                </a:moveTo>
                <a:lnTo>
                  <a:pt x="1263" y="27"/>
                </a:lnTo>
                <a:lnTo>
                  <a:pt x="1263" y="39"/>
                </a:lnTo>
                <a:lnTo>
                  <a:pt x="1213" y="38"/>
                </a:lnTo>
                <a:lnTo>
                  <a:pt x="1214" y="26"/>
                </a:lnTo>
                <a:close/>
                <a:moveTo>
                  <a:pt x="1300" y="28"/>
                </a:moveTo>
                <a:lnTo>
                  <a:pt x="1350" y="29"/>
                </a:lnTo>
                <a:lnTo>
                  <a:pt x="1350" y="41"/>
                </a:lnTo>
                <a:lnTo>
                  <a:pt x="1300" y="40"/>
                </a:lnTo>
                <a:lnTo>
                  <a:pt x="1300" y="28"/>
                </a:lnTo>
                <a:close/>
                <a:moveTo>
                  <a:pt x="1387" y="30"/>
                </a:moveTo>
                <a:lnTo>
                  <a:pt x="1436" y="31"/>
                </a:lnTo>
                <a:lnTo>
                  <a:pt x="1436" y="43"/>
                </a:lnTo>
                <a:lnTo>
                  <a:pt x="1387" y="42"/>
                </a:lnTo>
                <a:lnTo>
                  <a:pt x="1387" y="30"/>
                </a:lnTo>
                <a:close/>
                <a:moveTo>
                  <a:pt x="1474" y="32"/>
                </a:moveTo>
                <a:lnTo>
                  <a:pt x="1523" y="33"/>
                </a:lnTo>
                <a:lnTo>
                  <a:pt x="1523" y="45"/>
                </a:lnTo>
                <a:lnTo>
                  <a:pt x="1473" y="44"/>
                </a:lnTo>
                <a:lnTo>
                  <a:pt x="1474" y="32"/>
                </a:lnTo>
                <a:close/>
                <a:moveTo>
                  <a:pt x="1560" y="33"/>
                </a:moveTo>
                <a:lnTo>
                  <a:pt x="1610" y="34"/>
                </a:lnTo>
                <a:lnTo>
                  <a:pt x="1610" y="47"/>
                </a:lnTo>
                <a:lnTo>
                  <a:pt x="1560" y="46"/>
                </a:lnTo>
                <a:lnTo>
                  <a:pt x="1560" y="33"/>
                </a:lnTo>
                <a:close/>
                <a:moveTo>
                  <a:pt x="1647" y="35"/>
                </a:moveTo>
                <a:lnTo>
                  <a:pt x="1696" y="36"/>
                </a:lnTo>
                <a:lnTo>
                  <a:pt x="1696" y="49"/>
                </a:lnTo>
                <a:lnTo>
                  <a:pt x="1647" y="48"/>
                </a:lnTo>
                <a:lnTo>
                  <a:pt x="1647" y="35"/>
                </a:lnTo>
                <a:close/>
                <a:moveTo>
                  <a:pt x="1734" y="37"/>
                </a:moveTo>
                <a:lnTo>
                  <a:pt x="1783" y="38"/>
                </a:lnTo>
                <a:lnTo>
                  <a:pt x="1783" y="50"/>
                </a:lnTo>
                <a:lnTo>
                  <a:pt x="1733" y="50"/>
                </a:lnTo>
                <a:lnTo>
                  <a:pt x="1734" y="37"/>
                </a:lnTo>
                <a:close/>
                <a:moveTo>
                  <a:pt x="1820" y="39"/>
                </a:moveTo>
                <a:lnTo>
                  <a:pt x="1870" y="40"/>
                </a:lnTo>
                <a:lnTo>
                  <a:pt x="1870" y="52"/>
                </a:lnTo>
                <a:lnTo>
                  <a:pt x="1820" y="51"/>
                </a:lnTo>
                <a:lnTo>
                  <a:pt x="1820" y="39"/>
                </a:lnTo>
                <a:close/>
                <a:moveTo>
                  <a:pt x="1907" y="41"/>
                </a:moveTo>
                <a:lnTo>
                  <a:pt x="1943" y="41"/>
                </a:lnTo>
                <a:lnTo>
                  <a:pt x="1943" y="54"/>
                </a:lnTo>
                <a:lnTo>
                  <a:pt x="1907" y="53"/>
                </a:lnTo>
                <a:lnTo>
                  <a:pt x="1907" y="41"/>
                </a:lnTo>
                <a:close/>
              </a:path>
            </a:pathLst>
          </a:custGeom>
          <a:solidFill>
            <a:srgbClr val="7F7F7F"/>
          </a:solidFill>
          <a:ln w="3175">
            <a:solidFill>
              <a:srgbClr val="BFBFBF"/>
            </a:solidFill>
            <a:prstDash val="sysDot"/>
            <a:round/>
            <a:headEnd/>
            <a:tailEnd/>
          </a:ln>
        </p:spPr>
        <p:txBody>
          <a:bodyPr/>
          <a:lstStyle/>
          <a:p>
            <a:endParaRPr lang="zh-TW" altLang="en-US"/>
          </a:p>
        </p:txBody>
      </p:sp>
      <p:sp>
        <p:nvSpPr>
          <p:cNvPr id="25630" name="Rectangle 7"/>
          <p:cNvSpPr>
            <a:spLocks noChangeArrowheads="1"/>
          </p:cNvSpPr>
          <p:nvPr/>
        </p:nvSpPr>
        <p:spPr bwMode="auto">
          <a:xfrm>
            <a:off x="3605213" y="4521200"/>
            <a:ext cx="142875" cy="325438"/>
          </a:xfrm>
          <a:prstGeom prst="rect">
            <a:avLst/>
          </a:prstGeom>
          <a:noFill/>
          <a:ln w="9525">
            <a:noFill/>
            <a:miter lim="800000"/>
            <a:headEnd/>
            <a:tailEnd/>
          </a:ln>
        </p:spPr>
        <p:txBody>
          <a:bodyPr lIns="0" tIns="0" rIns="0" bIns="0"/>
          <a:lstStyle/>
          <a:p>
            <a:r>
              <a:rPr lang="en-US" altLang="zh-TW" sz="1400">
                <a:solidFill>
                  <a:srgbClr val="7F7F7F"/>
                </a:solidFill>
                <a:latin typeface="Times New Roman" pitchFamily="18" charset="0"/>
                <a:cs typeface="Times New Roman" pitchFamily="18" charset="0"/>
              </a:rPr>
              <a:t>5</a:t>
            </a:r>
            <a:endParaRPr lang="en-US" altLang="zh-TW" sz="1400"/>
          </a:p>
        </p:txBody>
      </p:sp>
      <p:sp>
        <p:nvSpPr>
          <p:cNvPr id="25631" name="Rectangle 6"/>
          <p:cNvSpPr>
            <a:spLocks noChangeArrowheads="1"/>
          </p:cNvSpPr>
          <p:nvPr/>
        </p:nvSpPr>
        <p:spPr bwMode="auto">
          <a:xfrm>
            <a:off x="3001963" y="4576763"/>
            <a:ext cx="88900" cy="215900"/>
          </a:xfrm>
          <a:prstGeom prst="rect">
            <a:avLst/>
          </a:prstGeom>
          <a:noFill/>
          <a:ln w="9525">
            <a:noFill/>
            <a:miter lim="800000"/>
            <a:headEnd/>
            <a:tailEnd/>
          </a:ln>
        </p:spPr>
        <p:txBody>
          <a:bodyPr wrap="none" lIns="0" tIns="0" rIns="0" bIns="0">
            <a:spAutoFit/>
          </a:bodyPr>
          <a:lstStyle/>
          <a:p>
            <a:r>
              <a:rPr lang="en-US" altLang="zh-TW" sz="1400">
                <a:solidFill>
                  <a:srgbClr val="7F7F7F"/>
                </a:solidFill>
                <a:latin typeface="Times New Roman" pitchFamily="18" charset="0"/>
                <a:cs typeface="Times New Roman" pitchFamily="18" charset="0"/>
              </a:rPr>
              <a:t>6</a:t>
            </a:r>
            <a:endParaRPr lang="en-US" altLang="zh-TW" sz="1400"/>
          </a:p>
        </p:txBody>
      </p:sp>
      <p:sp>
        <p:nvSpPr>
          <p:cNvPr id="25632" name="Rectangle 5"/>
          <p:cNvSpPr>
            <a:spLocks noChangeArrowheads="1"/>
          </p:cNvSpPr>
          <p:nvPr/>
        </p:nvSpPr>
        <p:spPr bwMode="auto">
          <a:xfrm>
            <a:off x="2516188" y="5170488"/>
            <a:ext cx="90487" cy="215900"/>
          </a:xfrm>
          <a:prstGeom prst="rect">
            <a:avLst/>
          </a:prstGeom>
          <a:noFill/>
          <a:ln w="9525">
            <a:noFill/>
            <a:miter lim="800000"/>
            <a:headEnd/>
            <a:tailEnd/>
          </a:ln>
        </p:spPr>
        <p:txBody>
          <a:bodyPr wrap="none" lIns="0" tIns="0" rIns="0" bIns="0">
            <a:spAutoFit/>
          </a:bodyPr>
          <a:lstStyle/>
          <a:p>
            <a:r>
              <a:rPr lang="en-US" altLang="zh-TW" sz="1400">
                <a:solidFill>
                  <a:srgbClr val="7F7F7F"/>
                </a:solidFill>
                <a:latin typeface="Times New Roman" pitchFamily="18" charset="0"/>
                <a:cs typeface="Times New Roman" pitchFamily="18" charset="0"/>
              </a:rPr>
              <a:t>8</a:t>
            </a:r>
            <a:endParaRPr lang="en-US" altLang="zh-TW" sz="1400"/>
          </a:p>
        </p:txBody>
      </p:sp>
      <p:sp>
        <p:nvSpPr>
          <p:cNvPr id="40" name="文字方塊 39"/>
          <p:cNvSpPr txBox="1">
            <a:spLocks noChangeArrowheads="1"/>
          </p:cNvSpPr>
          <p:nvPr/>
        </p:nvSpPr>
        <p:spPr bwMode="auto">
          <a:xfrm>
            <a:off x="5076825" y="981075"/>
            <a:ext cx="3311525" cy="646113"/>
          </a:xfrm>
          <a:prstGeom prst="rect">
            <a:avLst/>
          </a:prstGeom>
          <a:noFill/>
          <a:ln w="9525">
            <a:noFill/>
            <a:miter lim="800000"/>
            <a:headEnd/>
            <a:tailEnd/>
          </a:ln>
        </p:spPr>
        <p:txBody>
          <a:bodyPr>
            <a:spAutoFit/>
          </a:bodyPr>
          <a:lstStyle/>
          <a:p>
            <a:pPr eaLnBrk="0" hangingPunct="0"/>
            <a:r>
              <a:rPr kumimoji="0" lang="en-US" altLang="zh-TW"/>
              <a:t>1.Check if </a:t>
            </a:r>
            <a:r>
              <a:rPr kumimoji="0" lang="en-US" altLang="zh-TW" i="1"/>
              <a:t>n</a:t>
            </a:r>
            <a:r>
              <a:rPr kumimoji="0" lang="en-US" altLang="zh-TW" i="1" baseline="-25000"/>
              <a:t>k</a:t>
            </a:r>
            <a:r>
              <a:rPr kumimoji="0" lang="en-US" altLang="zh-TW" i="1"/>
              <a:t> </a:t>
            </a:r>
            <a:r>
              <a:rPr kumimoji="0" lang="en-US" altLang="zh-TW"/>
              <a:t>fits </a:t>
            </a:r>
            <a:r>
              <a:rPr kumimoji="0" lang="en-US" altLang="zh-TW" i="1"/>
              <a:t>OD</a:t>
            </a:r>
            <a:r>
              <a:rPr kumimoji="0" lang="en-US" altLang="zh-TW" i="1" baseline="-25000"/>
              <a:t>k</a:t>
            </a:r>
            <a:r>
              <a:rPr kumimoji="0" lang="zh-TW" altLang="zh-TW"/>
              <a:t>＜</a:t>
            </a:r>
            <a:r>
              <a:rPr kumimoji="0" lang="en-US" altLang="zh-TW" i="1"/>
              <a:t>AODE</a:t>
            </a:r>
            <a:r>
              <a:rPr kumimoji="0" lang="en-US" altLang="zh-TW" i="1" baseline="-25000"/>
              <a:t>k</a:t>
            </a:r>
          </a:p>
          <a:p>
            <a:pPr algn="r" eaLnBrk="0" hangingPunct="0"/>
            <a:r>
              <a:rPr kumimoji="0" lang="en-US" altLang="zh-TW" i="1"/>
              <a:t>K=0,1,2,3</a:t>
            </a:r>
            <a:r>
              <a:rPr kumimoji="0" lang="en-US" altLang="zh-TW"/>
              <a:t> </a:t>
            </a:r>
            <a:r>
              <a:rPr kumimoji="0" lang="en-US" altLang="zh-TW" i="1"/>
              <a:t> </a:t>
            </a:r>
            <a:endParaRPr kumimoji="0" lang="zh-TW" altLang="en-US"/>
          </a:p>
        </p:txBody>
      </p:sp>
      <p:sp>
        <p:nvSpPr>
          <p:cNvPr id="41" name="文字方塊 40"/>
          <p:cNvSpPr txBox="1"/>
          <p:nvPr/>
        </p:nvSpPr>
        <p:spPr>
          <a:xfrm>
            <a:off x="5651500" y="1484313"/>
            <a:ext cx="3097213" cy="1200150"/>
          </a:xfrm>
          <a:prstGeom prst="rect">
            <a:avLst/>
          </a:prstGeom>
          <a:noFill/>
        </p:spPr>
        <p:txBody>
          <a:bodyPr>
            <a:spAutoFit/>
          </a:bodyPr>
          <a:lstStyle/>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0</a:t>
            </a:r>
            <a:r>
              <a:rPr lang="en-US" altLang="zh-TW" dirty="0">
                <a:solidFill>
                  <a:srgbClr val="000000"/>
                </a:solidFill>
                <a:latin typeface="Times New Roman" pitchFamily="18" charset="0"/>
                <a:cs typeface="Times New Roman" pitchFamily="18" charset="0"/>
              </a:rPr>
              <a:t>(</a:t>
            </a:r>
            <a:r>
              <a:rPr lang="en-US" altLang="zh-TW" dirty="0">
                <a:solidFill>
                  <a:srgbClr val="FF0000"/>
                </a:solidFill>
                <a:latin typeface="Times New Roman" pitchFamily="18" charset="0"/>
                <a:cs typeface="Times New Roman" pitchFamily="18" charset="0"/>
              </a:rPr>
              <a:t>2</a:t>
            </a:r>
            <a:r>
              <a:rPr lang="en-US" altLang="zh-TW" dirty="0">
                <a:solidFill>
                  <a:srgbClr val="000000"/>
                </a:solidFill>
                <a:latin typeface="Times New Roman" pitchFamily="18" charset="0"/>
                <a:cs typeface="Times New Roman" pitchFamily="18" charset="0"/>
              </a:rPr>
              <a:t>, 0, </a:t>
            </a:r>
            <a:r>
              <a:rPr lang="en-US" altLang="zh-TW" dirty="0">
                <a:solidFill>
                  <a:srgbClr val="FF0000"/>
                </a:solidFill>
                <a:latin typeface="Times New Roman" pitchFamily="18" charset="0"/>
                <a:cs typeface="Times New Roman" pitchFamily="18" charset="0"/>
              </a:rPr>
              <a:t>2</a:t>
            </a:r>
            <a:r>
              <a:rPr lang="en-US" altLang="zh-TW" dirty="0">
                <a:solidFill>
                  <a:srgbClr val="000000"/>
                </a:solidFill>
                <a:latin typeface="Times New Roman" pitchFamily="18" charset="0"/>
                <a:cs typeface="Times New Roman" pitchFamily="18" charset="0"/>
              </a:rPr>
              <a:t>, 0)</a:t>
            </a:r>
          </a:p>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1</a:t>
            </a:r>
            <a:r>
              <a:rPr lang="en-US" altLang="zh-TW" dirty="0">
                <a:solidFill>
                  <a:srgbClr val="000000"/>
                </a:solidFill>
                <a:latin typeface="Times New Roman" pitchFamily="18" charset="0"/>
                <a:cs typeface="Times New Roman" pitchFamily="18" charset="0"/>
              </a:rPr>
              <a:t>(</a:t>
            </a:r>
            <a:r>
              <a:rPr lang="en-US" altLang="zh-TW" dirty="0">
                <a:solidFill>
                  <a:srgbClr val="FF0000"/>
                </a:solidFill>
                <a:latin typeface="Times New Roman" pitchFamily="18" charset="0"/>
                <a:cs typeface="Times New Roman" pitchFamily="18" charset="0"/>
              </a:rPr>
              <a:t>3</a:t>
            </a:r>
            <a:r>
              <a:rPr lang="en-US" altLang="zh-TW" dirty="0">
                <a:solidFill>
                  <a:srgbClr val="000000"/>
                </a:solidFill>
                <a:latin typeface="Times New Roman" pitchFamily="18" charset="0"/>
                <a:cs typeface="Times New Roman" pitchFamily="18" charset="0"/>
              </a:rPr>
              <a:t>, 5, </a:t>
            </a:r>
            <a:r>
              <a:rPr lang="en-US" altLang="zh-TW" dirty="0">
                <a:solidFill>
                  <a:srgbClr val="FF0000"/>
                </a:solidFill>
                <a:latin typeface="Times New Roman" pitchFamily="18" charset="0"/>
                <a:cs typeface="Times New Roman" pitchFamily="18" charset="0"/>
              </a:rPr>
              <a:t>1</a:t>
            </a:r>
            <a:r>
              <a:rPr lang="en-US" altLang="zh-TW" dirty="0">
                <a:solidFill>
                  <a:srgbClr val="000000"/>
                </a:solidFill>
                <a:latin typeface="Times New Roman" pitchFamily="18" charset="0"/>
                <a:cs typeface="Times New Roman" pitchFamily="18" charset="0"/>
              </a:rPr>
              <a:t>, 5) </a:t>
            </a:r>
            <a:r>
              <a:rPr lang="en-US" altLang="zh-TW"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2</a:t>
            </a:r>
            <a:r>
              <a:rPr lang="en-US" altLang="zh-TW" dirty="0">
                <a:solidFill>
                  <a:srgbClr val="000000"/>
                </a:solidFill>
                <a:latin typeface="Times New Roman" pitchFamily="18" charset="0"/>
                <a:cs typeface="Times New Roman" pitchFamily="18" charset="0"/>
              </a:rPr>
              <a:t>(</a:t>
            </a:r>
            <a:r>
              <a:rPr lang="en-US" altLang="zh-TW" dirty="0">
                <a:solidFill>
                  <a:srgbClr val="FF0000"/>
                </a:solidFill>
                <a:latin typeface="Times New Roman" pitchFamily="18" charset="0"/>
                <a:cs typeface="Times New Roman" pitchFamily="18" charset="0"/>
              </a:rPr>
              <a:t>3</a:t>
            </a:r>
            <a:r>
              <a:rPr lang="en-US" altLang="zh-TW" dirty="0">
                <a:solidFill>
                  <a:srgbClr val="000000"/>
                </a:solidFill>
                <a:latin typeface="Times New Roman" pitchFamily="18" charset="0"/>
                <a:cs typeface="Times New Roman" pitchFamily="18" charset="0"/>
              </a:rPr>
              <a:t>, 9, </a:t>
            </a:r>
            <a:r>
              <a:rPr lang="en-US" altLang="zh-TW" dirty="0">
                <a:solidFill>
                  <a:srgbClr val="FF0000"/>
                </a:solidFill>
                <a:latin typeface="Times New Roman" pitchFamily="18" charset="0"/>
                <a:cs typeface="Times New Roman" pitchFamily="18" charset="0"/>
              </a:rPr>
              <a:t>0</a:t>
            </a:r>
            <a:r>
              <a:rPr lang="en-US" altLang="zh-TW" dirty="0">
                <a:solidFill>
                  <a:srgbClr val="000000"/>
                </a:solidFill>
                <a:latin typeface="Times New Roman" pitchFamily="18" charset="0"/>
                <a:cs typeface="Times New Roman" pitchFamily="18" charset="0"/>
              </a:rPr>
              <a:t>, 9) </a:t>
            </a:r>
            <a:r>
              <a:rPr lang="en-US" altLang="zh-TW"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zh-TW" b="1" dirty="0">
              <a:solidFill>
                <a:srgbClr val="FF0000"/>
              </a:solidFill>
              <a:effectLst>
                <a:outerShdw blurRad="38100" dist="38100" dir="2700000" algn="tl">
                  <a:srgbClr val="000000">
                    <a:alpha val="43137"/>
                  </a:srgbClr>
                </a:outerShdw>
              </a:effectLst>
              <a:cs typeface="新細明體" pitchFamily="18" charset="-120"/>
            </a:endParaRPr>
          </a:p>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3</a:t>
            </a:r>
            <a:r>
              <a:rPr lang="en-US" altLang="zh-TW" dirty="0">
                <a:solidFill>
                  <a:srgbClr val="000000"/>
                </a:solidFill>
                <a:latin typeface="Times New Roman" pitchFamily="18" charset="0"/>
                <a:cs typeface="Times New Roman" pitchFamily="18" charset="0"/>
              </a:rPr>
              <a:t>(</a:t>
            </a:r>
            <a:r>
              <a:rPr lang="en-US" altLang="zh-TW" dirty="0">
                <a:solidFill>
                  <a:srgbClr val="FF0000"/>
                </a:solidFill>
                <a:latin typeface="Times New Roman" pitchFamily="18" charset="0"/>
                <a:cs typeface="Times New Roman" pitchFamily="18" charset="0"/>
              </a:rPr>
              <a:t>2</a:t>
            </a:r>
            <a:r>
              <a:rPr lang="en-US" altLang="zh-TW" dirty="0">
                <a:solidFill>
                  <a:srgbClr val="000000"/>
                </a:solidFill>
                <a:latin typeface="Times New Roman" pitchFamily="18" charset="0"/>
                <a:cs typeface="Times New Roman" pitchFamily="18" charset="0"/>
              </a:rPr>
              <a:t>, 4, </a:t>
            </a:r>
            <a:r>
              <a:rPr lang="en-US" altLang="zh-TW" dirty="0">
                <a:solidFill>
                  <a:srgbClr val="FF0000"/>
                </a:solidFill>
                <a:latin typeface="Times New Roman" pitchFamily="18" charset="0"/>
                <a:cs typeface="Times New Roman" pitchFamily="18" charset="0"/>
              </a:rPr>
              <a:t>0</a:t>
            </a:r>
            <a:r>
              <a:rPr lang="en-US" altLang="zh-TW" dirty="0">
                <a:solidFill>
                  <a:srgbClr val="000000"/>
                </a:solidFill>
                <a:latin typeface="Times New Roman" pitchFamily="18" charset="0"/>
                <a:cs typeface="Times New Roman" pitchFamily="18" charset="0"/>
              </a:rPr>
              <a:t>, 9) </a:t>
            </a:r>
            <a:r>
              <a:rPr lang="en-US" altLang="zh-TW"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zh-TW" b="1" dirty="0">
              <a:solidFill>
                <a:srgbClr val="FF0000"/>
              </a:solidFill>
              <a:effectLst>
                <a:outerShdw blurRad="38100" dist="38100" dir="2700000" algn="tl">
                  <a:srgbClr val="000000">
                    <a:alpha val="43137"/>
                  </a:srgbClr>
                </a:outerShdw>
              </a:effectLst>
              <a:cs typeface="新細明體" pitchFamily="18" charset="-120"/>
            </a:endParaRPr>
          </a:p>
        </p:txBody>
      </p:sp>
      <p:sp>
        <p:nvSpPr>
          <p:cNvPr id="42" name="文字方塊 41"/>
          <p:cNvSpPr txBox="1">
            <a:spLocks noChangeArrowheads="1"/>
          </p:cNvSpPr>
          <p:nvPr/>
        </p:nvSpPr>
        <p:spPr bwMode="auto">
          <a:xfrm>
            <a:off x="5076825" y="2708275"/>
            <a:ext cx="3671888" cy="647700"/>
          </a:xfrm>
          <a:prstGeom prst="rect">
            <a:avLst/>
          </a:prstGeom>
          <a:noFill/>
          <a:ln w="9525">
            <a:noFill/>
            <a:miter lim="800000"/>
            <a:headEnd/>
            <a:tailEnd/>
          </a:ln>
        </p:spPr>
        <p:txBody>
          <a:bodyPr>
            <a:spAutoFit/>
          </a:bodyPr>
          <a:lstStyle/>
          <a:p>
            <a:pPr eaLnBrk="0" hangingPunct="0"/>
            <a:r>
              <a:rPr kumimoji="0" lang="en-US" altLang="zh-TW"/>
              <a:t>2.Compute </a:t>
            </a:r>
            <a:r>
              <a:rPr kumimoji="0" lang="en-US" altLang="zh-TW" i="1"/>
              <a:t>l</a:t>
            </a:r>
            <a:r>
              <a:rPr kumimoji="0" lang="en-US" altLang="zh-TW" i="1" baseline="-25000"/>
              <a:t>k</a:t>
            </a:r>
            <a:r>
              <a:rPr kumimoji="0" lang="en-US" altLang="zh-TW"/>
              <a:t>+</a:t>
            </a:r>
            <a:r>
              <a:rPr kumimoji="0" lang="en-US" altLang="zh-TW" i="1"/>
              <a:t>d</a:t>
            </a:r>
            <a:r>
              <a:rPr kumimoji="0" lang="en-US" altLang="zh-TW" i="1" baseline="-25000"/>
              <a:t>k,i</a:t>
            </a:r>
            <a:r>
              <a:rPr kumimoji="0" lang="en-US" altLang="zh-TW"/>
              <a:t> of </a:t>
            </a:r>
            <a:r>
              <a:rPr lang="en-US" altLang="zh-TW" i="1">
                <a:solidFill>
                  <a:srgbClr val="000000"/>
                </a:solidFill>
                <a:latin typeface="Times New Roman" pitchFamily="18" charset="0"/>
                <a:cs typeface="Times New Roman" pitchFamily="18" charset="0"/>
              </a:rPr>
              <a:t>n</a:t>
            </a:r>
            <a:r>
              <a:rPr lang="en-US" altLang="zh-TW" baseline="-25000">
                <a:solidFill>
                  <a:srgbClr val="000000"/>
                </a:solidFill>
                <a:latin typeface="Times New Roman" pitchFamily="18" charset="0"/>
                <a:cs typeface="Times New Roman" pitchFamily="18" charset="0"/>
              </a:rPr>
              <a:t>k</a:t>
            </a:r>
            <a:r>
              <a:rPr lang="en-US" altLang="zh-TW">
                <a:solidFill>
                  <a:srgbClr val="000000"/>
                </a:solidFill>
                <a:latin typeface="Times New Roman" pitchFamily="18" charset="0"/>
                <a:cs typeface="Times New Roman" pitchFamily="18" charset="0"/>
              </a:rPr>
              <a:t> </a:t>
            </a:r>
            <a:r>
              <a:rPr kumimoji="0" lang="en-US" altLang="zh-TW"/>
              <a:t>and get the</a:t>
            </a:r>
          </a:p>
          <a:p>
            <a:pPr eaLnBrk="0" hangingPunct="0"/>
            <a:r>
              <a:rPr kumimoji="0" lang="en-US" altLang="zh-TW"/>
              <a:t>    minimum one</a:t>
            </a:r>
            <a:endParaRPr kumimoji="0" lang="zh-TW" altLang="en-US"/>
          </a:p>
        </p:txBody>
      </p:sp>
      <p:sp>
        <p:nvSpPr>
          <p:cNvPr id="43" name="文字方塊 42"/>
          <p:cNvSpPr txBox="1"/>
          <p:nvPr/>
        </p:nvSpPr>
        <p:spPr>
          <a:xfrm>
            <a:off x="5651500" y="3429000"/>
            <a:ext cx="3097213" cy="923925"/>
          </a:xfrm>
          <a:prstGeom prst="rect">
            <a:avLst/>
          </a:prstGeom>
          <a:noFill/>
        </p:spPr>
        <p:txBody>
          <a:bodyPr>
            <a:spAutoFit/>
          </a:bodyPr>
          <a:lstStyle/>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1</a:t>
            </a:r>
            <a:r>
              <a:rPr lang="en-US" altLang="zh-TW" dirty="0">
                <a:solidFill>
                  <a:srgbClr val="000000"/>
                </a:solidFill>
                <a:latin typeface="Times New Roman" pitchFamily="18" charset="0"/>
                <a:cs typeface="Times New Roman" pitchFamily="18" charset="0"/>
              </a:rPr>
              <a:t>: </a:t>
            </a:r>
            <a:r>
              <a:rPr lang="en-US" altLang="zh-TW" i="1" dirty="0">
                <a:solidFill>
                  <a:srgbClr val="000000"/>
                </a:solidFill>
                <a:latin typeface="Times New Roman" pitchFamily="18" charset="0"/>
                <a:cs typeface="Times New Roman" pitchFamily="18" charset="0"/>
              </a:rPr>
              <a:t>d</a:t>
            </a:r>
            <a:r>
              <a:rPr lang="en-US" altLang="zh-TW" baseline="-30000" dirty="0">
                <a:solidFill>
                  <a:srgbClr val="000000"/>
                </a:solidFill>
                <a:latin typeface="Times New Roman" pitchFamily="18" charset="0"/>
                <a:cs typeface="Times New Roman" pitchFamily="18" charset="0"/>
              </a:rPr>
              <a:t>1,4</a:t>
            </a:r>
            <a:r>
              <a:rPr lang="en-US" altLang="zh-TW" i="1" dirty="0">
                <a:solidFill>
                  <a:srgbClr val="000000"/>
                </a:solidFill>
                <a:latin typeface="Times New Roman" pitchFamily="18" charset="0"/>
                <a:cs typeface="Times New Roman" pitchFamily="18" charset="0"/>
              </a:rPr>
              <a:t>+</a:t>
            </a:r>
            <a:r>
              <a:rPr lang="en-US" altLang="zh-TW" dirty="0">
                <a:solidFill>
                  <a:srgbClr val="000000"/>
                </a:solidFill>
                <a:latin typeface="Times New Roman" pitchFamily="18" charset="0"/>
                <a:cs typeface="Times New Roman" pitchFamily="18" charset="0"/>
              </a:rPr>
              <a:t>5 = 6+5 = 11</a:t>
            </a:r>
            <a:r>
              <a:rPr lang="en-US" altLang="zh-TW"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2</a:t>
            </a:r>
            <a:r>
              <a:rPr lang="en-US" altLang="zh-TW" dirty="0">
                <a:solidFill>
                  <a:srgbClr val="000000"/>
                </a:solidFill>
                <a:latin typeface="Times New Roman" pitchFamily="18" charset="0"/>
                <a:cs typeface="Times New Roman" pitchFamily="18" charset="0"/>
              </a:rPr>
              <a:t>: </a:t>
            </a:r>
            <a:r>
              <a:rPr lang="en-US" altLang="zh-TW" i="1" dirty="0">
                <a:solidFill>
                  <a:srgbClr val="000000"/>
                </a:solidFill>
                <a:latin typeface="Times New Roman" pitchFamily="18" charset="0"/>
                <a:cs typeface="Times New Roman" pitchFamily="18" charset="0"/>
              </a:rPr>
              <a:t>d</a:t>
            </a:r>
            <a:r>
              <a:rPr lang="en-US" altLang="zh-TW" baseline="-30000" dirty="0">
                <a:solidFill>
                  <a:srgbClr val="000000"/>
                </a:solidFill>
                <a:latin typeface="Times New Roman" pitchFamily="18" charset="0"/>
                <a:cs typeface="Times New Roman" pitchFamily="18" charset="0"/>
              </a:rPr>
              <a:t>2,4</a:t>
            </a:r>
            <a:r>
              <a:rPr lang="en-US" altLang="zh-TW" i="1" dirty="0">
                <a:solidFill>
                  <a:srgbClr val="000000"/>
                </a:solidFill>
                <a:latin typeface="Times New Roman" pitchFamily="18" charset="0"/>
                <a:cs typeface="Times New Roman" pitchFamily="18" charset="0"/>
              </a:rPr>
              <a:t>+</a:t>
            </a:r>
            <a:r>
              <a:rPr lang="en-US" altLang="zh-TW" dirty="0">
                <a:solidFill>
                  <a:srgbClr val="000000"/>
                </a:solidFill>
                <a:latin typeface="Times New Roman" pitchFamily="18" charset="0"/>
                <a:cs typeface="Times New Roman" pitchFamily="18" charset="0"/>
              </a:rPr>
              <a:t>9 = 8+9 = 17</a:t>
            </a:r>
            <a:endParaRPr lang="en-US" altLang="zh-TW" b="1" dirty="0">
              <a:solidFill>
                <a:srgbClr val="FF0000"/>
              </a:solidFill>
              <a:effectLst>
                <a:outerShdw blurRad="38100" dist="38100" dir="2700000" algn="tl">
                  <a:srgbClr val="000000">
                    <a:alpha val="43137"/>
                  </a:srgbClr>
                </a:outerShdw>
              </a:effectLst>
              <a:cs typeface="新細明體" pitchFamily="18" charset="-120"/>
            </a:endParaRPr>
          </a:p>
          <a:p>
            <a:pPr eaLnBrk="0" hangingPunct="0">
              <a:defRPr/>
            </a:pPr>
            <a:r>
              <a:rPr lang="en-US" altLang="zh-TW" i="1" dirty="0">
                <a:solidFill>
                  <a:srgbClr val="000000"/>
                </a:solidFill>
                <a:latin typeface="Times New Roman" pitchFamily="18" charset="0"/>
                <a:cs typeface="Times New Roman" pitchFamily="18" charset="0"/>
              </a:rPr>
              <a:t>n</a:t>
            </a:r>
            <a:r>
              <a:rPr lang="en-US" altLang="zh-TW" baseline="-30000" dirty="0">
                <a:solidFill>
                  <a:srgbClr val="000000"/>
                </a:solidFill>
                <a:latin typeface="Times New Roman" pitchFamily="18" charset="0"/>
                <a:cs typeface="Times New Roman" pitchFamily="18" charset="0"/>
              </a:rPr>
              <a:t>3</a:t>
            </a:r>
            <a:r>
              <a:rPr lang="en-US" altLang="zh-TW" dirty="0">
                <a:solidFill>
                  <a:srgbClr val="000000"/>
                </a:solidFill>
                <a:latin typeface="Times New Roman" pitchFamily="18" charset="0"/>
                <a:cs typeface="Times New Roman" pitchFamily="18" charset="0"/>
              </a:rPr>
              <a:t>: </a:t>
            </a:r>
            <a:r>
              <a:rPr lang="en-US" altLang="zh-TW" i="1" dirty="0">
                <a:solidFill>
                  <a:srgbClr val="000000"/>
                </a:solidFill>
                <a:latin typeface="Times New Roman" pitchFamily="18" charset="0"/>
                <a:cs typeface="Times New Roman" pitchFamily="18" charset="0"/>
              </a:rPr>
              <a:t>d</a:t>
            </a:r>
            <a:r>
              <a:rPr lang="en-US" altLang="zh-TW" baseline="-30000" dirty="0">
                <a:solidFill>
                  <a:srgbClr val="000000"/>
                </a:solidFill>
                <a:latin typeface="Times New Roman" pitchFamily="18" charset="0"/>
                <a:cs typeface="Times New Roman" pitchFamily="18" charset="0"/>
              </a:rPr>
              <a:t>3,4</a:t>
            </a:r>
            <a:r>
              <a:rPr lang="en-US" altLang="zh-TW" i="1" dirty="0">
                <a:solidFill>
                  <a:srgbClr val="000000"/>
                </a:solidFill>
                <a:latin typeface="Times New Roman" pitchFamily="18" charset="0"/>
                <a:cs typeface="Times New Roman" pitchFamily="18" charset="0"/>
              </a:rPr>
              <a:t>+</a:t>
            </a:r>
            <a:r>
              <a:rPr lang="en-US" altLang="zh-TW" dirty="0">
                <a:solidFill>
                  <a:srgbClr val="000000"/>
                </a:solidFill>
                <a:latin typeface="Times New Roman" pitchFamily="18" charset="0"/>
                <a:cs typeface="Times New Roman" pitchFamily="18" charset="0"/>
              </a:rPr>
              <a:t>9 = 5+9 = 14</a:t>
            </a:r>
            <a:endParaRPr lang="en-US" altLang="zh-TW" dirty="0">
              <a:cs typeface="新細明體" pitchFamily="18" charset="-120"/>
            </a:endParaRPr>
          </a:p>
        </p:txBody>
      </p:sp>
      <p:sp>
        <p:nvSpPr>
          <p:cNvPr id="44" name="Freeform 17"/>
          <p:cNvSpPr>
            <a:spLocks noEditPoints="1"/>
          </p:cNvSpPr>
          <p:nvPr/>
        </p:nvSpPr>
        <p:spPr bwMode="auto">
          <a:xfrm flipV="1">
            <a:off x="2362200" y="4559300"/>
            <a:ext cx="1104900" cy="609600"/>
          </a:xfrm>
          <a:custGeom>
            <a:avLst/>
            <a:gdLst>
              <a:gd name="T0" fmla="*/ 0 w 4942"/>
              <a:gd name="T1" fmla="*/ 1932 h 2073"/>
              <a:gd name="T2" fmla="*/ 4774 w 4942"/>
              <a:gd name="T3" fmla="*/ 96 h 2073"/>
              <a:gd name="T4" fmla="*/ 4828 w 4942"/>
              <a:gd name="T5" fmla="*/ 237 h 2073"/>
              <a:gd name="T6" fmla="*/ 55 w 4942"/>
              <a:gd name="T7" fmla="*/ 2073 h 2073"/>
              <a:gd name="T8" fmla="*/ 0 w 4942"/>
              <a:gd name="T9" fmla="*/ 1932 h 2073"/>
              <a:gd name="T10" fmla="*/ 4292 w 4942"/>
              <a:gd name="T11" fmla="*/ 7 h 2073"/>
              <a:gd name="T12" fmla="*/ 4942 w 4942"/>
              <a:gd name="T13" fmla="*/ 112 h 2073"/>
              <a:gd name="T14" fmla="*/ 4530 w 4942"/>
              <a:gd name="T15" fmla="*/ 626 h 2073"/>
              <a:gd name="T16" fmla="*/ 4423 w 4942"/>
              <a:gd name="T17" fmla="*/ 638 h 2073"/>
              <a:gd name="T18" fmla="*/ 4412 w 4942"/>
              <a:gd name="T19" fmla="*/ 531 h 2073"/>
              <a:gd name="T20" fmla="*/ 4742 w 4942"/>
              <a:gd name="T21" fmla="*/ 119 h 2073"/>
              <a:gd name="T22" fmla="*/ 4789 w 4942"/>
              <a:gd name="T23" fmla="*/ 241 h 2073"/>
              <a:gd name="T24" fmla="*/ 4268 w 4942"/>
              <a:gd name="T25" fmla="*/ 157 h 2073"/>
              <a:gd name="T26" fmla="*/ 4205 w 4942"/>
              <a:gd name="T27" fmla="*/ 70 h 2073"/>
              <a:gd name="T28" fmla="*/ 4292 w 4942"/>
              <a:gd name="T29" fmla="*/ 7 h 20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2"/>
              <a:gd name="T46" fmla="*/ 0 h 2073"/>
              <a:gd name="T47" fmla="*/ 4942 w 4942"/>
              <a:gd name="T48" fmla="*/ 2073 h 20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2" h="2073">
                <a:moveTo>
                  <a:pt x="0" y="1932"/>
                </a:moveTo>
                <a:lnTo>
                  <a:pt x="4774" y="96"/>
                </a:lnTo>
                <a:lnTo>
                  <a:pt x="4828" y="237"/>
                </a:lnTo>
                <a:lnTo>
                  <a:pt x="55" y="2073"/>
                </a:lnTo>
                <a:lnTo>
                  <a:pt x="0" y="1932"/>
                </a:lnTo>
                <a:close/>
                <a:moveTo>
                  <a:pt x="4292" y="7"/>
                </a:moveTo>
                <a:lnTo>
                  <a:pt x="4942" y="112"/>
                </a:lnTo>
                <a:lnTo>
                  <a:pt x="4530" y="626"/>
                </a:lnTo>
                <a:cubicBezTo>
                  <a:pt x="4504" y="659"/>
                  <a:pt x="4456" y="664"/>
                  <a:pt x="4423" y="638"/>
                </a:cubicBezTo>
                <a:cubicBezTo>
                  <a:pt x="4391" y="612"/>
                  <a:pt x="4385" y="564"/>
                  <a:pt x="4412" y="531"/>
                </a:cubicBezTo>
                <a:lnTo>
                  <a:pt x="4742" y="119"/>
                </a:lnTo>
                <a:lnTo>
                  <a:pt x="4789" y="241"/>
                </a:lnTo>
                <a:lnTo>
                  <a:pt x="4268" y="157"/>
                </a:lnTo>
                <a:cubicBezTo>
                  <a:pt x="4226" y="150"/>
                  <a:pt x="4198" y="111"/>
                  <a:pt x="4205" y="70"/>
                </a:cubicBezTo>
                <a:cubicBezTo>
                  <a:pt x="4212" y="28"/>
                  <a:pt x="4251" y="0"/>
                  <a:pt x="4292" y="7"/>
                </a:cubicBezTo>
                <a:close/>
              </a:path>
            </a:pathLst>
          </a:custGeom>
          <a:solidFill>
            <a:srgbClr val="FF0000"/>
          </a:solidFill>
          <a:ln w="1">
            <a:solidFill>
              <a:srgbClr val="FF0000"/>
            </a:solidFill>
            <a:round/>
            <a:headEnd/>
            <a:tailEnd/>
          </a:ln>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mph" presetSubtype="2" fill="hold" nodeType="withEffect">
                                  <p:stCondLst>
                                    <p:cond delay="0"/>
                                  </p:stCondLst>
                                  <p:childTnLst>
                                    <p:animClr clrSpc="rgb">
                                      <p:cBhvr>
                                        <p:cTn id="12" dur="2000" fill="hold"/>
                                        <p:tgtEl>
                                          <p:spTgt spid="30751"/>
                                        </p:tgtEl>
                                        <p:attrNameLst>
                                          <p:attrName>fillcolor</p:attrName>
                                        </p:attrNameLst>
                                      </p:cBhvr>
                                      <p:to>
                                        <a:schemeClr val="folHlink"/>
                                      </p:to>
                                    </p:animClr>
                                    <p:set>
                                      <p:cBhvr>
                                        <p:cTn id="13" dur="2000" fill="hold"/>
                                        <p:tgtEl>
                                          <p:spTgt spid="30751"/>
                                        </p:tgtEl>
                                        <p:attrNameLst>
                                          <p:attrName>fill.type</p:attrName>
                                        </p:attrNameLst>
                                      </p:cBhvr>
                                      <p:to>
                                        <p:strVal val="solid"/>
                                      </p:to>
                                    </p:set>
                                    <p:set>
                                      <p:cBhvr>
                                        <p:cTn id="14" dur="2000" fill="hold"/>
                                        <p:tgtEl>
                                          <p:spTgt spid="30751"/>
                                        </p:tgtEl>
                                        <p:attrNameLst>
                                          <p:attrName>fill.on</p:attrName>
                                        </p:attrNameLst>
                                      </p:cBhvr>
                                      <p:to>
                                        <p:strVal val="true"/>
                                      </p:to>
                                    </p:set>
                                  </p:childTnLst>
                                </p:cTn>
                              </p:par>
                              <p:par>
                                <p:cTn id="15" presetID="7" presetClass="emph" presetSubtype="2" fill="hold" nodeType="withEffect">
                                  <p:stCondLst>
                                    <p:cond delay="0"/>
                                  </p:stCondLst>
                                  <p:childTnLst>
                                    <p:animClr clrSpc="rgb">
                                      <p:cBhvr>
                                        <p:cTn id="16" dur="2000" fill="hold"/>
                                        <p:tgtEl>
                                          <p:spTgt spid="30751"/>
                                        </p:tgtEl>
                                        <p:attrNameLst>
                                          <p:attrName>stroke.color</p:attrName>
                                        </p:attrNameLst>
                                      </p:cBhvr>
                                      <p:to>
                                        <a:schemeClr val="folHlink"/>
                                      </p:to>
                                    </p:animClr>
                                    <p:set>
                                      <p:cBhvr>
                                        <p:cTn id="17" dur="2000" fill="hold"/>
                                        <p:tgtEl>
                                          <p:spTgt spid="30751"/>
                                        </p:tgtEl>
                                        <p:attrNameLst>
                                          <p:attrName>stroke.on</p:attrName>
                                        </p:attrNameLst>
                                      </p:cBhvr>
                                      <p:to>
                                        <p:strVal val="true"/>
                                      </p:to>
                                    </p:set>
                                  </p:childTnLst>
                                </p:cTn>
                              </p:par>
                              <p:par>
                                <p:cTn id="18" presetID="1" presetClass="emph" presetSubtype="2" fill="hold" nodeType="withEffect">
                                  <p:stCondLst>
                                    <p:cond delay="0"/>
                                  </p:stCondLst>
                                  <p:childTnLst>
                                    <p:animClr clrSpc="rgb">
                                      <p:cBhvr>
                                        <p:cTn id="19" dur="2000" fill="hold"/>
                                        <p:tgtEl>
                                          <p:spTgt spid="30750"/>
                                        </p:tgtEl>
                                        <p:attrNameLst>
                                          <p:attrName>fillcolor</p:attrName>
                                        </p:attrNameLst>
                                      </p:cBhvr>
                                      <p:to>
                                        <a:schemeClr val="folHlink"/>
                                      </p:to>
                                    </p:animClr>
                                    <p:set>
                                      <p:cBhvr>
                                        <p:cTn id="20" dur="2000" fill="hold"/>
                                        <p:tgtEl>
                                          <p:spTgt spid="30750"/>
                                        </p:tgtEl>
                                        <p:attrNameLst>
                                          <p:attrName>fill.type</p:attrName>
                                        </p:attrNameLst>
                                      </p:cBhvr>
                                      <p:to>
                                        <p:strVal val="solid"/>
                                      </p:to>
                                    </p:set>
                                    <p:set>
                                      <p:cBhvr>
                                        <p:cTn id="21" dur="2000" fill="hold"/>
                                        <p:tgtEl>
                                          <p:spTgt spid="30750"/>
                                        </p:tgtEl>
                                        <p:attrNameLst>
                                          <p:attrName>fill.on</p:attrName>
                                        </p:attrNameLst>
                                      </p:cBhvr>
                                      <p:to>
                                        <p:strVal val="true"/>
                                      </p:to>
                                    </p:set>
                                  </p:childTnLst>
                                </p:cTn>
                              </p:par>
                              <p:par>
                                <p:cTn id="22" presetID="7" presetClass="emph" presetSubtype="2" fill="hold" nodeType="withEffect">
                                  <p:stCondLst>
                                    <p:cond delay="0"/>
                                  </p:stCondLst>
                                  <p:childTnLst>
                                    <p:animClr clrSpc="rgb">
                                      <p:cBhvr>
                                        <p:cTn id="23" dur="2000" fill="hold"/>
                                        <p:tgtEl>
                                          <p:spTgt spid="30750"/>
                                        </p:tgtEl>
                                        <p:attrNameLst>
                                          <p:attrName>stroke.color</p:attrName>
                                        </p:attrNameLst>
                                      </p:cBhvr>
                                      <p:to>
                                        <a:schemeClr val="folHlink"/>
                                      </p:to>
                                    </p:animClr>
                                    <p:set>
                                      <p:cBhvr>
                                        <p:cTn id="24" dur="2000" fill="hold"/>
                                        <p:tgtEl>
                                          <p:spTgt spid="30750"/>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mph" presetSubtype="2" fill="hold" nodeType="withEffect">
                                  <p:stCondLst>
                                    <p:cond delay="0"/>
                                  </p:stCondLst>
                                  <p:childTnLst>
                                    <p:animClr clrSpc="rgb">
                                      <p:cBhvr>
                                        <p:cTn id="36" dur="2000" fill="hold"/>
                                        <p:tgtEl>
                                          <p:spTgt spid="30749"/>
                                        </p:tgtEl>
                                        <p:attrNameLst>
                                          <p:attrName>fillcolor</p:attrName>
                                        </p:attrNameLst>
                                      </p:cBhvr>
                                      <p:to>
                                        <a:srgbClr val="0000FF"/>
                                      </p:to>
                                    </p:animClr>
                                    <p:set>
                                      <p:cBhvr>
                                        <p:cTn id="37" dur="2000" fill="hold"/>
                                        <p:tgtEl>
                                          <p:spTgt spid="30749"/>
                                        </p:tgtEl>
                                        <p:attrNameLst>
                                          <p:attrName>fill.type</p:attrName>
                                        </p:attrNameLst>
                                      </p:cBhvr>
                                      <p:to>
                                        <p:strVal val="solid"/>
                                      </p:to>
                                    </p:set>
                                    <p:set>
                                      <p:cBhvr>
                                        <p:cTn id="38" dur="2000" fill="hold"/>
                                        <p:tgtEl>
                                          <p:spTgt spid="30749"/>
                                        </p:tgtEl>
                                        <p:attrNameLst>
                                          <p:attrName>fill.on</p:attrName>
                                        </p:attrNameLst>
                                      </p:cBhvr>
                                      <p:to>
                                        <p:strVal val="true"/>
                                      </p:to>
                                    </p:set>
                                  </p:childTnLst>
                                </p:cTn>
                              </p:par>
                              <p:par>
                                <p:cTn id="39" presetID="7" presetClass="emph" presetSubtype="2" fill="hold" nodeType="withEffect">
                                  <p:stCondLst>
                                    <p:cond delay="0"/>
                                  </p:stCondLst>
                                  <p:childTnLst>
                                    <p:animClr clrSpc="rgb">
                                      <p:cBhvr>
                                        <p:cTn id="40" dur="2000" fill="hold"/>
                                        <p:tgtEl>
                                          <p:spTgt spid="30749"/>
                                        </p:tgtEl>
                                        <p:attrNameLst>
                                          <p:attrName>stroke.color</p:attrName>
                                        </p:attrNameLst>
                                      </p:cBhvr>
                                      <p:to>
                                        <a:srgbClr val="0000FF"/>
                                      </p:to>
                                    </p:animClr>
                                    <p:set>
                                      <p:cBhvr>
                                        <p:cTn id="41" dur="2000" fill="hold"/>
                                        <p:tgtEl>
                                          <p:spTgt spid="30749"/>
                                        </p:tgtEl>
                                        <p:attrNameLst>
                                          <p:attrName>stroke.on</p:attrName>
                                        </p:attrNameLst>
                                      </p:cBhvr>
                                      <p:to>
                                        <p:strVal val="true"/>
                                      </p:to>
                                    </p:set>
                                  </p:childTnLst>
                                </p:cTn>
                              </p:par>
                              <p:par>
                                <p:cTn id="42" presetID="1" presetClass="emph" presetSubtype="2" fill="hold" nodeType="withEffect">
                                  <p:stCondLst>
                                    <p:cond delay="0"/>
                                  </p:stCondLst>
                                  <p:childTnLst>
                                    <p:animClr clrSpc="rgb">
                                      <p:cBhvr>
                                        <p:cTn id="43" dur="2000" fill="hold"/>
                                        <p:tgtEl>
                                          <p:spTgt spid="30748"/>
                                        </p:tgtEl>
                                        <p:attrNameLst>
                                          <p:attrName>fillcolor</p:attrName>
                                        </p:attrNameLst>
                                      </p:cBhvr>
                                      <p:to>
                                        <a:srgbClr val="0000FF"/>
                                      </p:to>
                                    </p:animClr>
                                    <p:set>
                                      <p:cBhvr>
                                        <p:cTn id="44" dur="2000" fill="hold"/>
                                        <p:tgtEl>
                                          <p:spTgt spid="30748"/>
                                        </p:tgtEl>
                                        <p:attrNameLst>
                                          <p:attrName>fill.type</p:attrName>
                                        </p:attrNameLst>
                                      </p:cBhvr>
                                      <p:to>
                                        <p:strVal val="solid"/>
                                      </p:to>
                                    </p:set>
                                    <p:set>
                                      <p:cBhvr>
                                        <p:cTn id="45" dur="2000" fill="hold"/>
                                        <p:tgtEl>
                                          <p:spTgt spid="30748"/>
                                        </p:tgtEl>
                                        <p:attrNameLst>
                                          <p:attrName>fill.on</p:attrName>
                                        </p:attrNameLst>
                                      </p:cBhvr>
                                      <p:to>
                                        <p:strVal val="true"/>
                                      </p:to>
                                    </p:set>
                                  </p:childTnLst>
                                </p:cTn>
                              </p:par>
                              <p:par>
                                <p:cTn id="46" presetID="7" presetClass="emph" presetSubtype="2" fill="hold" nodeType="withEffect">
                                  <p:stCondLst>
                                    <p:cond delay="0"/>
                                  </p:stCondLst>
                                  <p:childTnLst>
                                    <p:animClr clrSpc="rgb">
                                      <p:cBhvr>
                                        <p:cTn id="47" dur="2000" fill="hold"/>
                                        <p:tgtEl>
                                          <p:spTgt spid="30748"/>
                                        </p:tgtEl>
                                        <p:attrNameLst>
                                          <p:attrName>stroke.color</p:attrName>
                                        </p:attrNameLst>
                                      </p:cBhvr>
                                      <p:to>
                                        <a:srgbClr val="0000FF"/>
                                      </p:to>
                                    </p:animClr>
                                    <p:set>
                                      <p:cBhvr>
                                        <p:cTn id="48" dur="2000" fill="hold"/>
                                        <p:tgtEl>
                                          <p:spTgt spid="3074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4213" y="115888"/>
            <a:ext cx="7772400" cy="762000"/>
          </a:xfrm>
        </p:spPr>
        <p:txBody>
          <a:bodyPr/>
          <a:lstStyle/>
          <a:p>
            <a:pPr eaLnBrk="1" hangingPunct="1"/>
            <a:r>
              <a:rPr lang="en-US" altLang="zh-TW" smtClean="0">
                <a:ea typeface="新細明體" pitchFamily="18" charset="-120"/>
              </a:rPr>
              <a:t>Outline</a:t>
            </a:r>
          </a:p>
        </p:txBody>
      </p:sp>
      <p:sp>
        <p:nvSpPr>
          <p:cNvPr id="26627" name="Rectangle 3"/>
          <p:cNvSpPr>
            <a:spLocks noGrp="1" noChangeArrowheads="1"/>
          </p:cNvSpPr>
          <p:nvPr>
            <p:ph type="body" idx="4294967295"/>
          </p:nvPr>
        </p:nvSpPr>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Proposed Scheme</a:t>
            </a:r>
          </a:p>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smtClean="0">
                <a:ea typeface="新細明體" pitchFamily="18" charset="-120"/>
              </a:rPr>
              <a:t>Evaluation</a:t>
            </a:r>
          </a:p>
        </p:txBody>
      </p:sp>
      <p:sp>
        <p:nvSpPr>
          <p:cNvPr id="27651" name="Rectangle 3"/>
          <p:cNvSpPr>
            <a:spLocks noGrp="1" noChangeArrowheads="1"/>
          </p:cNvSpPr>
          <p:nvPr>
            <p:ph type="body" idx="1"/>
          </p:nvPr>
        </p:nvSpPr>
        <p:spPr>
          <a:xfrm>
            <a:off x="250825" y="981075"/>
            <a:ext cx="8748713" cy="1655763"/>
          </a:xfrm>
        </p:spPr>
        <p:txBody>
          <a:bodyPr/>
          <a:lstStyle/>
          <a:p>
            <a:pPr eaLnBrk="1" hangingPunct="1">
              <a:lnSpc>
                <a:spcPct val="90000"/>
              </a:lnSpc>
            </a:pPr>
            <a:r>
              <a:rPr lang="en-US" altLang="zh-TW" sz="3200" smtClean="0"/>
              <a:t>Simulation settings</a:t>
            </a:r>
          </a:p>
          <a:p>
            <a:pPr lvl="1" eaLnBrk="1" hangingPunct="1">
              <a:lnSpc>
                <a:spcPct val="90000"/>
              </a:lnSpc>
            </a:pPr>
            <a:r>
              <a:rPr lang="en-US" altLang="zh-TW" smtClean="0">
                <a:latin typeface="Arial Unicode MS" pitchFamily="34" charset="-120"/>
                <a:ea typeface="Arial Unicode MS" pitchFamily="34" charset="-120"/>
                <a:cs typeface="Arial Unicode MS" pitchFamily="34" charset="-120"/>
              </a:rPr>
              <a:t>We use MIT King data set to calculate NCS coordinates of peers in the friendcast trees.</a:t>
            </a:r>
          </a:p>
          <a:p>
            <a:pPr lvl="1" eaLnBrk="1" hangingPunct="1">
              <a:lnSpc>
                <a:spcPct val="90000"/>
              </a:lnSpc>
            </a:pPr>
            <a:r>
              <a:rPr lang="en-US" altLang="zh-TW" smtClean="0">
                <a:latin typeface="Arial Unicode MS" pitchFamily="34" charset="-120"/>
                <a:ea typeface="Arial Unicode MS" pitchFamily="34" charset="-120"/>
                <a:cs typeface="Arial Unicode MS" pitchFamily="34" charset="-120"/>
              </a:rPr>
              <a:t>Simulation parameters</a:t>
            </a:r>
          </a:p>
        </p:txBody>
      </p:sp>
      <p:sp>
        <p:nvSpPr>
          <p:cNvPr id="27652"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76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76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graphicFrame>
        <p:nvGraphicFramePr>
          <p:cNvPr id="7" name="表格 6"/>
          <p:cNvGraphicFramePr>
            <a:graphicFrameLocks noGrp="1"/>
          </p:cNvGraphicFramePr>
          <p:nvPr/>
        </p:nvGraphicFramePr>
        <p:xfrm>
          <a:off x="1547813" y="2781300"/>
          <a:ext cx="5832475" cy="2901954"/>
        </p:xfrm>
        <a:graphic>
          <a:graphicData uri="http://schemas.openxmlformats.org/drawingml/2006/table">
            <a:tbl>
              <a:tblPr/>
              <a:tblGrid>
                <a:gridCol w="3792537"/>
                <a:gridCol w="2039938"/>
              </a:tblGrid>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Network Size</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300 peers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Simulation Steps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1000</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Average Number of Friends (ANF)</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20, 30, or 40</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Churn Rate</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0% or 20%</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Message Load</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2 /10s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chemeClr val="tx1"/>
                          </a:solidFill>
                          <a:effectLst/>
                          <a:latin typeface="Times New Roman" pitchFamily="18" charset="0"/>
                          <a:ea typeface="標楷體"/>
                          <a:cs typeface="Times New Roman" pitchFamily="18" charset="0"/>
                        </a:rPr>
                        <a:t>c</a:t>
                      </a:r>
                      <a:r>
                        <a:rPr kumimoji="0" lang="en-US" altLang="zh-TW" sz="1600" b="1" i="1" u="none" strike="noStrike" cap="none" normalizeH="0" baseline="-25000" smtClean="0">
                          <a:ln>
                            <a:noFill/>
                          </a:ln>
                          <a:solidFill>
                            <a:schemeClr val="tx1"/>
                          </a:solidFill>
                          <a:effectLst/>
                          <a:latin typeface="Times New Roman" pitchFamily="18" charset="0"/>
                          <a:ea typeface="標楷體"/>
                          <a:cs typeface="Times New Roman" pitchFamily="18" charset="0"/>
                        </a:rPr>
                        <a:t>c </a:t>
                      </a:r>
                      <a:r>
                        <a:rPr kumimoji="0" lang="en-US" altLang="zh-TW" sz="1600" b="1" i="1" u="none" strike="noStrike" cap="none" normalizeH="0" baseline="0" smtClean="0">
                          <a:ln>
                            <a:noFill/>
                          </a:ln>
                          <a:solidFill>
                            <a:schemeClr val="tx1"/>
                          </a:solidFill>
                          <a:effectLst/>
                          <a:latin typeface="Times New Roman" pitchFamily="18" charset="0"/>
                          <a:ea typeface="標楷體"/>
                          <a:cs typeface="Times New Roman" pitchFamily="18" charset="0"/>
                        </a:rPr>
                        <a:t>and c</a:t>
                      </a:r>
                      <a:r>
                        <a:rPr kumimoji="0" lang="en-US" altLang="zh-TW" sz="1600" b="1" i="1" u="none" strike="noStrike" cap="none" normalizeH="0" baseline="-25000" smtClean="0">
                          <a:ln>
                            <a:noFill/>
                          </a:ln>
                          <a:solidFill>
                            <a:schemeClr val="tx1"/>
                          </a:solidFill>
                          <a:effectLst/>
                          <a:latin typeface="Times New Roman" pitchFamily="18" charset="0"/>
                          <a:ea typeface="標楷體"/>
                          <a:cs typeface="Times New Roman" pitchFamily="18" charset="0"/>
                        </a:rPr>
                        <a:t>e </a:t>
                      </a: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 </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0.25</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Message Size (MS)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1500 bytes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Buffer Size</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ANF*MS (bytes)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Processing Delay</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rPr>
                        <a:t>30 ms</a:t>
                      </a:r>
                      <a:endParaRPr kumimoji="0" lang="zh-TW" altLang="zh-TW" sz="1600" b="0" i="0" u="none" strike="noStrike" cap="none" normalizeH="0" baseline="0" smtClean="0">
                        <a:ln>
                          <a:noFill/>
                        </a:ln>
                        <a:solidFill>
                          <a:schemeClr val="tx1"/>
                        </a:solidFill>
                        <a:effectLst/>
                        <a:latin typeface="Times New Roman" pitchFamily="18" charset="0"/>
                        <a:ea typeface="標楷體"/>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smtClean="0">
                <a:ea typeface="新細明體" pitchFamily="18" charset="-120"/>
              </a:rPr>
              <a:t>Evaluation</a:t>
            </a:r>
          </a:p>
        </p:txBody>
      </p:sp>
      <p:sp>
        <p:nvSpPr>
          <p:cNvPr id="28675" name="Rectangle 3"/>
          <p:cNvSpPr>
            <a:spLocks noGrp="1" noChangeArrowheads="1"/>
          </p:cNvSpPr>
          <p:nvPr>
            <p:ph type="body" idx="1"/>
          </p:nvPr>
        </p:nvSpPr>
        <p:spPr>
          <a:xfrm>
            <a:off x="250825" y="981075"/>
            <a:ext cx="8748713" cy="1008063"/>
          </a:xfrm>
        </p:spPr>
        <p:txBody>
          <a:bodyPr/>
          <a:lstStyle/>
          <a:p>
            <a:pPr eaLnBrk="1" hangingPunct="1">
              <a:lnSpc>
                <a:spcPct val="90000"/>
              </a:lnSpc>
            </a:pPr>
            <a:r>
              <a:rPr lang="en-US" altLang="zh-TW" sz="3200" smtClean="0"/>
              <a:t>Simulation settings</a:t>
            </a:r>
          </a:p>
          <a:p>
            <a:pPr lvl="1" eaLnBrk="1" hangingPunct="1">
              <a:lnSpc>
                <a:spcPct val="90000"/>
              </a:lnSpc>
            </a:pPr>
            <a:r>
              <a:rPr lang="en-US" altLang="zh-TW" smtClean="0">
                <a:latin typeface="Arial Unicode MS" pitchFamily="34" charset="-120"/>
                <a:ea typeface="Arial Unicode MS" pitchFamily="34" charset="-120"/>
                <a:cs typeface="Arial Unicode MS" pitchFamily="34" charset="-120"/>
              </a:rPr>
              <a:t>Upload bandwidth distribution of peers</a:t>
            </a:r>
          </a:p>
        </p:txBody>
      </p:sp>
      <p:sp>
        <p:nvSpPr>
          <p:cNvPr id="28676"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86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86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graphicFrame>
        <p:nvGraphicFramePr>
          <p:cNvPr id="8" name="表格 7"/>
          <p:cNvGraphicFramePr>
            <a:graphicFrameLocks noGrp="1"/>
          </p:cNvGraphicFramePr>
          <p:nvPr/>
        </p:nvGraphicFramePr>
        <p:xfrm>
          <a:off x="1187450" y="1916113"/>
          <a:ext cx="5616575" cy="1730375"/>
        </p:xfrm>
        <a:graphic>
          <a:graphicData uri="http://schemas.openxmlformats.org/drawingml/2006/table">
            <a:tbl>
              <a:tblPr/>
              <a:tblGrid>
                <a:gridCol w="2730500"/>
                <a:gridCol w="2886075"/>
              </a:tblGrid>
              <a:tr h="346075">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Uplink (KB/sec)</a:t>
                      </a:r>
                      <a:endParaRPr kumimoji="0" lang="zh-TW" altLang="zh-TW" sz="1600" b="0" i="0" u="none" strike="noStrike" cap="none" normalizeH="0" baseline="0" smtClean="0">
                        <a:ln>
                          <a:noFill/>
                        </a:ln>
                        <a:solidFill>
                          <a:schemeClr val="tx1"/>
                        </a:solidFill>
                        <a:effectLst/>
                        <a:latin typeface="Calibri" pitchFamily="34" charset="0"/>
                        <a:ea typeface="標楷體"/>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a:cs typeface="Times New Roman" pitchFamily="18" charset="0"/>
                        </a:rPr>
                        <a:t>Fraction of peers</a:t>
                      </a:r>
                      <a:endParaRPr kumimoji="0" lang="zh-TW" altLang="zh-TW" sz="1600" b="0" i="0" u="none" strike="noStrike" cap="none" normalizeH="0" baseline="0" smtClean="0">
                        <a:ln>
                          <a:noFill/>
                        </a:ln>
                        <a:solidFill>
                          <a:schemeClr val="tx1"/>
                        </a:solidFill>
                        <a:effectLst/>
                        <a:latin typeface="Calibri" pitchFamily="34" charset="0"/>
                        <a:ea typeface="標楷體"/>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10</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0.05</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30</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0.45</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100</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0.40</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625</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標楷體"/>
                          <a:cs typeface="標楷體"/>
                        </a:rPr>
                        <a:t>0.10</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3"/>
          <p:cNvSpPr txBox="1">
            <a:spLocks noChangeArrowheads="1"/>
          </p:cNvSpPr>
          <p:nvPr/>
        </p:nvSpPr>
        <p:spPr bwMode="auto">
          <a:xfrm>
            <a:off x="250825" y="3716338"/>
            <a:ext cx="8748713" cy="2449512"/>
          </a:xfrm>
          <a:prstGeom prst="rect">
            <a:avLst/>
          </a:prstGeom>
          <a:noFill/>
          <a:ln w="9525">
            <a:noFill/>
            <a:miter lim="800000"/>
            <a:headEnd/>
            <a:tailEnd/>
          </a:ln>
        </p:spPr>
        <p:txBody>
          <a:bodyPr/>
          <a:lstStyle/>
          <a:p>
            <a:pPr marL="742950" lvl="1" indent="-285750">
              <a:lnSpc>
                <a:spcPct val="90000"/>
              </a:lnSpc>
              <a:spcBef>
                <a:spcPct val="20000"/>
              </a:spcBef>
              <a:buClr>
                <a:srgbClr val="FF0066"/>
              </a:buClr>
              <a:buFont typeface="Wingdings" pitchFamily="2" charset="2"/>
              <a:buChar char="§"/>
              <a:defRPr/>
            </a:pPr>
            <a:r>
              <a:rPr lang="en-US" altLang="zh-TW" sz="2400" kern="0" dirty="0" smtClean="0">
                <a:latin typeface="Arial Unicode MS" pitchFamily="34" charset="-120"/>
                <a:ea typeface="Arial Unicode MS" pitchFamily="34" charset="-120"/>
                <a:cs typeface="Arial Unicode MS" pitchFamily="34" charset="-120"/>
              </a:rPr>
              <a:t>Multicast schemes using multicast trees for comparison</a:t>
            </a:r>
            <a:endParaRPr lang="en-US" altLang="zh-TW" sz="2400" kern="0" dirty="0">
              <a:latin typeface="Arial Unicode MS" pitchFamily="34" charset="-120"/>
              <a:ea typeface="Arial Unicode MS" pitchFamily="34" charset="-120"/>
              <a:cs typeface="Arial Unicode MS" pitchFamily="34" charset="-120"/>
            </a:endParaRPr>
          </a:p>
          <a:p>
            <a:pPr marL="1200150" lvl="2" indent="-285750">
              <a:lnSpc>
                <a:spcPct val="90000"/>
              </a:lnSpc>
              <a:spcBef>
                <a:spcPct val="20000"/>
              </a:spcBef>
              <a:buClr>
                <a:schemeClr val="accent1"/>
              </a:buClr>
              <a:buFont typeface="Arial" pitchFamily="34" charset="0"/>
              <a:buChar char="•"/>
              <a:defRPr/>
            </a:pPr>
            <a:r>
              <a:rPr kumimoji="0" lang="en-US" altLang="zh-TW" sz="2000" dirty="0">
                <a:latin typeface="Arial" charset="0"/>
              </a:rPr>
              <a:t>Degree-constrained Prim’s MST </a:t>
            </a:r>
            <a:r>
              <a:rPr kumimoji="0" lang="en-US" altLang="zh-TW" sz="2000" b="1" dirty="0">
                <a:latin typeface="Arial" charset="0"/>
              </a:rPr>
              <a:t>(</a:t>
            </a:r>
            <a:r>
              <a:rPr kumimoji="0" lang="en-US" altLang="zh-TW" sz="2000" dirty="0" err="1">
                <a:latin typeface="Arial" charset="0"/>
              </a:rPr>
              <a:t>DCPrim</a:t>
            </a:r>
            <a:r>
              <a:rPr kumimoji="0" lang="en-US" altLang="zh-TW" sz="2000" b="1" dirty="0">
                <a:latin typeface="Arial" charset="0"/>
              </a:rPr>
              <a:t>)</a:t>
            </a:r>
          </a:p>
          <a:p>
            <a:pPr marL="1200150" lvl="2" indent="-285750">
              <a:lnSpc>
                <a:spcPct val="90000"/>
              </a:lnSpc>
              <a:spcBef>
                <a:spcPct val="20000"/>
              </a:spcBef>
              <a:buClr>
                <a:schemeClr val="accent1"/>
              </a:buClr>
              <a:buFont typeface="Arial" pitchFamily="34" charset="0"/>
              <a:buChar char="•"/>
              <a:defRPr/>
            </a:pPr>
            <a:r>
              <a:rPr kumimoji="0" lang="en-US" altLang="zh-TW" sz="2000" dirty="0">
                <a:latin typeface="Arial" charset="0"/>
              </a:rPr>
              <a:t>Modified ESM (</a:t>
            </a:r>
            <a:r>
              <a:rPr kumimoji="0" lang="en-US" altLang="zh-TW" sz="2000" dirty="0" err="1">
                <a:latin typeface="Arial" charset="0"/>
              </a:rPr>
              <a:t>mESM</a:t>
            </a:r>
            <a:r>
              <a:rPr kumimoji="0" lang="en-US" altLang="zh-TW" sz="2000" dirty="0">
                <a:latin typeface="Arial" charset="0"/>
              </a:rPr>
              <a:t>)</a:t>
            </a:r>
          </a:p>
          <a:p>
            <a:pPr marL="1200150" lvl="2" indent="-285750">
              <a:lnSpc>
                <a:spcPct val="90000"/>
              </a:lnSpc>
              <a:spcBef>
                <a:spcPct val="20000"/>
              </a:spcBef>
              <a:buClr>
                <a:schemeClr val="accent1"/>
              </a:buClr>
              <a:buFont typeface="Arial" pitchFamily="34" charset="0"/>
              <a:buChar char="•"/>
              <a:defRPr/>
            </a:pPr>
            <a:r>
              <a:rPr kumimoji="0" lang="en-US" altLang="zh-TW" sz="2000" dirty="0">
                <a:latin typeface="Arial" charset="0"/>
              </a:rPr>
              <a:t>LGK, k=2 and k=15</a:t>
            </a:r>
          </a:p>
          <a:p>
            <a:pPr marL="1200150" lvl="2" indent="-285750">
              <a:lnSpc>
                <a:spcPct val="90000"/>
              </a:lnSpc>
              <a:spcBef>
                <a:spcPct val="20000"/>
              </a:spcBef>
              <a:buClr>
                <a:schemeClr val="accent1"/>
              </a:buClr>
              <a:buFont typeface="Arial" pitchFamily="34" charset="0"/>
              <a:buChar char="•"/>
              <a:defRPr/>
            </a:pPr>
            <a:r>
              <a:rPr kumimoji="0" lang="en-US" altLang="zh-TW" sz="2000" dirty="0" err="1">
                <a:latin typeface="Arial" charset="0"/>
              </a:rPr>
              <a:t>VoroCast</a:t>
            </a:r>
            <a:endParaRPr kumimoji="0" lang="en-US" altLang="zh-TW" sz="2000" dirty="0">
              <a:latin typeface="Arial" charset="0"/>
            </a:endParaRPr>
          </a:p>
          <a:p>
            <a:pPr marL="1200150" lvl="2" indent="-285750">
              <a:lnSpc>
                <a:spcPct val="90000"/>
              </a:lnSpc>
              <a:spcBef>
                <a:spcPct val="20000"/>
              </a:spcBef>
              <a:buClr>
                <a:schemeClr val="accent1"/>
              </a:buClr>
              <a:buFont typeface="Arial" pitchFamily="34" charset="0"/>
              <a:buChar char="•"/>
              <a:defRPr/>
            </a:pPr>
            <a:r>
              <a:rPr kumimoji="0" lang="en-US" altLang="zh-TW" sz="2000" dirty="0" err="1" smtClean="0">
                <a:latin typeface="Arial" charset="0"/>
              </a:rPr>
              <a:t>Dijkstra</a:t>
            </a:r>
            <a:r>
              <a:rPr kumimoji="0" lang="en-US" altLang="zh-TW" sz="2000" dirty="0" smtClean="0">
                <a:latin typeface="Arial" charset="0"/>
              </a:rPr>
              <a:t> (Shortes</a:t>
            </a:r>
            <a:r>
              <a:rPr kumimoji="0" lang="en-US" altLang="zh-TW" sz="2000" dirty="0" smtClean="0">
                <a:latin typeface="Arial" charset="0"/>
              </a:rPr>
              <a:t>t Path Tree)</a:t>
            </a:r>
            <a:endParaRPr kumimoji="0" lang="en-US" altLang="zh-TW" sz="2000" dirty="0">
              <a:latin typeface="Arial" charset="0"/>
            </a:endParaRPr>
          </a:p>
          <a:p>
            <a:pPr marL="1200150" lvl="2" indent="-285750">
              <a:lnSpc>
                <a:spcPct val="90000"/>
              </a:lnSpc>
              <a:spcBef>
                <a:spcPct val="20000"/>
              </a:spcBef>
              <a:buClr>
                <a:schemeClr val="accent1"/>
              </a:buClr>
              <a:buFont typeface="Arial" pitchFamily="34" charset="0"/>
              <a:buChar char="•"/>
              <a:defRPr/>
            </a:pPr>
            <a:r>
              <a:rPr lang="en-US" altLang="zh-TW" sz="2000" kern="0" dirty="0" smtClean="0">
                <a:latin typeface="Arial Unicode MS" pitchFamily="34" charset="-120"/>
                <a:ea typeface="Arial Unicode MS" pitchFamily="34" charset="-120"/>
                <a:cs typeface="Arial Unicode MS" pitchFamily="34" charset="-120"/>
              </a:rPr>
              <a:t>STAR (Directly Sending)</a:t>
            </a:r>
            <a:endParaRPr lang="en-US" altLang="zh-TW" sz="2000" kern="0" dirty="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mtClean="0">
                <a:ea typeface="新細明體" pitchFamily="18" charset="-120"/>
              </a:rPr>
              <a:t>Evaluation</a:t>
            </a:r>
          </a:p>
        </p:txBody>
      </p:sp>
      <p:sp>
        <p:nvSpPr>
          <p:cNvPr id="29699" name="Rectangle 3"/>
          <p:cNvSpPr>
            <a:spLocks noGrp="1" noChangeArrowheads="1"/>
          </p:cNvSpPr>
          <p:nvPr>
            <p:ph type="body" idx="1"/>
          </p:nvPr>
        </p:nvSpPr>
        <p:spPr>
          <a:xfrm>
            <a:off x="250825" y="981075"/>
            <a:ext cx="8748713" cy="576263"/>
          </a:xfrm>
        </p:spPr>
        <p:txBody>
          <a:bodyPr/>
          <a:lstStyle/>
          <a:p>
            <a:pPr eaLnBrk="1" hangingPunct="1">
              <a:lnSpc>
                <a:spcPct val="90000"/>
              </a:lnSpc>
            </a:pPr>
            <a:r>
              <a:rPr lang="en-US" altLang="zh-TW" sz="3200" smtClean="0"/>
              <a:t>Performance metrics</a:t>
            </a:r>
          </a:p>
          <a:p>
            <a:endParaRPr lang="en-US" altLang="zh-TW" b="1" i="1" smtClean="0"/>
          </a:p>
          <a:p>
            <a:endParaRPr lang="zh-TW" altLang="zh-TW" sz="3200" smtClean="0"/>
          </a:p>
          <a:p>
            <a:pPr lvl="1" eaLnBrk="1" hangingPunct="1">
              <a:lnSpc>
                <a:spcPct val="90000"/>
              </a:lnSpc>
            </a:pPr>
            <a:endParaRPr lang="en-US" altLang="zh-TW" smtClean="0">
              <a:latin typeface="Arial Unicode MS" pitchFamily="34" charset="-120"/>
              <a:ea typeface="Arial Unicode MS" pitchFamily="34" charset="-120"/>
              <a:cs typeface="Arial Unicode MS" pitchFamily="34" charset="-120"/>
            </a:endParaRPr>
          </a:p>
        </p:txBody>
      </p:sp>
      <p:sp>
        <p:nvSpPr>
          <p:cNvPr id="29700"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97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97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97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297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29705" name="Picture 7"/>
          <p:cNvPicPr>
            <a:picLocks noChangeAspect="1" noChangeArrowheads="1"/>
          </p:cNvPicPr>
          <p:nvPr/>
        </p:nvPicPr>
        <p:blipFill>
          <a:blip r:embed="rId2" cstate="print"/>
          <a:srcRect/>
          <a:stretch>
            <a:fillRect/>
          </a:stretch>
        </p:blipFill>
        <p:spPr bwMode="auto">
          <a:xfrm>
            <a:off x="755650" y="2420938"/>
            <a:ext cx="7751763" cy="762000"/>
          </a:xfrm>
          <a:prstGeom prst="rect">
            <a:avLst/>
          </a:prstGeom>
          <a:noFill/>
          <a:ln w="9525">
            <a:noFill/>
            <a:miter lim="800000"/>
            <a:headEnd/>
            <a:tailEnd/>
          </a:ln>
        </p:spPr>
      </p:pic>
      <p:pic>
        <p:nvPicPr>
          <p:cNvPr id="29706" name="Picture 8"/>
          <p:cNvPicPr>
            <a:picLocks noChangeAspect="1" noChangeArrowheads="1"/>
          </p:cNvPicPr>
          <p:nvPr/>
        </p:nvPicPr>
        <p:blipFill>
          <a:blip r:embed="rId3" cstate="print"/>
          <a:srcRect/>
          <a:stretch>
            <a:fillRect/>
          </a:stretch>
        </p:blipFill>
        <p:spPr bwMode="auto">
          <a:xfrm>
            <a:off x="755650" y="3429000"/>
            <a:ext cx="7989888"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4213" y="115888"/>
            <a:ext cx="7772400" cy="762000"/>
          </a:xfrm>
        </p:spPr>
        <p:txBody>
          <a:bodyPr/>
          <a:lstStyle/>
          <a:p>
            <a:pPr eaLnBrk="1" hangingPunct="1"/>
            <a:r>
              <a:rPr lang="en-US" altLang="zh-TW" dirty="0" smtClean="0">
                <a:ea typeface="新細明體" pitchFamily="18" charset="-120"/>
              </a:rPr>
              <a:t>Outline</a:t>
            </a:r>
          </a:p>
        </p:txBody>
      </p:sp>
      <p:sp>
        <p:nvSpPr>
          <p:cNvPr id="5123" name="Rectangle 3"/>
          <p:cNvSpPr>
            <a:spLocks noGrp="1" noChangeArrowheads="1"/>
          </p:cNvSpPr>
          <p:nvPr>
            <p:ph type="body" idx="4294967295"/>
          </p:nvPr>
        </p:nvSpPr>
        <p:spPr/>
        <p:txBody>
          <a:bodyPr/>
          <a:lstStyle/>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Proposed Scheme</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smtClean="0">
                <a:ea typeface="新細明體" pitchFamily="18" charset="-120"/>
              </a:rPr>
              <a:t>Simulation Results</a:t>
            </a:r>
          </a:p>
        </p:txBody>
      </p:sp>
      <p:sp>
        <p:nvSpPr>
          <p:cNvPr id="30723" name="Rectangle 3"/>
          <p:cNvSpPr>
            <a:spLocks noGrp="1" noChangeArrowheads="1"/>
          </p:cNvSpPr>
          <p:nvPr>
            <p:ph type="body" idx="1"/>
          </p:nvPr>
        </p:nvSpPr>
        <p:spPr>
          <a:xfrm>
            <a:off x="179388" y="5661025"/>
            <a:ext cx="8748712" cy="576263"/>
          </a:xfrm>
        </p:spPr>
        <p:txBody>
          <a:bodyPr/>
          <a:lstStyle/>
          <a:p>
            <a:pPr algn="ctr" eaLnBrk="1" hangingPunct="1">
              <a:lnSpc>
                <a:spcPct val="90000"/>
              </a:lnSpc>
              <a:buFont typeface="Wingdings" pitchFamily="2" charset="2"/>
              <a:buNone/>
            </a:pPr>
            <a:r>
              <a:rPr lang="en-US" altLang="zh-TW" sz="2400" smtClean="0"/>
              <a:t>Average latency for churn rate=0%</a:t>
            </a:r>
            <a:endParaRPr lang="en-US" altLang="zh-TW" sz="2400" b="1" i="1" smtClean="0"/>
          </a:p>
          <a:p>
            <a:pPr algn="ctr">
              <a:buFont typeface="Wingdings" pitchFamily="2" charset="2"/>
              <a:buNone/>
            </a:pPr>
            <a:r>
              <a:rPr lang="en-US" altLang="zh-TW" sz="2400" smtClean="0"/>
              <a:t> </a:t>
            </a:r>
            <a:endParaRPr lang="zh-TW" altLang="zh-TW" sz="2400" smtClean="0"/>
          </a:p>
          <a:p>
            <a:pPr lvl="1" algn="ctr" eaLnBrk="1" hangingPunct="1">
              <a:lnSpc>
                <a:spcPct val="90000"/>
              </a:lnSpc>
            </a:pPr>
            <a:endParaRPr lang="en-US" altLang="zh-TW" smtClean="0">
              <a:latin typeface="Arial Unicode MS" pitchFamily="34" charset="-120"/>
              <a:ea typeface="Arial Unicode MS" pitchFamily="34" charset="-120"/>
              <a:cs typeface="Arial Unicode MS" pitchFamily="34" charset="-120"/>
            </a:endParaRPr>
          </a:p>
        </p:txBody>
      </p:sp>
      <p:sp>
        <p:nvSpPr>
          <p:cNvPr id="30724"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07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07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07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07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30729" name="Picture 4"/>
          <p:cNvPicPr>
            <a:picLocks noChangeAspect="1" noChangeArrowheads="1"/>
          </p:cNvPicPr>
          <p:nvPr/>
        </p:nvPicPr>
        <p:blipFill>
          <a:blip r:embed="rId3" cstate="print"/>
          <a:srcRect/>
          <a:stretch>
            <a:fillRect/>
          </a:stretch>
        </p:blipFill>
        <p:spPr bwMode="auto">
          <a:xfrm>
            <a:off x="1309688" y="1457325"/>
            <a:ext cx="6523037"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mtClean="0">
                <a:ea typeface="新細明體" pitchFamily="18" charset="-120"/>
              </a:rPr>
              <a:t>Simulation Results</a:t>
            </a:r>
          </a:p>
        </p:txBody>
      </p:sp>
      <p:sp>
        <p:nvSpPr>
          <p:cNvPr id="31747" name="Rectangle 3"/>
          <p:cNvSpPr>
            <a:spLocks noGrp="1" noChangeArrowheads="1"/>
          </p:cNvSpPr>
          <p:nvPr>
            <p:ph type="body" idx="1"/>
          </p:nvPr>
        </p:nvSpPr>
        <p:spPr>
          <a:xfrm>
            <a:off x="179388" y="5661025"/>
            <a:ext cx="8748712" cy="576263"/>
          </a:xfrm>
        </p:spPr>
        <p:txBody>
          <a:bodyPr/>
          <a:lstStyle/>
          <a:p>
            <a:pPr algn="ctr" eaLnBrk="1" hangingPunct="1">
              <a:lnSpc>
                <a:spcPct val="90000"/>
              </a:lnSpc>
              <a:buFont typeface="Wingdings" pitchFamily="2" charset="2"/>
              <a:buNone/>
            </a:pPr>
            <a:r>
              <a:rPr lang="en-US" altLang="zh-TW" sz="2400" smtClean="0"/>
              <a:t>Average latency for churn rate=20%</a:t>
            </a:r>
            <a:endParaRPr lang="en-US" altLang="zh-TW" sz="2400" b="1" i="1" smtClean="0"/>
          </a:p>
          <a:p>
            <a:pPr algn="ctr">
              <a:buFont typeface="Wingdings" pitchFamily="2" charset="2"/>
              <a:buNone/>
            </a:pPr>
            <a:r>
              <a:rPr lang="en-US" altLang="zh-TW" sz="2400" smtClean="0"/>
              <a:t> </a:t>
            </a:r>
            <a:endParaRPr lang="zh-TW" altLang="zh-TW" sz="2400" smtClean="0"/>
          </a:p>
          <a:p>
            <a:pPr lvl="1" algn="ctr" eaLnBrk="1" hangingPunct="1">
              <a:lnSpc>
                <a:spcPct val="90000"/>
              </a:lnSpc>
            </a:pPr>
            <a:endParaRPr lang="en-US" altLang="zh-TW" smtClean="0">
              <a:latin typeface="Arial Unicode MS" pitchFamily="34" charset="-120"/>
              <a:ea typeface="Arial Unicode MS" pitchFamily="34" charset="-120"/>
              <a:cs typeface="Arial Unicode MS" pitchFamily="34" charset="-120"/>
            </a:endParaRPr>
          </a:p>
        </p:txBody>
      </p:sp>
      <p:sp>
        <p:nvSpPr>
          <p:cNvPr id="31748"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17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17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17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17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31753" name="Picture 2"/>
          <p:cNvPicPr>
            <a:picLocks noChangeAspect="1" noChangeArrowheads="1"/>
          </p:cNvPicPr>
          <p:nvPr/>
        </p:nvPicPr>
        <p:blipFill>
          <a:blip r:embed="rId3" cstate="print"/>
          <a:srcRect/>
          <a:stretch>
            <a:fillRect/>
          </a:stretch>
        </p:blipFill>
        <p:spPr bwMode="auto">
          <a:xfrm>
            <a:off x="1323975" y="1533525"/>
            <a:ext cx="6494463"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smtClean="0">
                <a:ea typeface="新細明體" pitchFamily="18" charset="-120"/>
              </a:rPr>
              <a:t>Simulation Results</a:t>
            </a:r>
          </a:p>
        </p:txBody>
      </p:sp>
      <p:sp>
        <p:nvSpPr>
          <p:cNvPr id="32771" name="Rectangle 3"/>
          <p:cNvSpPr>
            <a:spLocks noGrp="1" noChangeArrowheads="1"/>
          </p:cNvSpPr>
          <p:nvPr>
            <p:ph type="body" idx="1"/>
          </p:nvPr>
        </p:nvSpPr>
        <p:spPr>
          <a:xfrm>
            <a:off x="179388" y="5661025"/>
            <a:ext cx="8748712" cy="576263"/>
          </a:xfrm>
        </p:spPr>
        <p:txBody>
          <a:bodyPr/>
          <a:lstStyle/>
          <a:p>
            <a:pPr algn="ctr" eaLnBrk="1" hangingPunct="1">
              <a:lnSpc>
                <a:spcPct val="90000"/>
              </a:lnSpc>
              <a:buFont typeface="Wingdings" pitchFamily="2" charset="2"/>
              <a:buNone/>
            </a:pPr>
            <a:r>
              <a:rPr lang="en-US" altLang="zh-TW" sz="2400" smtClean="0"/>
              <a:t>Average reachablilty for churn rate=0%</a:t>
            </a:r>
            <a:endParaRPr lang="en-US" altLang="zh-TW" sz="2400" b="1" i="1" smtClean="0"/>
          </a:p>
          <a:p>
            <a:pPr algn="ctr">
              <a:buFont typeface="Wingdings" pitchFamily="2" charset="2"/>
              <a:buNone/>
            </a:pPr>
            <a:r>
              <a:rPr lang="en-US" altLang="zh-TW" sz="2400" smtClean="0"/>
              <a:t> </a:t>
            </a:r>
            <a:endParaRPr lang="zh-TW" altLang="zh-TW" sz="2400" smtClean="0"/>
          </a:p>
          <a:p>
            <a:pPr lvl="1" algn="ctr" eaLnBrk="1" hangingPunct="1">
              <a:lnSpc>
                <a:spcPct val="90000"/>
              </a:lnSpc>
            </a:pPr>
            <a:endParaRPr lang="en-US" altLang="zh-TW" smtClean="0">
              <a:latin typeface="Arial Unicode MS" pitchFamily="34" charset="-120"/>
              <a:ea typeface="Arial Unicode MS" pitchFamily="34" charset="-120"/>
              <a:cs typeface="Arial Unicode MS" pitchFamily="34" charset="-120"/>
            </a:endParaRPr>
          </a:p>
        </p:txBody>
      </p:sp>
      <p:sp>
        <p:nvSpPr>
          <p:cNvPr id="32772"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27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27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27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27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32777" name="Picture 2"/>
          <p:cNvPicPr>
            <a:picLocks noChangeAspect="1" noChangeArrowheads="1"/>
          </p:cNvPicPr>
          <p:nvPr/>
        </p:nvPicPr>
        <p:blipFill>
          <a:blip r:embed="rId3" cstate="print"/>
          <a:srcRect/>
          <a:stretch>
            <a:fillRect/>
          </a:stretch>
        </p:blipFill>
        <p:spPr bwMode="auto">
          <a:xfrm>
            <a:off x="1319213" y="1590675"/>
            <a:ext cx="6503987"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smtClean="0">
                <a:ea typeface="新細明體" pitchFamily="18" charset="-120"/>
              </a:rPr>
              <a:t>Simulation Results</a:t>
            </a:r>
          </a:p>
        </p:txBody>
      </p:sp>
      <p:sp>
        <p:nvSpPr>
          <p:cNvPr id="33795" name="Rectangle 3"/>
          <p:cNvSpPr>
            <a:spLocks noGrp="1" noChangeArrowheads="1"/>
          </p:cNvSpPr>
          <p:nvPr>
            <p:ph type="body" idx="1"/>
          </p:nvPr>
        </p:nvSpPr>
        <p:spPr>
          <a:xfrm>
            <a:off x="179388" y="5661025"/>
            <a:ext cx="8748712" cy="576263"/>
          </a:xfrm>
        </p:spPr>
        <p:txBody>
          <a:bodyPr/>
          <a:lstStyle/>
          <a:p>
            <a:pPr algn="ctr" eaLnBrk="1" hangingPunct="1">
              <a:lnSpc>
                <a:spcPct val="90000"/>
              </a:lnSpc>
              <a:buFont typeface="Wingdings" pitchFamily="2" charset="2"/>
              <a:buNone/>
            </a:pPr>
            <a:r>
              <a:rPr lang="en-US" altLang="zh-TW" sz="2400" smtClean="0"/>
              <a:t>Average reachablilty for churn rate=20%</a:t>
            </a:r>
            <a:endParaRPr lang="en-US" altLang="zh-TW" sz="2400" b="1" i="1" smtClean="0"/>
          </a:p>
          <a:p>
            <a:pPr algn="ctr">
              <a:buFont typeface="Wingdings" pitchFamily="2" charset="2"/>
              <a:buNone/>
            </a:pPr>
            <a:r>
              <a:rPr lang="en-US" altLang="zh-TW" sz="2400" smtClean="0"/>
              <a:t> </a:t>
            </a:r>
            <a:endParaRPr lang="zh-TW" altLang="zh-TW" sz="2400" smtClean="0"/>
          </a:p>
          <a:p>
            <a:pPr lvl="1" algn="ctr" eaLnBrk="1" hangingPunct="1">
              <a:lnSpc>
                <a:spcPct val="90000"/>
              </a:lnSpc>
            </a:pPr>
            <a:endParaRPr lang="en-US" altLang="zh-TW" smtClean="0">
              <a:latin typeface="Arial Unicode MS" pitchFamily="34" charset="-120"/>
              <a:ea typeface="Arial Unicode MS" pitchFamily="34" charset="-120"/>
              <a:cs typeface="Arial Unicode MS" pitchFamily="34" charset="-120"/>
            </a:endParaRPr>
          </a:p>
        </p:txBody>
      </p:sp>
      <p:sp>
        <p:nvSpPr>
          <p:cNvPr id="33796"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37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37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37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38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pic>
        <p:nvPicPr>
          <p:cNvPr id="33801" name="Picture 2"/>
          <p:cNvPicPr>
            <a:picLocks noChangeAspect="1" noChangeArrowheads="1"/>
          </p:cNvPicPr>
          <p:nvPr/>
        </p:nvPicPr>
        <p:blipFill>
          <a:blip r:embed="rId3" cstate="print"/>
          <a:srcRect/>
          <a:stretch>
            <a:fillRect/>
          </a:stretch>
        </p:blipFill>
        <p:spPr bwMode="auto">
          <a:xfrm>
            <a:off x="1323975" y="1433513"/>
            <a:ext cx="6494463"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smtClean="0">
                <a:ea typeface="新細明體" pitchFamily="18" charset="-120"/>
              </a:rPr>
              <a:t>Evaluation</a:t>
            </a:r>
          </a:p>
        </p:txBody>
      </p:sp>
      <p:sp>
        <p:nvSpPr>
          <p:cNvPr id="34819" name="Rectangle 3"/>
          <p:cNvSpPr>
            <a:spLocks noGrp="1" noChangeArrowheads="1"/>
          </p:cNvSpPr>
          <p:nvPr>
            <p:ph type="body" idx="1"/>
          </p:nvPr>
        </p:nvSpPr>
        <p:spPr>
          <a:xfrm>
            <a:off x="250825" y="981075"/>
            <a:ext cx="8748713" cy="4535488"/>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Discussion</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For the churn rates of 0% and 20%, DAGTA outperforms others in terms of the average latency and average </a:t>
            </a:r>
            <a:r>
              <a:rPr lang="en-US" altLang="zh-TW" dirty="0" err="1" smtClean="0">
                <a:latin typeface="Arial Unicode MS" pitchFamily="34" charset="-120"/>
                <a:ea typeface="Arial Unicode MS" pitchFamily="34" charset="-120"/>
                <a:cs typeface="Arial Unicode MS" pitchFamily="34" charset="-120"/>
              </a:rPr>
              <a:t>reachability</a:t>
            </a:r>
            <a:r>
              <a:rPr lang="en-US" altLang="zh-TW" dirty="0" smtClean="0">
                <a:latin typeface="Arial Unicode MS" pitchFamily="34" charset="-120"/>
                <a:ea typeface="Arial Unicode MS" pitchFamily="34" charset="-120"/>
                <a:cs typeface="Arial Unicode MS" pitchFamily="34" charset="-120"/>
              </a:rPr>
              <a:t>.</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If outgoing bandwidth of peers are not exhausted, the multicast trees with lower height has better performance.</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DAGTA has relatively stable average latency and average </a:t>
            </a:r>
            <a:r>
              <a:rPr lang="en-US" altLang="zh-TW" dirty="0" err="1" smtClean="0">
                <a:latin typeface="Arial Unicode MS" pitchFamily="34" charset="-120"/>
                <a:ea typeface="Arial Unicode MS" pitchFamily="34" charset="-120"/>
                <a:cs typeface="Arial Unicode MS" pitchFamily="34" charset="-120"/>
              </a:rPr>
              <a:t>reachability</a:t>
            </a:r>
            <a:r>
              <a:rPr lang="en-US" altLang="zh-TW" dirty="0" smtClean="0">
                <a:latin typeface="Arial Unicode MS" pitchFamily="34" charset="-120"/>
                <a:ea typeface="Arial Unicode MS" pitchFamily="34" charset="-120"/>
                <a:cs typeface="Arial Unicode MS" pitchFamily="34" charset="-120"/>
              </a:rPr>
              <a:t> while churn rates increase. It has lower probability of messages-dropping since the outgoing bandwidth is taken into account. </a:t>
            </a:r>
          </a:p>
        </p:txBody>
      </p:sp>
      <p:sp>
        <p:nvSpPr>
          <p:cNvPr id="34820"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48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4213" y="115888"/>
            <a:ext cx="7772400" cy="762000"/>
          </a:xfrm>
        </p:spPr>
        <p:txBody>
          <a:bodyPr/>
          <a:lstStyle/>
          <a:p>
            <a:pPr eaLnBrk="1" hangingPunct="1"/>
            <a:r>
              <a:rPr lang="en-US" altLang="zh-TW" smtClean="0">
                <a:ea typeface="新細明體" pitchFamily="18" charset="-120"/>
              </a:rPr>
              <a:t>Outline</a:t>
            </a:r>
          </a:p>
        </p:txBody>
      </p:sp>
      <p:sp>
        <p:nvSpPr>
          <p:cNvPr id="35843" name="Rectangle 3"/>
          <p:cNvSpPr>
            <a:spLocks noGrp="1" noChangeArrowheads="1"/>
          </p:cNvSpPr>
          <p:nvPr>
            <p:ph type="body" idx="4294967295"/>
          </p:nvPr>
        </p:nvSpPr>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Introduction</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Preliminaries</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Proposed Scheme</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Performance Evaluation</a:t>
            </a:r>
          </a:p>
          <a:p>
            <a:pPr eaLnBrk="1" hangingPunct="1">
              <a:lnSpc>
                <a:spcPct val="90000"/>
              </a:lnSpc>
            </a:pPr>
            <a:r>
              <a:rPr lang="en-US" altLang="zh-TW" sz="3200" dirty="0" smtClean="0">
                <a:solidFill>
                  <a:srgbClr val="FF0000"/>
                </a:solidFill>
                <a:latin typeface="Arial Unicode MS" pitchFamily="34" charset="-120"/>
                <a:ea typeface="Arial Unicode MS" pitchFamily="34" charset="-120"/>
                <a:cs typeface="Arial Unicode MS" pitchFamily="34" charset="-120"/>
              </a:rPr>
              <a:t>Conclusions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ea typeface="新細明體" pitchFamily="18" charset="-120"/>
              </a:rPr>
              <a:t>Conclusions</a:t>
            </a:r>
          </a:p>
        </p:txBody>
      </p:sp>
      <p:sp>
        <p:nvSpPr>
          <p:cNvPr id="36867" name="Rectangle 3"/>
          <p:cNvSpPr>
            <a:spLocks noGrp="1" noChangeArrowheads="1"/>
          </p:cNvSpPr>
          <p:nvPr>
            <p:ph type="body" idx="1"/>
          </p:nvPr>
        </p:nvSpPr>
        <p:spPr>
          <a:xfrm>
            <a:off x="250825" y="981075"/>
            <a:ext cx="8748713" cy="4535488"/>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This paper proposes a new bandwidth- and latency-aware </a:t>
            </a:r>
            <a:r>
              <a:rPr lang="en-US" altLang="zh-TW" sz="3200" dirty="0" smtClean="0">
                <a:solidFill>
                  <a:srgbClr val="FF0000"/>
                </a:solidFill>
                <a:latin typeface="Arial Unicode MS" pitchFamily="34" charset="-120"/>
                <a:ea typeface="Arial Unicode MS" pitchFamily="34" charset="-120"/>
                <a:cs typeface="Arial Unicode MS" pitchFamily="34" charset="-120"/>
              </a:rPr>
              <a:t>P2P instant friendcast </a:t>
            </a:r>
            <a:r>
              <a:rPr lang="en-US" altLang="zh-TW" sz="3200" dirty="0" smtClean="0">
                <a:latin typeface="Arial Unicode MS" pitchFamily="34" charset="-120"/>
                <a:ea typeface="Arial Unicode MS" pitchFamily="34" charset="-120"/>
                <a:cs typeface="Arial Unicode MS" pitchFamily="34" charset="-120"/>
              </a:rPr>
              <a:t>scheme, DAGTA, for OSNs under the hybrid architecture to achieve</a:t>
            </a:r>
            <a:r>
              <a:rPr lang="en-US" altLang="zh-TW" dirty="0" smtClean="0">
                <a:latin typeface="Arial Unicode MS" pitchFamily="34" charset="-120"/>
                <a:ea typeface="Arial Unicode MS" pitchFamily="34" charset="-120"/>
                <a:cs typeface="Arial Unicode MS" pitchFamily="34" charset="-120"/>
              </a:rPr>
              <a:t> </a:t>
            </a:r>
            <a:endParaRPr lang="en-US" altLang="zh-TW" dirty="0" smtClean="0">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dirty="0" smtClean="0">
                <a:solidFill>
                  <a:srgbClr val="0000FF"/>
                </a:solidFill>
                <a:latin typeface="Arial Unicode MS" pitchFamily="34" charset="-120"/>
                <a:ea typeface="Arial Unicode MS" pitchFamily="34" charset="-120"/>
                <a:cs typeface="Arial Unicode MS" pitchFamily="34" charset="-120"/>
              </a:rPr>
              <a:t>latency-aware</a:t>
            </a:r>
            <a:r>
              <a:rPr lang="en-US" altLang="zh-TW" dirty="0" smtClean="0">
                <a:solidFill>
                  <a:srgbClr val="0000FF"/>
                </a:solidFill>
                <a:latin typeface="Arial Unicode MS" pitchFamily="34" charset="-120"/>
                <a:ea typeface="Arial Unicode MS" pitchFamily="34" charset="-120"/>
                <a:cs typeface="Arial Unicode MS" pitchFamily="34" charset="-120"/>
              </a:rPr>
              <a:t>: on the basic of Vivaldi NCS </a:t>
            </a:r>
            <a:r>
              <a:rPr lang="en-US" altLang="zh-TW" dirty="0" smtClean="0">
                <a:solidFill>
                  <a:srgbClr val="0000FF"/>
                </a:solidFill>
                <a:latin typeface="Arial Unicode MS" pitchFamily="34" charset="-120"/>
                <a:ea typeface="Arial Unicode MS" pitchFamily="34" charset="-120"/>
                <a:cs typeface="Arial Unicode MS" pitchFamily="34" charset="-120"/>
              </a:rPr>
              <a:t>coordinates</a:t>
            </a:r>
            <a:endParaRPr lang="en-US" altLang="zh-TW" dirty="0" smtClean="0">
              <a:solidFill>
                <a:srgbClr val="0000FF"/>
              </a:solidFill>
              <a:latin typeface="Arial Unicode MS" pitchFamily="34" charset="-120"/>
              <a:ea typeface="Arial Unicode MS" pitchFamily="34" charset="-120"/>
              <a:cs typeface="Arial Unicode MS" pitchFamily="34" charset="-120"/>
            </a:endParaRPr>
          </a:p>
          <a:p>
            <a:pPr lvl="1" eaLnBrk="1" hangingPunct="1">
              <a:lnSpc>
                <a:spcPct val="90000"/>
              </a:lnSpc>
            </a:pPr>
            <a:r>
              <a:rPr lang="en-US" altLang="zh-TW" dirty="0" smtClean="0">
                <a:solidFill>
                  <a:srgbClr val="339933"/>
                </a:solidFill>
                <a:latin typeface="Arial Unicode MS" pitchFamily="34" charset="-120"/>
                <a:ea typeface="Arial Unicode MS" pitchFamily="34" charset="-120"/>
                <a:cs typeface="Arial Unicode MS" pitchFamily="34" charset="-120"/>
              </a:rPr>
              <a:t>bandwidth-aware</a:t>
            </a:r>
            <a:r>
              <a:rPr lang="en-US" altLang="zh-TW" dirty="0" smtClean="0">
                <a:solidFill>
                  <a:srgbClr val="339933"/>
                </a:solidFill>
                <a:latin typeface="Arial Unicode MS" pitchFamily="34" charset="-120"/>
                <a:ea typeface="Arial Unicode MS" pitchFamily="34" charset="-120"/>
                <a:cs typeface="Arial Unicode MS" pitchFamily="34" charset="-120"/>
              </a:rPr>
              <a:t>: on the basic of AODE estimation</a:t>
            </a:r>
            <a:r>
              <a:rPr lang="en-US" altLang="zh-TW" dirty="0" smtClean="0">
                <a:latin typeface="Arial Unicode MS" pitchFamily="34" charset="-120"/>
                <a:ea typeface="Arial Unicode MS" pitchFamily="34" charset="-120"/>
                <a:cs typeface="Arial Unicode MS" pitchFamily="34" charset="-120"/>
              </a:rPr>
              <a:t>.</a:t>
            </a:r>
          </a:p>
        </p:txBody>
      </p:sp>
      <p:sp>
        <p:nvSpPr>
          <p:cNvPr id="36868"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68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68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ea typeface="新細明體" pitchFamily="18" charset="-120"/>
              </a:rPr>
              <a:t>Conclusions</a:t>
            </a:r>
          </a:p>
        </p:txBody>
      </p:sp>
      <p:sp>
        <p:nvSpPr>
          <p:cNvPr id="37891" name="Rectangle 3"/>
          <p:cNvSpPr>
            <a:spLocks noGrp="1" noChangeArrowheads="1"/>
          </p:cNvSpPr>
          <p:nvPr>
            <p:ph type="body" idx="1"/>
          </p:nvPr>
        </p:nvSpPr>
        <p:spPr>
          <a:xfrm>
            <a:off x="250825" y="981075"/>
            <a:ext cx="8748713" cy="4535488"/>
          </a:xfrm>
        </p:spPr>
        <p:txBody>
          <a:bodyPr/>
          <a:lstStyle/>
          <a:p>
            <a:pPr eaLnBrk="1" hangingPunct="1">
              <a:lnSpc>
                <a:spcPct val="90000"/>
              </a:lnSpc>
            </a:pPr>
            <a:r>
              <a:rPr lang="en-US" altLang="zh-TW" dirty="0" smtClean="0">
                <a:latin typeface="Arial Unicode MS" pitchFamily="34" charset="-120"/>
                <a:ea typeface="Arial Unicode MS" pitchFamily="34" charset="-120"/>
                <a:cs typeface="Arial Unicode MS" pitchFamily="34" charset="-120"/>
              </a:rPr>
              <a:t>Future work</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To study the </a:t>
            </a:r>
            <a:r>
              <a:rPr lang="en-US" altLang="zh-TW" dirty="0" smtClean="0">
                <a:solidFill>
                  <a:srgbClr val="FF0000"/>
                </a:solidFill>
                <a:latin typeface="Arial Unicode MS" pitchFamily="34" charset="-120"/>
                <a:ea typeface="Arial Unicode MS" pitchFamily="34" charset="-120"/>
                <a:cs typeface="Arial Unicode MS" pitchFamily="34" charset="-120"/>
              </a:rPr>
              <a:t>consistency</a:t>
            </a:r>
            <a:r>
              <a:rPr lang="en-US" altLang="zh-TW" dirty="0" smtClean="0">
                <a:latin typeface="Arial Unicode MS" pitchFamily="34" charset="-120"/>
                <a:ea typeface="Arial Unicode MS" pitchFamily="34" charset="-120"/>
                <a:cs typeface="Arial Unicode MS" pitchFamily="34" charset="-120"/>
              </a:rPr>
              <a:t> and </a:t>
            </a:r>
            <a:r>
              <a:rPr lang="en-US" altLang="zh-TW" dirty="0" smtClean="0">
                <a:solidFill>
                  <a:srgbClr val="FF0000"/>
                </a:solidFill>
                <a:latin typeface="Arial Unicode MS" pitchFamily="34" charset="-120"/>
                <a:ea typeface="Arial Unicode MS" pitchFamily="34" charset="-120"/>
                <a:cs typeface="Arial Unicode MS" pitchFamily="34" charset="-120"/>
              </a:rPr>
              <a:t>fault-tolerance</a:t>
            </a:r>
            <a:r>
              <a:rPr lang="en-US" altLang="zh-TW" dirty="0" smtClean="0">
                <a:latin typeface="Arial Unicode MS" pitchFamily="34" charset="-120"/>
                <a:ea typeface="Arial Unicode MS" pitchFamily="34" charset="-120"/>
                <a:cs typeface="Arial Unicode MS" pitchFamily="34" charset="-120"/>
              </a:rPr>
              <a:t> issues about the scheme.</a:t>
            </a:r>
          </a:p>
          <a:p>
            <a:pPr lvl="1" eaLnBrk="1" hangingPunct="1">
              <a:lnSpc>
                <a:spcPct val="90000"/>
              </a:lnSpc>
            </a:pPr>
            <a:r>
              <a:rPr lang="en-US" altLang="zh-TW" dirty="0" smtClean="0">
                <a:latin typeface="Arial Unicode MS" pitchFamily="34" charset="-120"/>
                <a:ea typeface="Arial Unicode MS" pitchFamily="34" charset="-120"/>
                <a:cs typeface="Arial Unicode MS" pitchFamily="34" charset="-120"/>
              </a:rPr>
              <a:t>To apply DAGTA to other bandwidth-hungry and time-constrained P2P applications, e.g</a:t>
            </a:r>
            <a:r>
              <a:rPr lang="en-US" altLang="zh-TW" dirty="0" smtClean="0">
                <a:latin typeface="Arial Unicode MS" pitchFamily="34" charset="-120"/>
                <a:ea typeface="Arial Unicode MS" pitchFamily="34" charset="-120"/>
                <a:cs typeface="Arial Unicode MS" pitchFamily="34" charset="-120"/>
              </a:rPr>
              <a:t>., </a:t>
            </a:r>
            <a:r>
              <a:rPr lang="en-US" altLang="zh-TW" dirty="0" smtClean="0">
                <a:solidFill>
                  <a:srgbClr val="FF0000"/>
                </a:solidFill>
                <a:latin typeface="Arial Unicode MS" pitchFamily="34" charset="-120"/>
                <a:ea typeface="Arial Unicode MS" pitchFamily="34" charset="-120"/>
                <a:cs typeface="Arial Unicode MS" pitchFamily="34" charset="-120"/>
              </a:rPr>
              <a:t>3D streaming</a:t>
            </a:r>
            <a:r>
              <a:rPr lang="en-US" altLang="zh-TW" dirty="0" smtClean="0">
                <a:latin typeface="Arial Unicode MS" pitchFamily="34" charset="-120"/>
                <a:ea typeface="Arial Unicode MS" pitchFamily="34" charset="-120"/>
                <a:cs typeface="Arial Unicode MS" pitchFamily="34" charset="-120"/>
              </a:rPr>
              <a:t> and </a:t>
            </a:r>
            <a:r>
              <a:rPr lang="en-US" altLang="zh-TW" dirty="0" smtClean="0">
                <a:solidFill>
                  <a:srgbClr val="FF0000"/>
                </a:solidFill>
                <a:latin typeface="Arial Unicode MS" pitchFamily="34" charset="-120"/>
                <a:ea typeface="Arial Unicode MS" pitchFamily="34" charset="-120"/>
                <a:cs typeface="Arial Unicode MS" pitchFamily="34" charset="-120"/>
              </a:rPr>
              <a:t>video streaming</a:t>
            </a:r>
            <a:r>
              <a:rPr lang="en-US" altLang="zh-TW" dirty="0" smtClean="0">
                <a:latin typeface="Arial Unicode MS" pitchFamily="34" charset="-120"/>
                <a:ea typeface="Arial Unicode MS" pitchFamily="34" charset="-120"/>
                <a:cs typeface="Arial Unicode MS" pitchFamily="34" charset="-120"/>
              </a:rPr>
              <a:t>.</a:t>
            </a:r>
          </a:p>
        </p:txBody>
      </p:sp>
      <p:sp>
        <p:nvSpPr>
          <p:cNvPr id="37892" name="Rectangle 9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78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
        <p:nvSpPr>
          <p:cNvPr id="378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kumimoji="0"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212976"/>
            <a:ext cx="3174993" cy="2770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ctr">
              <a:buNone/>
            </a:pPr>
            <a:r>
              <a:rPr lang="en-US" altLang="zh-TW" sz="6600" dirty="0" smtClean="0"/>
              <a:t>Thanks for</a:t>
            </a:r>
            <a:br>
              <a:rPr lang="en-US" altLang="zh-TW" sz="6600" dirty="0" smtClean="0"/>
            </a:br>
            <a:r>
              <a:rPr lang="en-US" altLang="zh-TW" sz="6600" dirty="0" smtClean="0"/>
              <a:t>Listening!</a:t>
            </a:r>
            <a:endParaRPr lang="zh-TW" altLang="en-US" sz="6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4067944" y="5373216"/>
            <a:ext cx="1440160" cy="93610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596336" y="4653136"/>
            <a:ext cx="1547664" cy="1604764"/>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835696" y="5382948"/>
            <a:ext cx="2304256" cy="926372"/>
          </a:xfrm>
          <a:prstGeom prst="rect">
            <a:avLst/>
          </a:prstGeom>
          <a:noFill/>
          <a:ln w="9525">
            <a:noFill/>
            <a:miter lim="800000"/>
            <a:headEnd/>
            <a:tailEnd/>
          </a:ln>
        </p:spPr>
      </p:pic>
      <p:sp>
        <p:nvSpPr>
          <p:cNvPr id="6146"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Online Social Networks (OSNs)</a:t>
            </a:r>
            <a:endParaRPr lang="en-US" altLang="zh-TW" dirty="0" smtClean="0">
              <a:ea typeface="新細明體" pitchFamily="18" charset="-120"/>
            </a:endParaRPr>
          </a:p>
        </p:txBody>
      </p:sp>
      <p:sp>
        <p:nvSpPr>
          <p:cNvPr id="6147" name="Rectangle 3"/>
          <p:cNvSpPr>
            <a:spLocks noGrp="1" noChangeArrowheads="1"/>
          </p:cNvSpPr>
          <p:nvPr>
            <p:ph type="body" idx="1"/>
          </p:nvPr>
        </p:nvSpPr>
        <p:spPr>
          <a:xfrm>
            <a:off x="467544" y="980728"/>
            <a:ext cx="8353425" cy="5029200"/>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An important class of </a:t>
            </a:r>
            <a:r>
              <a:rPr lang="en-US" altLang="zh-TW" sz="3200" dirty="0" smtClean="0">
                <a:solidFill>
                  <a:srgbClr val="FF0000"/>
                </a:solidFill>
                <a:latin typeface="Arial Unicode MS" pitchFamily="34" charset="-120"/>
                <a:ea typeface="Arial Unicode MS" pitchFamily="34" charset="-120"/>
                <a:cs typeface="Arial Unicode MS" pitchFamily="34" charset="-120"/>
              </a:rPr>
              <a:t>Web 2.0 </a:t>
            </a:r>
            <a:r>
              <a:rPr lang="en-US" altLang="zh-TW" sz="3200" dirty="0" smtClean="0">
                <a:latin typeface="Arial Unicode MS" pitchFamily="34" charset="-120"/>
                <a:ea typeface="Arial Unicode MS" pitchFamily="34" charset="-120"/>
                <a:cs typeface="Arial Unicode MS" pitchFamily="34" charset="-120"/>
              </a:rPr>
              <a:t>applications</a:t>
            </a:r>
          </a:p>
          <a:p>
            <a:pPr marL="800100" lvl="1" indent="-342900" eaLnBrk="1" hangingPunct="1">
              <a:lnSpc>
                <a:spcPct val="90000"/>
              </a:lnSpc>
              <a:buClr>
                <a:srgbClr val="FF6600"/>
              </a:buClr>
            </a:pPr>
            <a:r>
              <a:rPr lang="en-US" altLang="zh-TW" sz="2800" dirty="0" smtClean="0">
                <a:latin typeface="Arial Unicode MS" pitchFamily="34" charset="-120"/>
                <a:ea typeface="Arial Unicode MS" pitchFamily="34" charset="-120"/>
                <a:cs typeface="Arial Unicode MS" pitchFamily="34" charset="-120"/>
              </a:rPr>
              <a:t>Examples: ICQ, MSN Messenger, </a:t>
            </a:r>
            <a:r>
              <a:rPr lang="en-US" altLang="zh-TW" sz="2800" dirty="0" err="1" smtClean="0">
                <a:latin typeface="Arial Unicode MS" pitchFamily="34" charset="-120"/>
                <a:ea typeface="Arial Unicode MS" pitchFamily="34" charset="-120"/>
                <a:cs typeface="Arial Unicode MS" pitchFamily="34" charset="-120"/>
              </a:rPr>
              <a:t>EtherPad</a:t>
            </a:r>
            <a:r>
              <a:rPr lang="en-US" altLang="zh-TW" sz="2800" dirty="0" smtClean="0">
                <a:latin typeface="Arial Unicode MS" pitchFamily="34" charset="-120"/>
                <a:ea typeface="Arial Unicode MS" pitchFamily="34" charset="-120"/>
                <a:cs typeface="Arial Unicode MS" pitchFamily="34" charset="-120"/>
              </a:rPr>
              <a:t>, Facebook, MySpace, Twitter, and </a:t>
            </a:r>
            <a:r>
              <a:rPr lang="en-US" altLang="zh-TW" sz="2800" dirty="0" err="1" smtClean="0">
                <a:latin typeface="Arial Unicode MS" pitchFamily="34" charset="-120"/>
                <a:ea typeface="Arial Unicode MS" pitchFamily="34" charset="-120"/>
                <a:cs typeface="Arial Unicode MS" pitchFamily="34" charset="-120"/>
              </a:rPr>
              <a:t>Plurk</a:t>
            </a:r>
            <a:endParaRPr lang="en-US" altLang="zh-TW" sz="2800" dirty="0" smtClean="0">
              <a:latin typeface="Arial Unicode MS" pitchFamily="34" charset="-120"/>
              <a:ea typeface="Arial Unicode MS" pitchFamily="34" charset="-120"/>
              <a:cs typeface="Arial Unicode MS" pitchFamily="34" charset="-120"/>
            </a:endParaRPr>
          </a:p>
          <a:p>
            <a:pPr marL="800100" lvl="1" indent="-342900" eaLnBrk="1" hangingPunct="1">
              <a:lnSpc>
                <a:spcPct val="90000"/>
              </a:lnSpc>
              <a:buClr>
                <a:srgbClr val="FF6600"/>
              </a:buClr>
            </a:pPr>
            <a:r>
              <a:rPr lang="en-US" altLang="zh-TW" sz="2800" dirty="0" smtClean="0">
                <a:solidFill>
                  <a:srgbClr val="FF0000"/>
                </a:solidFill>
                <a:latin typeface="Arial Unicode MS" pitchFamily="34" charset="-120"/>
                <a:ea typeface="Arial Unicode MS" pitchFamily="34" charset="-120"/>
                <a:cs typeface="Arial Unicode MS" pitchFamily="34" charset="-120"/>
              </a:rPr>
              <a:t>Facebook</a:t>
            </a:r>
            <a:r>
              <a:rPr lang="en-US" altLang="zh-TW" sz="2800" dirty="0" smtClean="0">
                <a:latin typeface="Arial Unicode MS" pitchFamily="34" charset="-120"/>
                <a:ea typeface="Arial Unicode MS" pitchFamily="34" charset="-120"/>
                <a:cs typeface="Arial Unicode MS" pitchFamily="34" charset="-120"/>
              </a:rPr>
              <a:t> has more than </a:t>
            </a:r>
            <a:r>
              <a:rPr lang="en-US" altLang="zh-TW" sz="2800" dirty="0" smtClean="0">
                <a:solidFill>
                  <a:srgbClr val="FF0000"/>
                </a:solidFill>
                <a:latin typeface="Arial Unicode MS" pitchFamily="34" charset="-120"/>
                <a:ea typeface="Arial Unicode MS" pitchFamily="34" charset="-120"/>
                <a:cs typeface="Arial Unicode MS" pitchFamily="34" charset="-120"/>
              </a:rPr>
              <a:t>500 million </a:t>
            </a:r>
            <a:r>
              <a:rPr lang="en-US" altLang="zh-TW" sz="2800" dirty="0" smtClean="0">
                <a:latin typeface="Arial Unicode MS" pitchFamily="34" charset="-120"/>
                <a:ea typeface="Arial Unicode MS" pitchFamily="34" charset="-120"/>
                <a:cs typeface="Arial Unicode MS" pitchFamily="34" charset="-120"/>
              </a:rPr>
              <a:t>active users </a:t>
            </a:r>
          </a:p>
          <a:p>
            <a:pPr marL="1200150" lvl="2" indent="-342900" eaLnBrk="1" hangingPunct="1">
              <a:lnSpc>
                <a:spcPct val="90000"/>
              </a:lnSpc>
              <a:buClr>
                <a:srgbClr val="FF6600"/>
              </a:buClr>
            </a:pPr>
            <a:r>
              <a:rPr lang="en-US" altLang="zh-TW" sz="2600" dirty="0" smtClean="0">
                <a:latin typeface="Arial Unicode MS" pitchFamily="34" charset="-120"/>
                <a:ea typeface="Arial Unicode MS" pitchFamily="34" charset="-120"/>
                <a:cs typeface="Arial Unicode MS" pitchFamily="34" charset="-120"/>
              </a:rPr>
              <a:t>Users spend over </a:t>
            </a:r>
            <a:r>
              <a:rPr lang="en-US" altLang="zh-TW" sz="2600" dirty="0" smtClean="0">
                <a:solidFill>
                  <a:srgbClr val="FF0000"/>
                </a:solidFill>
                <a:latin typeface="Arial Unicode MS" pitchFamily="34" charset="-120"/>
                <a:ea typeface="Arial Unicode MS" pitchFamily="34" charset="-120"/>
                <a:cs typeface="Arial Unicode MS" pitchFamily="34" charset="-120"/>
              </a:rPr>
              <a:t>700 billion minutes </a:t>
            </a:r>
            <a:r>
              <a:rPr lang="en-US" altLang="zh-TW" sz="2600" dirty="0" smtClean="0">
                <a:latin typeface="Arial Unicode MS" pitchFamily="34" charset="-120"/>
                <a:ea typeface="Arial Unicode MS" pitchFamily="34" charset="-120"/>
                <a:cs typeface="Arial Unicode MS" pitchFamily="34" charset="-120"/>
              </a:rPr>
              <a:t>per month</a:t>
            </a:r>
          </a:p>
          <a:p>
            <a:pPr marL="1200150" lvl="2" indent="-342900" eaLnBrk="1" hangingPunct="1">
              <a:lnSpc>
                <a:spcPct val="90000"/>
              </a:lnSpc>
              <a:buClr>
                <a:srgbClr val="FF6600"/>
              </a:buClr>
            </a:pPr>
            <a:r>
              <a:rPr lang="en-US" altLang="zh-TW" sz="2600" dirty="0" smtClean="0">
                <a:latin typeface="Arial Unicode MS" pitchFamily="34" charset="-120"/>
                <a:ea typeface="Arial Unicode MS" pitchFamily="34" charset="-120"/>
                <a:cs typeface="Arial Unicode MS" pitchFamily="34" charset="-120"/>
              </a:rPr>
              <a:t>Users share more than </a:t>
            </a:r>
            <a:r>
              <a:rPr lang="en-US" altLang="zh-TW" sz="2600" dirty="0" smtClean="0">
                <a:solidFill>
                  <a:srgbClr val="FF0000"/>
                </a:solidFill>
                <a:latin typeface="Arial Unicode MS" pitchFamily="34" charset="-120"/>
                <a:ea typeface="Arial Unicode MS" pitchFamily="34" charset="-120"/>
                <a:cs typeface="Arial Unicode MS" pitchFamily="34" charset="-120"/>
              </a:rPr>
              <a:t>30 billion pieces </a:t>
            </a:r>
            <a:r>
              <a:rPr lang="en-US" altLang="zh-TW" sz="2600" dirty="0" smtClean="0">
                <a:latin typeface="Arial Unicode MS" pitchFamily="34" charset="-120"/>
                <a:ea typeface="Arial Unicode MS" pitchFamily="34" charset="-120"/>
                <a:cs typeface="Arial Unicode MS" pitchFamily="34" charset="-120"/>
              </a:rPr>
              <a:t>of content (e.g., web links, news stories, blog posts, notes, and photo albums) </a:t>
            </a:r>
            <a:r>
              <a:rPr lang="en-US" altLang="zh-TW" sz="1800" dirty="0" smtClean="0">
                <a:latin typeface="Arial Unicode MS" pitchFamily="34" charset="-120"/>
                <a:ea typeface="Arial Unicode MS" pitchFamily="34" charset="-120"/>
                <a:cs typeface="Arial Unicode MS" pitchFamily="34" charset="-120"/>
                <a:hlinkClick r:id="rId6"/>
              </a:rPr>
              <a:t>(http://www.facebook.com/press/info.php?statistics)</a:t>
            </a:r>
            <a:endParaRPr lang="en-US" altLang="zh-TW" sz="1800" dirty="0" smtClean="0">
              <a:latin typeface="Arial Unicode MS" pitchFamily="34" charset="-120"/>
              <a:ea typeface="Arial Unicode MS" pitchFamily="34" charset="-120"/>
              <a:cs typeface="Arial Unicode MS" pitchFamily="34" charset="-120"/>
            </a:endParaRPr>
          </a:p>
          <a:p>
            <a:pPr lvl="3" eaLnBrk="1" hangingPunct="1"/>
            <a:endParaRPr lang="en-US" altLang="zh-TW" sz="3200" dirty="0" smtClean="0">
              <a:ea typeface="新細明體" pitchFamily="18" charset="-120"/>
            </a:endParaRPr>
          </a:p>
        </p:txBody>
      </p:sp>
      <p:pic>
        <p:nvPicPr>
          <p:cNvPr id="3074" name="Picture 2"/>
          <p:cNvPicPr>
            <a:picLocks noChangeAspect="1" noChangeArrowheads="1"/>
          </p:cNvPicPr>
          <p:nvPr/>
        </p:nvPicPr>
        <p:blipFill>
          <a:blip r:embed="rId7" cstate="print"/>
          <a:srcRect/>
          <a:stretch>
            <a:fillRect/>
          </a:stretch>
        </p:blipFill>
        <p:spPr bwMode="auto">
          <a:xfrm>
            <a:off x="0" y="5589240"/>
            <a:ext cx="1835696" cy="692148"/>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5652120" y="5375057"/>
            <a:ext cx="1944216" cy="862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Instant Friendcast</a:t>
            </a:r>
          </a:p>
        </p:txBody>
      </p:sp>
      <p:sp>
        <p:nvSpPr>
          <p:cNvPr id="8195" name="Rectangle 3"/>
          <p:cNvSpPr>
            <a:spLocks noGrp="1" noChangeArrowheads="1"/>
          </p:cNvSpPr>
          <p:nvPr>
            <p:ph type="body" idx="1"/>
          </p:nvPr>
        </p:nvSpPr>
        <p:spPr>
          <a:xfrm>
            <a:off x="395288" y="981075"/>
            <a:ext cx="8497887" cy="5029200"/>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A user sends </a:t>
            </a:r>
            <a:r>
              <a:rPr lang="en-US" altLang="zh-TW" sz="3200" dirty="0" smtClean="0">
                <a:latin typeface="Arial Unicode MS" pitchFamily="34" charset="-120"/>
                <a:ea typeface="Arial Unicode MS" pitchFamily="34" charset="-120"/>
                <a:cs typeface="Arial Unicode MS" pitchFamily="34" charset="-120"/>
              </a:rPr>
              <a:t>a </a:t>
            </a:r>
            <a:r>
              <a:rPr lang="en-US" altLang="zh-TW" sz="3200" dirty="0" smtClean="0">
                <a:latin typeface="Arial Unicode MS" pitchFamily="34" charset="-120"/>
                <a:ea typeface="Arial Unicode MS" pitchFamily="34" charset="-120"/>
                <a:cs typeface="Arial Unicode MS" pitchFamily="34" charset="-120"/>
              </a:rPr>
              <a:t>message </a:t>
            </a:r>
            <a:r>
              <a:rPr lang="en-US" altLang="zh-TW" sz="3200" dirty="0" smtClean="0">
                <a:latin typeface="Arial Unicode MS" pitchFamily="34" charset="-120"/>
                <a:ea typeface="Arial Unicode MS" pitchFamily="34" charset="-120"/>
                <a:cs typeface="Arial Unicode MS" pitchFamily="34" charset="-120"/>
              </a:rPr>
              <a:t>in real time to </a:t>
            </a:r>
            <a:r>
              <a:rPr lang="en-US" altLang="zh-TW" sz="3200" dirty="0" smtClean="0">
                <a:latin typeface="Arial Unicode MS" pitchFamily="34" charset="-120"/>
                <a:ea typeface="Arial Unicode MS" pitchFamily="34" charset="-120"/>
                <a:cs typeface="Arial Unicode MS" pitchFamily="34" charset="-120"/>
              </a:rPr>
              <a:t>all its friends in the OSN.</a:t>
            </a:r>
          </a:p>
          <a:p>
            <a:pPr eaLnBrk="1" hangingPunct="1">
              <a:lnSpc>
                <a:spcPct val="90000"/>
              </a:lnSpc>
            </a:pPr>
            <a:endParaRPr lang="en-US" altLang="zh-TW" sz="3200" dirty="0" smtClean="0">
              <a:latin typeface="Arial Unicode MS" pitchFamily="34" charset="-120"/>
              <a:ea typeface="Arial Unicode MS" pitchFamily="34" charset="-120"/>
              <a:cs typeface="Arial Unicode MS" pitchFamily="34" charset="-120"/>
            </a:endParaRP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The message may be text, audio and/or video data.</a:t>
            </a:r>
          </a:p>
          <a:p>
            <a:pPr lvl="2" eaLnBrk="1" hangingPunct="1"/>
            <a:endParaRPr lang="en-US" altLang="zh-TW" sz="2600" dirty="0" smtClean="0">
              <a:latin typeface="Arial Unicode MS" pitchFamily="34" charset="-120"/>
              <a:ea typeface="Arial Unicode MS" pitchFamily="34" charset="-120"/>
              <a:cs typeface="Arial Unicode MS" pitchFamily="34" charset="-120"/>
            </a:endParaRPr>
          </a:p>
        </p:txBody>
      </p:sp>
      <p:pic>
        <p:nvPicPr>
          <p:cNvPr id="4098" name="Picture 2"/>
          <p:cNvPicPr>
            <a:picLocks noChangeAspect="1" noChangeArrowheads="1"/>
          </p:cNvPicPr>
          <p:nvPr/>
        </p:nvPicPr>
        <p:blipFill>
          <a:blip r:embed="rId3" cstate="print"/>
          <a:srcRect/>
          <a:stretch>
            <a:fillRect/>
          </a:stretch>
        </p:blipFill>
        <p:spPr bwMode="auto">
          <a:xfrm>
            <a:off x="4067944" y="3429000"/>
            <a:ext cx="3744416"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Network Architectures for OSNs</a:t>
            </a:r>
            <a:endParaRPr lang="en-US" altLang="zh-TW" dirty="0" smtClean="0">
              <a:ea typeface="新細明體" pitchFamily="18" charset="-120"/>
            </a:endParaRPr>
          </a:p>
        </p:txBody>
      </p:sp>
      <p:sp>
        <p:nvSpPr>
          <p:cNvPr id="10243" name="Rectangle 3"/>
          <p:cNvSpPr>
            <a:spLocks noGrp="1" noChangeArrowheads="1"/>
          </p:cNvSpPr>
          <p:nvPr>
            <p:ph type="body" idx="1"/>
          </p:nvPr>
        </p:nvSpPr>
        <p:spPr>
          <a:xfrm>
            <a:off x="395288" y="836712"/>
            <a:ext cx="8748711" cy="5173563"/>
          </a:xfrm>
        </p:spPr>
        <p:txBody>
          <a:bodyPr/>
          <a:lstStyle/>
          <a:p>
            <a:pPr eaLnBrk="1" hangingPunct="1">
              <a:lnSpc>
                <a:spcPct val="90000"/>
              </a:lnSpc>
              <a:spcBef>
                <a:spcPts val="0"/>
              </a:spcBef>
              <a:defRPr/>
            </a:pPr>
            <a:r>
              <a:rPr lang="en-US" altLang="zh-TW" dirty="0" smtClean="0">
                <a:solidFill>
                  <a:srgbClr val="0000FF"/>
                </a:solidFill>
                <a:latin typeface="Arial Unicode MS" pitchFamily="34" charset="-120"/>
                <a:ea typeface="Arial Unicode MS" pitchFamily="34" charset="-120"/>
                <a:cs typeface="Arial Unicode MS" pitchFamily="34" charset="-120"/>
              </a:rPr>
              <a:t>Client/Server (C/S)</a:t>
            </a:r>
            <a:endParaRPr lang="en-US" altLang="zh-TW" dirty="0" smtClean="0">
              <a:solidFill>
                <a:srgbClr val="0000FF"/>
              </a:solidFill>
              <a:latin typeface="Arial Unicode MS" pitchFamily="34" charset="-120"/>
              <a:ea typeface="Arial Unicode MS" pitchFamily="34" charset="-120"/>
              <a:cs typeface="Arial Unicode MS" pitchFamily="34" charset="-120"/>
            </a:endParaRPr>
          </a:p>
          <a:p>
            <a:pPr lvl="1" eaLnBrk="1" hangingPunct="1">
              <a:lnSpc>
                <a:spcPct val="90000"/>
              </a:lnSpc>
              <a:spcBef>
                <a:spcPts val="0"/>
              </a:spcBef>
              <a:defRPr/>
            </a:pPr>
            <a:r>
              <a:rPr lang="en-US" altLang="zh-TW" dirty="0" smtClean="0">
                <a:latin typeface="Arial Unicode MS" pitchFamily="34" charset="-120"/>
                <a:ea typeface="Arial Unicode MS" pitchFamily="34" charset="-120"/>
                <a:cs typeface="Arial Unicode MS" pitchFamily="34" charset="-120"/>
              </a:rPr>
              <a:t>Centralized and limited system and network resources</a:t>
            </a:r>
          </a:p>
          <a:p>
            <a:pPr lvl="1" eaLnBrk="1" hangingPunct="1">
              <a:lnSpc>
                <a:spcPct val="90000"/>
              </a:lnSpc>
              <a:spcBef>
                <a:spcPts val="0"/>
              </a:spcBef>
              <a:defRPr/>
            </a:pPr>
            <a:r>
              <a:rPr lang="en-US" altLang="zh-TW" dirty="0" smtClean="0">
                <a:latin typeface="Arial Unicode MS" pitchFamily="34" charset="-120"/>
                <a:ea typeface="Arial Unicode MS" pitchFamily="34" charset="-120"/>
                <a:cs typeface="Arial Unicode MS" pitchFamily="34" charset="-120"/>
              </a:rPr>
              <a:t>Poor scalability</a:t>
            </a:r>
          </a:p>
          <a:p>
            <a:pPr lvl="1" eaLnBrk="1" hangingPunct="1">
              <a:lnSpc>
                <a:spcPct val="90000"/>
              </a:lnSpc>
              <a:spcBef>
                <a:spcPts val="0"/>
              </a:spcBef>
              <a:defRPr/>
            </a:pPr>
            <a:r>
              <a:rPr lang="en-US" altLang="zh-TW" dirty="0" smtClean="0">
                <a:latin typeface="Arial Unicode MS" pitchFamily="34" charset="-120"/>
                <a:ea typeface="Arial Unicode MS" pitchFamily="34" charset="-120"/>
                <a:cs typeface="Arial Unicode MS" pitchFamily="34" charset="-120"/>
              </a:rPr>
              <a:t>Easy to coordinate and manage</a:t>
            </a:r>
          </a:p>
          <a:p>
            <a:pPr eaLnBrk="1" hangingPunct="1">
              <a:spcBef>
                <a:spcPts val="0"/>
              </a:spcBef>
              <a:defRPr/>
            </a:pPr>
            <a:r>
              <a:rPr lang="en-US" altLang="zh-TW" dirty="0" smtClean="0">
                <a:solidFill>
                  <a:srgbClr val="0000FF"/>
                </a:solidFill>
                <a:ea typeface="新細明體" pitchFamily="18" charset="-120"/>
              </a:rPr>
              <a:t> </a:t>
            </a:r>
            <a:r>
              <a:rPr lang="en-US" altLang="zh-TW" dirty="0" smtClean="0">
                <a:solidFill>
                  <a:srgbClr val="0000FF"/>
                </a:solidFill>
                <a:latin typeface="Arial Unicode MS" pitchFamily="34" charset="-120"/>
                <a:ea typeface="Arial Unicode MS" pitchFamily="34" charset="-120"/>
                <a:cs typeface="Arial Unicode MS" pitchFamily="34" charset="-120"/>
              </a:rPr>
              <a:t>Peer-to-Peer (P2P)</a:t>
            </a:r>
            <a:endParaRPr lang="en-US" altLang="zh-TW" dirty="0" smtClean="0">
              <a:solidFill>
                <a:srgbClr val="0000FF"/>
              </a:solidFill>
              <a:latin typeface="Arial Unicode MS" pitchFamily="34" charset="-120"/>
              <a:ea typeface="Arial Unicode MS" pitchFamily="34" charset="-120"/>
              <a:cs typeface="Arial Unicode MS" pitchFamily="34" charset="-120"/>
            </a:endParaRPr>
          </a:p>
          <a:p>
            <a:pPr lvl="1" eaLnBrk="1" hangingPunct="1">
              <a:spcBef>
                <a:spcPts val="0"/>
              </a:spcBef>
              <a:defRPr/>
            </a:pPr>
            <a:r>
              <a:rPr lang="en-US" altLang="zh-TW" dirty="0" smtClean="0">
                <a:latin typeface="Arial Unicode MS" pitchFamily="34" charset="-120"/>
                <a:ea typeface="Arial Unicode MS" pitchFamily="34" charset="-120"/>
                <a:cs typeface="Arial Unicode MS" pitchFamily="34" charset="-120"/>
              </a:rPr>
              <a:t>Every participating entity is both a resource provider and consumer</a:t>
            </a:r>
          </a:p>
          <a:p>
            <a:pPr lvl="1" eaLnBrk="1" hangingPunct="1">
              <a:spcBef>
                <a:spcPts val="0"/>
              </a:spcBef>
              <a:defRPr/>
            </a:pPr>
            <a:r>
              <a:rPr lang="en-US" altLang="zh-TW" dirty="0" smtClean="0">
                <a:latin typeface="Arial Unicode MS" pitchFamily="34" charset="-120"/>
                <a:ea typeface="Arial Unicode MS" pitchFamily="34" charset="-120"/>
                <a:cs typeface="Arial Unicode MS" pitchFamily="34" charset="-120"/>
              </a:rPr>
              <a:t>Better scalability</a:t>
            </a:r>
          </a:p>
          <a:p>
            <a:pPr lvl="1" eaLnBrk="1" hangingPunct="1">
              <a:spcBef>
                <a:spcPts val="0"/>
              </a:spcBef>
              <a:defRPr/>
            </a:pPr>
            <a:r>
              <a:rPr lang="en-US" altLang="zh-TW" dirty="0" smtClean="0">
                <a:latin typeface="Arial Unicode MS" pitchFamily="34" charset="-120"/>
                <a:ea typeface="Arial Unicode MS" pitchFamily="34" charset="-120"/>
                <a:cs typeface="Arial Unicode MS" pitchFamily="34" charset="-120"/>
              </a:rPr>
              <a:t>More complex to coordinate and manage</a:t>
            </a:r>
          </a:p>
          <a:p>
            <a:pPr lvl="2" eaLnBrk="1" hangingPunct="1">
              <a:defRPr/>
            </a:pPr>
            <a:endParaRPr lang="en-US" altLang="zh-TW" sz="2400" dirty="0" smtClean="0">
              <a:latin typeface="Arial Unicode MS" pitchFamily="34" charset="-120"/>
              <a:ea typeface="Arial Unicode MS" pitchFamily="34" charset="-120"/>
              <a:cs typeface="Arial Unicode MS" pitchFamily="34" charset="-120"/>
            </a:endParaRPr>
          </a:p>
        </p:txBody>
      </p:sp>
      <p:pic>
        <p:nvPicPr>
          <p:cNvPr id="5122" name="Picture 2"/>
          <p:cNvPicPr>
            <a:picLocks noChangeAspect="1" noChangeArrowheads="1"/>
          </p:cNvPicPr>
          <p:nvPr/>
        </p:nvPicPr>
        <p:blipFill>
          <a:blip r:embed="rId3" cstate="print"/>
          <a:srcRect/>
          <a:stretch>
            <a:fillRect/>
          </a:stretch>
        </p:blipFill>
        <p:spPr bwMode="auto">
          <a:xfrm>
            <a:off x="1547664" y="4149080"/>
            <a:ext cx="653601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P2P OSNs</a:t>
            </a:r>
            <a:endParaRPr lang="en-US" altLang="zh-TW" dirty="0" smtClean="0">
              <a:ea typeface="新細明體" pitchFamily="18" charset="-120"/>
            </a:endParaRPr>
          </a:p>
        </p:txBody>
      </p:sp>
      <p:sp>
        <p:nvSpPr>
          <p:cNvPr id="10243" name="Rectangle 3"/>
          <p:cNvSpPr>
            <a:spLocks noGrp="1" noChangeArrowheads="1"/>
          </p:cNvSpPr>
          <p:nvPr>
            <p:ph type="body" idx="1"/>
          </p:nvPr>
        </p:nvSpPr>
        <p:spPr>
          <a:xfrm>
            <a:off x="395288" y="981075"/>
            <a:ext cx="8497887" cy="5029200"/>
          </a:xfrm>
        </p:spPr>
        <p:txBody>
          <a:bodyPr/>
          <a:lstStyle/>
          <a:p>
            <a:pPr eaLnBrk="1" hangingPunct="1">
              <a:lnSpc>
                <a:spcPct val="90000"/>
              </a:lnSpc>
              <a:defRPr/>
            </a:pPr>
            <a:r>
              <a:rPr lang="en-US" altLang="zh-TW" dirty="0" err="1" smtClean="0">
                <a:latin typeface="Arial Unicode MS" pitchFamily="34" charset="-120"/>
                <a:ea typeface="Arial Unicode MS" pitchFamily="34" charset="-120"/>
                <a:cs typeface="Arial Unicode MS" pitchFamily="34" charset="-120"/>
              </a:rPr>
              <a:t>Yeung</a:t>
            </a:r>
            <a:r>
              <a:rPr lang="en-US" altLang="zh-TW" dirty="0" smtClean="0">
                <a:latin typeface="Arial Unicode MS" pitchFamily="34" charset="-120"/>
                <a:ea typeface="Arial Unicode MS" pitchFamily="34" charset="-120"/>
                <a:cs typeface="Arial Unicode MS" pitchFamily="34" charset="-120"/>
              </a:rPr>
              <a:t> et </a:t>
            </a:r>
            <a:r>
              <a:rPr lang="en-US" altLang="zh-TW" dirty="0" smtClean="0">
                <a:latin typeface="Arial Unicode MS" pitchFamily="34" charset="-120"/>
                <a:ea typeface="Arial Unicode MS" pitchFamily="34" charset="-120"/>
                <a:cs typeface="Arial Unicode MS" pitchFamily="34" charset="-120"/>
              </a:rPr>
              <a:t>al</a:t>
            </a:r>
            <a:r>
              <a:rPr lang="en-US" altLang="zh-TW" dirty="0" smtClean="0">
                <a:latin typeface="Arial Unicode MS" pitchFamily="34" charset="-120"/>
                <a:ea typeface="Arial Unicode MS" pitchFamily="34" charset="-120"/>
                <a:cs typeface="Arial Unicode MS" pitchFamily="34" charset="-120"/>
              </a:rPr>
              <a:t>. show </a:t>
            </a:r>
            <a:r>
              <a:rPr lang="en-US" altLang="zh-TW" dirty="0" smtClean="0">
                <a:latin typeface="Arial Unicode MS" pitchFamily="34" charset="-120"/>
                <a:ea typeface="Arial Unicode MS" pitchFamily="34" charset="-120"/>
                <a:cs typeface="Arial Unicode MS" pitchFamily="34" charset="-120"/>
              </a:rPr>
              <a:t>that existing centralized </a:t>
            </a:r>
            <a:r>
              <a:rPr lang="en-US" altLang="zh-TW" dirty="0" smtClean="0">
                <a:solidFill>
                  <a:srgbClr val="FF0000"/>
                </a:solidFill>
                <a:latin typeface="Arial Unicode MS" pitchFamily="34" charset="-120"/>
                <a:ea typeface="Arial Unicode MS" pitchFamily="34" charset="-120"/>
                <a:cs typeface="Arial Unicode MS" pitchFamily="34" charset="-120"/>
              </a:rPr>
              <a:t>C/S</a:t>
            </a:r>
            <a:r>
              <a:rPr lang="en-US" altLang="zh-TW" dirty="0" smtClean="0">
                <a:latin typeface="Arial Unicode MS" pitchFamily="34" charset="-120"/>
                <a:ea typeface="Arial Unicode MS" pitchFamily="34" charset="-120"/>
                <a:cs typeface="Arial Unicode MS" pitchFamily="34" charset="-120"/>
              </a:rPr>
              <a:t> OSNs </a:t>
            </a:r>
            <a:r>
              <a:rPr lang="en-US" altLang="zh-TW" dirty="0" smtClean="0">
                <a:latin typeface="Arial Unicode MS" pitchFamily="34" charset="-120"/>
                <a:ea typeface="Arial Unicode MS" pitchFamily="34" charset="-120"/>
                <a:cs typeface="Arial Unicode MS" pitchFamily="34" charset="-120"/>
              </a:rPr>
              <a:t>have some non-trivial limitations, such as </a:t>
            </a:r>
            <a:r>
              <a:rPr lang="en-US" altLang="zh-TW" dirty="0" smtClean="0">
                <a:solidFill>
                  <a:srgbClr val="FF0000"/>
                </a:solidFill>
                <a:latin typeface="Arial Unicode MS" pitchFamily="34" charset="-120"/>
                <a:ea typeface="Arial Unicode MS" pitchFamily="34" charset="-120"/>
                <a:cs typeface="Arial Unicode MS" pitchFamily="34" charset="-120"/>
              </a:rPr>
              <a:t>limited bandwidth and computation resources</a:t>
            </a:r>
            <a:r>
              <a:rPr lang="en-US" altLang="zh-TW" dirty="0" smtClean="0">
                <a:latin typeface="Arial Unicode MS" pitchFamily="34" charset="-120"/>
                <a:ea typeface="Arial Unicode MS" pitchFamily="34" charset="-120"/>
                <a:cs typeface="Arial Unicode MS" pitchFamily="34" charset="-120"/>
              </a:rPr>
              <a:t>.</a:t>
            </a:r>
          </a:p>
          <a:p>
            <a:pPr eaLnBrk="1" hangingPunct="1">
              <a:lnSpc>
                <a:spcPct val="90000"/>
              </a:lnSpc>
              <a:defRPr/>
            </a:pPr>
            <a:r>
              <a:rPr lang="en-US" altLang="zh-TW" dirty="0" err="1" smtClean="0">
                <a:latin typeface="Arial Unicode MS" pitchFamily="34" charset="-120"/>
                <a:ea typeface="Arial Unicode MS" pitchFamily="34" charset="-120"/>
                <a:cs typeface="Arial Unicode MS" pitchFamily="34" charset="-120"/>
              </a:rPr>
              <a:t>Buchegger</a:t>
            </a:r>
            <a:r>
              <a:rPr lang="en-US" altLang="zh-TW" dirty="0" smtClean="0">
                <a:latin typeface="Arial Unicode MS" pitchFamily="34" charset="-120"/>
                <a:ea typeface="Arial Unicode MS" pitchFamily="34" charset="-120"/>
                <a:cs typeface="Arial Unicode MS" pitchFamily="34" charset="-120"/>
              </a:rPr>
              <a:t> et al. </a:t>
            </a:r>
            <a:r>
              <a:rPr lang="en-US" altLang="zh-TW" kern="1200" dirty="0" smtClean="0">
                <a:latin typeface="Arial" charset="0"/>
                <a:ea typeface="新細明體" pitchFamily="18" charset="-120"/>
              </a:rPr>
              <a:t>advocate </a:t>
            </a:r>
            <a:r>
              <a:rPr lang="en-US" altLang="zh-TW" kern="1200" dirty="0" smtClean="0">
                <a:latin typeface="Arial" charset="0"/>
                <a:ea typeface="新細明體" pitchFamily="18" charset="-120"/>
              </a:rPr>
              <a:t>using the </a:t>
            </a:r>
            <a:r>
              <a:rPr lang="en-US" altLang="zh-TW" kern="1200" dirty="0" smtClean="0">
                <a:solidFill>
                  <a:srgbClr val="FF0000"/>
                </a:solidFill>
                <a:latin typeface="Arial" charset="0"/>
                <a:ea typeface="新細明體" pitchFamily="18" charset="-120"/>
              </a:rPr>
              <a:t>P2P </a:t>
            </a:r>
            <a:r>
              <a:rPr lang="en-US" altLang="zh-TW" kern="1200" dirty="0" smtClean="0">
                <a:latin typeface="Arial" charset="0"/>
                <a:ea typeface="新細明體" pitchFamily="18" charset="-120"/>
              </a:rPr>
              <a:t>architecture to implement OSNs so that users can store their data in a P2P manner to keep </a:t>
            </a:r>
            <a:r>
              <a:rPr lang="en-US" altLang="zh-TW" kern="1200" dirty="0" smtClean="0">
                <a:solidFill>
                  <a:srgbClr val="FF0000"/>
                </a:solidFill>
                <a:latin typeface="Arial" charset="0"/>
                <a:ea typeface="新細明體" pitchFamily="18" charset="-120"/>
              </a:rPr>
              <a:t>privacy </a:t>
            </a:r>
            <a:r>
              <a:rPr lang="en-US" altLang="zh-TW" kern="1200" dirty="0" smtClean="0">
                <a:latin typeface="Arial" charset="0"/>
                <a:ea typeface="新細明體" pitchFamily="18" charset="-120"/>
              </a:rPr>
              <a:t>and can use data even when Internet access is not available. </a:t>
            </a:r>
            <a:endParaRPr lang="en-US" altLang="zh-TW" dirty="0" smtClean="0">
              <a:latin typeface="Arial Unicode MS" pitchFamily="34" charset="-120"/>
              <a:ea typeface="Arial Unicode MS" pitchFamily="34" charset="-120"/>
              <a:cs typeface="Arial Unicode MS" pitchFamily="34" charset="-120"/>
            </a:endParaRPr>
          </a:p>
          <a:p>
            <a:pPr eaLnBrk="1" hangingPunct="1">
              <a:lnSpc>
                <a:spcPct val="90000"/>
              </a:lnSpc>
              <a:defRPr/>
            </a:pPr>
            <a:r>
              <a:rPr lang="en-US" altLang="zh-TW" dirty="0" smtClean="0">
                <a:latin typeface="Arial Unicode MS" pitchFamily="34" charset="-120"/>
                <a:ea typeface="Arial Unicode MS" pitchFamily="34" charset="-120"/>
                <a:cs typeface="Arial Unicode MS" pitchFamily="34" charset="-120"/>
              </a:rPr>
              <a:t>A P2P OSN called </a:t>
            </a:r>
            <a:r>
              <a:rPr lang="en-US" altLang="zh-TW" dirty="0" err="1" smtClean="0">
                <a:solidFill>
                  <a:srgbClr val="FF0000"/>
                </a:solidFill>
                <a:latin typeface="Arial Unicode MS" pitchFamily="34" charset="-120"/>
                <a:ea typeface="Arial Unicode MS" pitchFamily="34" charset="-120"/>
                <a:cs typeface="Arial Unicode MS" pitchFamily="34" charset="-120"/>
              </a:rPr>
              <a:t>PeerSon</a:t>
            </a:r>
            <a:r>
              <a:rPr lang="en-US" altLang="zh-TW" dirty="0" smtClean="0">
                <a:latin typeface="Arial Unicode MS" pitchFamily="34" charset="-120"/>
                <a:ea typeface="Arial Unicode MS" pitchFamily="34" charset="-120"/>
                <a:cs typeface="Arial Unicode MS" pitchFamily="34" charset="-120"/>
              </a:rPr>
              <a:t> (2008) is based on the </a:t>
            </a:r>
            <a:r>
              <a:rPr lang="en-US" altLang="zh-TW" dirty="0" smtClean="0">
                <a:solidFill>
                  <a:srgbClr val="FF0000"/>
                </a:solidFill>
                <a:latin typeface="Arial Unicode MS" pitchFamily="34" charset="-120"/>
                <a:ea typeface="Arial Unicode MS" pitchFamily="34" charset="-120"/>
                <a:cs typeface="Arial Unicode MS" pitchFamily="34" charset="-120"/>
              </a:rPr>
              <a:t>distributed hash table</a:t>
            </a:r>
            <a:r>
              <a:rPr lang="en-US" altLang="zh-TW" dirty="0" smtClean="0">
                <a:latin typeface="Arial Unicode MS" pitchFamily="34" charset="-120"/>
                <a:ea typeface="Arial Unicode MS" pitchFamily="34" charset="-120"/>
                <a:cs typeface="Arial Unicode MS" pitchFamily="34" charset="-120"/>
              </a:rPr>
              <a:t> (</a:t>
            </a:r>
            <a:r>
              <a:rPr lang="en-US" altLang="zh-TW" dirty="0" smtClean="0">
                <a:solidFill>
                  <a:srgbClr val="FF0000"/>
                </a:solidFill>
                <a:latin typeface="Arial Unicode MS" pitchFamily="34" charset="-120"/>
                <a:ea typeface="Arial Unicode MS" pitchFamily="34" charset="-120"/>
                <a:cs typeface="Arial Unicode MS" pitchFamily="34" charset="-120"/>
              </a:rPr>
              <a:t>DHT</a:t>
            </a:r>
            <a:r>
              <a:rPr lang="en-US" altLang="zh-TW" dirty="0" smtClean="0">
                <a:latin typeface="Arial Unicode MS" pitchFamily="34" charset="-120"/>
                <a:ea typeface="Arial Unicode MS" pitchFamily="34" charset="-120"/>
                <a:cs typeface="Arial Unicode MS" pitchFamily="34" charset="-120"/>
              </a:rPr>
              <a:t>).</a:t>
            </a:r>
            <a:endParaRPr lang="en-US" altLang="zh-TW" dirty="0" smtClean="0">
              <a:latin typeface="Arial Unicode MS" pitchFamily="34" charset="-120"/>
              <a:ea typeface="Arial Unicode MS" pitchFamily="34" charset="-120"/>
              <a:cs typeface="Arial Unicode MS" pitchFamily="34" charset="-120"/>
            </a:endParaRPr>
          </a:p>
          <a:p>
            <a:pPr lvl="2" eaLnBrk="1" hangingPunct="1">
              <a:defRPr/>
            </a:pPr>
            <a:endParaRPr lang="en-US" altLang="zh-TW" sz="2600"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dirty="0" smtClean="0">
                <a:latin typeface="Arial Unicode MS" pitchFamily="34" charset="-120"/>
                <a:ea typeface="Arial Unicode MS" pitchFamily="34" charset="-120"/>
                <a:cs typeface="Arial Unicode MS" pitchFamily="34" charset="-120"/>
              </a:rPr>
              <a:t>Hybrid Architecture of OSNs</a:t>
            </a:r>
            <a:endParaRPr lang="en-US" altLang="zh-TW" dirty="0" smtClean="0">
              <a:ea typeface="新細明體" pitchFamily="18" charset="-120"/>
            </a:endParaRPr>
          </a:p>
        </p:txBody>
      </p:sp>
      <p:sp>
        <p:nvSpPr>
          <p:cNvPr id="10243" name="Rectangle 3"/>
          <p:cNvSpPr>
            <a:spLocks noGrp="1" noChangeArrowheads="1"/>
          </p:cNvSpPr>
          <p:nvPr>
            <p:ph type="body" idx="1"/>
          </p:nvPr>
        </p:nvSpPr>
        <p:spPr>
          <a:xfrm>
            <a:off x="395288" y="981075"/>
            <a:ext cx="8497887" cy="5029200"/>
          </a:xfrm>
        </p:spPr>
        <p:txBody>
          <a:bodyPr/>
          <a:lstStyle/>
          <a:p>
            <a:pPr eaLnBrk="1" hangingPunct="1">
              <a:lnSpc>
                <a:spcPct val="90000"/>
              </a:lnSpc>
              <a:defRPr/>
            </a:pPr>
            <a:r>
              <a:rPr lang="en-US" altLang="zh-TW" dirty="0" smtClean="0">
                <a:latin typeface="Arial Unicode MS" pitchFamily="34" charset="-120"/>
                <a:ea typeface="Arial Unicode MS" pitchFamily="34" charset="-120"/>
                <a:cs typeface="Arial Unicode MS" pitchFamily="34" charset="-120"/>
              </a:rPr>
              <a:t>Yang </a:t>
            </a:r>
            <a:r>
              <a:rPr lang="en-US" altLang="zh-TW" dirty="0" smtClean="0">
                <a:latin typeface="Arial Unicode MS" pitchFamily="34" charset="-120"/>
                <a:ea typeface="Arial Unicode MS" pitchFamily="34" charset="-120"/>
                <a:cs typeface="Arial Unicode MS" pitchFamily="34" charset="-120"/>
              </a:rPr>
              <a:t>and </a:t>
            </a:r>
            <a:r>
              <a:rPr lang="en-US" altLang="zh-TW" dirty="0" smtClean="0">
                <a:latin typeface="Arial Unicode MS" pitchFamily="34" charset="-120"/>
                <a:ea typeface="Arial Unicode MS" pitchFamily="34" charset="-120"/>
                <a:cs typeface="Arial Unicode MS" pitchFamily="34" charset="-120"/>
              </a:rPr>
              <a:t>Garcia-Molina </a:t>
            </a:r>
            <a:r>
              <a:rPr lang="en-US" altLang="zh-TW" dirty="0" smtClean="0">
                <a:latin typeface="Arial Unicode MS" pitchFamily="34" charset="-120"/>
                <a:ea typeface="Arial Unicode MS" pitchFamily="34" charset="-120"/>
                <a:cs typeface="Arial Unicode MS" pitchFamily="34" charset="-120"/>
              </a:rPr>
              <a:t>(2001) </a:t>
            </a:r>
            <a:r>
              <a:rPr lang="en-US" altLang="zh-TW" dirty="0" smtClean="0">
                <a:latin typeface="Arial Unicode MS" pitchFamily="34" charset="-120"/>
                <a:ea typeface="Arial Unicode MS" pitchFamily="34" charset="-120"/>
                <a:cs typeface="Arial Unicode MS" pitchFamily="34" charset="-120"/>
              </a:rPr>
              <a:t>propose using </a:t>
            </a:r>
            <a:r>
              <a:rPr lang="en-US" altLang="zh-TW" dirty="0" smtClean="0">
                <a:latin typeface="Arial Unicode MS" pitchFamily="34" charset="-120"/>
                <a:ea typeface="Arial Unicode MS" pitchFamily="34" charset="-120"/>
                <a:cs typeface="Arial Unicode MS" pitchFamily="34" charset="-120"/>
              </a:rPr>
              <a:t>the </a:t>
            </a:r>
            <a:r>
              <a:rPr lang="en-US" altLang="zh-TW" dirty="0" smtClean="0">
                <a:solidFill>
                  <a:srgbClr val="FF0000"/>
                </a:solidFill>
                <a:latin typeface="Arial Unicode MS" pitchFamily="34" charset="-120"/>
                <a:ea typeface="Arial Unicode MS" pitchFamily="34" charset="-120"/>
                <a:cs typeface="Arial Unicode MS" pitchFamily="34" charset="-120"/>
              </a:rPr>
              <a:t>hybrid architecture </a:t>
            </a:r>
            <a:r>
              <a:rPr lang="en-US" altLang="zh-TW" dirty="0" smtClean="0">
                <a:latin typeface="Arial Unicode MS" pitchFamily="34" charset="-120"/>
                <a:ea typeface="Arial Unicode MS" pitchFamily="34" charset="-120"/>
                <a:cs typeface="Arial Unicode MS" pitchFamily="34" charset="-120"/>
              </a:rPr>
              <a:t>to overcome the problems raised by both the P2P and the client/server architecture.</a:t>
            </a:r>
          </a:p>
          <a:p>
            <a:pPr marL="342900" lvl="1" indent="-342900" eaLnBrk="1" hangingPunct="1">
              <a:lnSpc>
                <a:spcPct val="90000"/>
              </a:lnSpc>
              <a:buClr>
                <a:srgbClr val="0066CC"/>
              </a:buClr>
              <a:defRPr/>
            </a:pPr>
            <a:r>
              <a:rPr lang="en-US" altLang="zh-TW" sz="2800" dirty="0" smtClean="0">
                <a:latin typeface="Arial Unicode MS" pitchFamily="34" charset="-120"/>
                <a:ea typeface="Arial Unicode MS" pitchFamily="34" charset="-120"/>
                <a:cs typeface="Arial Unicode MS" pitchFamily="34" charset="-120"/>
              </a:rPr>
              <a:t>In such an architecture, </a:t>
            </a:r>
            <a:r>
              <a:rPr lang="en-US" altLang="zh-TW" sz="2800" dirty="0" smtClean="0">
                <a:solidFill>
                  <a:srgbClr val="FF0000"/>
                </a:solidFill>
                <a:latin typeface="Arial Unicode MS" pitchFamily="34" charset="-120"/>
                <a:ea typeface="Arial Unicode MS" pitchFamily="34" charset="-120"/>
                <a:cs typeface="Arial Unicode MS" pitchFamily="34" charset="-120"/>
              </a:rPr>
              <a:t>a server </a:t>
            </a:r>
            <a:r>
              <a:rPr lang="en-US" altLang="zh-TW" sz="2800" dirty="0" smtClean="0">
                <a:latin typeface="Arial Unicode MS" pitchFamily="34" charset="-120"/>
                <a:ea typeface="Arial Unicode MS" pitchFamily="34" charset="-120"/>
                <a:cs typeface="Arial Unicode MS" pitchFamily="34" charset="-120"/>
              </a:rPr>
              <a:t>(or a cluster of servers) is deployed for authenticating users and managing the system, while </a:t>
            </a:r>
            <a:r>
              <a:rPr lang="en-US" altLang="zh-TW" sz="2800" dirty="0" smtClean="0">
                <a:solidFill>
                  <a:srgbClr val="FF0000"/>
                </a:solidFill>
                <a:latin typeface="Arial Unicode MS" pitchFamily="34" charset="-120"/>
                <a:ea typeface="Arial Unicode MS" pitchFamily="34" charset="-120"/>
                <a:cs typeface="Arial Unicode MS" pitchFamily="34" charset="-120"/>
              </a:rPr>
              <a:t>clients </a:t>
            </a:r>
            <a:r>
              <a:rPr lang="en-US" altLang="zh-TW" sz="2800" dirty="0" smtClean="0">
                <a:latin typeface="Arial Unicode MS" pitchFamily="34" charset="-120"/>
                <a:ea typeface="Arial Unicode MS" pitchFamily="34" charset="-120"/>
                <a:cs typeface="Arial Unicode MS" pitchFamily="34" charset="-120"/>
              </a:rPr>
              <a:t>also assist with running the system </a:t>
            </a:r>
            <a:r>
              <a:rPr lang="en-US" altLang="zh-TW" sz="2800" dirty="0" smtClean="0">
                <a:solidFill>
                  <a:srgbClr val="FF0000"/>
                </a:solidFill>
                <a:latin typeface="Arial Unicode MS" pitchFamily="34" charset="-120"/>
                <a:ea typeface="Arial Unicode MS" pitchFamily="34" charset="-120"/>
                <a:cs typeface="Arial Unicode MS" pitchFamily="34" charset="-120"/>
              </a:rPr>
              <a:t>in a P2P manner</a:t>
            </a:r>
            <a:r>
              <a:rPr lang="en-US" altLang="zh-TW" sz="2800" dirty="0" smtClean="0">
                <a:latin typeface="Arial Unicode MS" pitchFamily="34" charset="-120"/>
                <a:ea typeface="Arial Unicode MS" pitchFamily="34" charset="-120"/>
                <a:cs typeface="Arial Unicode MS" pitchFamily="34" charset="-120"/>
              </a:rPr>
              <a:t>.</a:t>
            </a:r>
          </a:p>
          <a:p>
            <a:pPr eaLnBrk="1" hangingPunct="1">
              <a:lnSpc>
                <a:spcPct val="90000"/>
              </a:lnSpc>
              <a:defRPr/>
            </a:pPr>
            <a:endParaRPr lang="en-US" altLang="zh-TW" dirty="0" smtClean="0">
              <a:latin typeface="Arial Unicode MS" pitchFamily="34" charset="-120"/>
              <a:ea typeface="Arial Unicode MS" pitchFamily="34" charset="-120"/>
              <a:cs typeface="Arial Unicode MS" pitchFamily="34" charset="-120"/>
            </a:endParaRPr>
          </a:p>
          <a:p>
            <a:pPr lvl="2" eaLnBrk="1" hangingPunct="1">
              <a:defRPr/>
            </a:pPr>
            <a:endParaRPr lang="en-US" altLang="zh-TW" sz="2600"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dirty="0" smtClean="0">
                <a:ea typeface="新細明體" pitchFamily="18" charset="-120"/>
              </a:rPr>
              <a:t>Our Goal</a:t>
            </a:r>
          </a:p>
        </p:txBody>
      </p:sp>
      <p:sp>
        <p:nvSpPr>
          <p:cNvPr id="9219" name="Rectangle 3"/>
          <p:cNvSpPr>
            <a:spLocks noGrp="1" noChangeArrowheads="1"/>
          </p:cNvSpPr>
          <p:nvPr>
            <p:ph type="body" idx="1"/>
          </p:nvPr>
        </p:nvSpPr>
        <p:spPr>
          <a:xfrm>
            <a:off x="395288" y="981075"/>
            <a:ext cx="8497887" cy="5029200"/>
          </a:xfrm>
        </p:spPr>
        <p:txBody>
          <a:bodyPr/>
          <a:lstStyle/>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To design an efficient P2P instant friendcast scheme for OSNs </a:t>
            </a:r>
            <a:r>
              <a:rPr lang="en-US" altLang="zh-TW" sz="3200" dirty="0" smtClean="0">
                <a:latin typeface="Arial Unicode MS" pitchFamily="34" charset="-120"/>
                <a:ea typeface="Arial Unicode MS" pitchFamily="34" charset="-120"/>
                <a:cs typeface="Arial Unicode MS" pitchFamily="34" charset="-120"/>
              </a:rPr>
              <a:t>under </a:t>
            </a:r>
            <a:r>
              <a:rPr lang="en-US" altLang="zh-TW" sz="3200" dirty="0" smtClean="0">
                <a:latin typeface="Arial Unicode MS" pitchFamily="34" charset="-120"/>
                <a:ea typeface="Arial Unicode MS" pitchFamily="34" charset="-120"/>
                <a:cs typeface="Arial Unicode MS" pitchFamily="34" charset="-120"/>
              </a:rPr>
              <a:t>the hybrid architecture</a:t>
            </a:r>
          </a:p>
          <a:p>
            <a:pPr eaLnBrk="1" hangingPunct="1">
              <a:lnSpc>
                <a:spcPct val="90000"/>
              </a:lnSpc>
            </a:pPr>
            <a:r>
              <a:rPr lang="en-US" altLang="zh-TW" sz="3200" dirty="0" smtClean="0">
                <a:latin typeface="Arial Unicode MS" pitchFamily="34" charset="-120"/>
                <a:ea typeface="Arial Unicode MS" pitchFamily="34" charset="-120"/>
                <a:cs typeface="Arial Unicode MS" pitchFamily="34" charset="-120"/>
              </a:rPr>
              <a:t>We propose DAGTA algorithm to construct a </a:t>
            </a:r>
            <a:r>
              <a:rPr lang="en-US" altLang="zh-TW" sz="3200" dirty="0" smtClean="0">
                <a:solidFill>
                  <a:srgbClr val="FF0000"/>
                </a:solidFill>
                <a:latin typeface="Arial Unicode MS" pitchFamily="34" charset="-120"/>
                <a:ea typeface="Arial Unicode MS" pitchFamily="34" charset="-120"/>
                <a:cs typeface="Arial Unicode MS" pitchFamily="34" charset="-120"/>
              </a:rPr>
              <a:t>friendcast tree (FCT)</a:t>
            </a:r>
          </a:p>
          <a:p>
            <a:pPr lvl="1" eaLnBrk="1" hangingPunct="1">
              <a:lnSpc>
                <a:spcPct val="90000"/>
              </a:lnSpc>
            </a:pPr>
            <a:r>
              <a:rPr lang="en-US" altLang="zh-TW" sz="2800" dirty="0" smtClean="0">
                <a:latin typeface="Arial Unicode MS" pitchFamily="34" charset="-120"/>
                <a:ea typeface="Arial Unicode MS" pitchFamily="34" charset="-120"/>
                <a:cs typeface="Arial Unicode MS" pitchFamily="34" charset="-120"/>
              </a:rPr>
              <a:t>Utilizing </a:t>
            </a:r>
            <a:r>
              <a:rPr lang="en-US" altLang="zh-TW" sz="2800" dirty="0" smtClean="0">
                <a:solidFill>
                  <a:srgbClr val="0000FF"/>
                </a:solidFill>
                <a:latin typeface="Arial Unicode MS" pitchFamily="34" charset="-120"/>
                <a:ea typeface="Arial Unicode MS" pitchFamily="34" charset="-120"/>
                <a:cs typeface="Arial Unicode MS" pitchFamily="34" charset="-120"/>
              </a:rPr>
              <a:t>Vivaldi Network Coordinate System </a:t>
            </a:r>
            <a:r>
              <a:rPr lang="en-US" altLang="zh-TW" sz="2800" dirty="0" smtClean="0">
                <a:solidFill>
                  <a:srgbClr val="0000FF"/>
                </a:solidFill>
                <a:latin typeface="Arial Unicode MS" pitchFamily="34" charset="-120"/>
                <a:ea typeface="Arial Unicode MS" pitchFamily="34" charset="-120"/>
                <a:cs typeface="Arial Unicode MS" pitchFamily="34" charset="-120"/>
              </a:rPr>
              <a:t>(NCS) </a:t>
            </a:r>
            <a:r>
              <a:rPr lang="en-US" altLang="zh-TW" sz="2800" dirty="0" smtClean="0">
                <a:latin typeface="Arial Unicode MS" pitchFamily="34" charset="-120"/>
                <a:ea typeface="Arial Unicode MS" pitchFamily="34" charset="-120"/>
                <a:cs typeface="Arial Unicode MS" pitchFamily="34" charset="-120"/>
              </a:rPr>
              <a:t>for</a:t>
            </a:r>
            <a:r>
              <a:rPr lang="en-US" altLang="zh-TW" sz="2800" dirty="0" smtClean="0">
                <a:solidFill>
                  <a:srgbClr val="FF0000"/>
                </a:solidFill>
                <a:latin typeface="Arial Unicode MS" pitchFamily="34" charset="-120"/>
                <a:ea typeface="Arial Unicode MS" pitchFamily="34" charset="-120"/>
                <a:cs typeface="Arial Unicode MS" pitchFamily="34" charset="-120"/>
              </a:rPr>
              <a:t> </a:t>
            </a:r>
            <a:r>
              <a:rPr lang="en-US" altLang="zh-TW" sz="2800" dirty="0" smtClean="0">
                <a:solidFill>
                  <a:srgbClr val="0000FF"/>
                </a:solidFill>
                <a:latin typeface="Arial Unicode MS" pitchFamily="34" charset="-120"/>
                <a:ea typeface="Arial Unicode MS" pitchFamily="34" charset="-120"/>
                <a:cs typeface="Arial Unicode MS" pitchFamily="34" charset="-120"/>
              </a:rPr>
              <a:t>latency-awareness</a:t>
            </a:r>
          </a:p>
          <a:p>
            <a:pPr lvl="1" eaLnBrk="1" hangingPunct="1">
              <a:lnSpc>
                <a:spcPct val="90000"/>
              </a:lnSpc>
            </a:pPr>
            <a:r>
              <a:rPr lang="en-US" altLang="zh-TW" sz="2800" dirty="0" smtClean="0">
                <a:latin typeface="Arial Unicode MS" pitchFamily="34" charset="-120"/>
                <a:ea typeface="Arial Unicode MS" pitchFamily="34" charset="-120"/>
                <a:cs typeface="Arial Unicode MS" pitchFamily="34" charset="-120"/>
              </a:rPr>
              <a:t>Utilizing  </a:t>
            </a:r>
            <a:r>
              <a:rPr lang="en-US" altLang="zh-TW" sz="2800" dirty="0" smtClean="0">
                <a:solidFill>
                  <a:srgbClr val="339933"/>
                </a:solidFill>
                <a:latin typeface="Arial Unicode MS" pitchFamily="34" charset="-120"/>
                <a:ea typeface="Arial Unicode MS" pitchFamily="34" charset="-120"/>
                <a:cs typeface="Arial Unicode MS" pitchFamily="34" charset="-120"/>
              </a:rPr>
              <a:t>Available Out-Degree Estimation (AODE) </a:t>
            </a:r>
            <a:r>
              <a:rPr lang="en-US" altLang="zh-TW" sz="2800" dirty="0" smtClean="0">
                <a:latin typeface="Arial Unicode MS" pitchFamily="34" charset="-120"/>
                <a:ea typeface="Arial Unicode MS" pitchFamily="34" charset="-120"/>
                <a:cs typeface="Arial Unicode MS" pitchFamily="34" charset="-120"/>
              </a:rPr>
              <a:t>for </a:t>
            </a:r>
            <a:r>
              <a:rPr lang="en-US" altLang="zh-TW" sz="2800" dirty="0" smtClean="0">
                <a:solidFill>
                  <a:srgbClr val="339933"/>
                </a:solidFill>
                <a:latin typeface="Arial Unicode MS" pitchFamily="34" charset="-120"/>
                <a:ea typeface="Arial Unicode MS" pitchFamily="34" charset="-120"/>
                <a:cs typeface="Arial Unicode MS" pitchFamily="34" charset="-120"/>
              </a:rPr>
              <a:t>bandwidth-awareness</a:t>
            </a:r>
          </a:p>
          <a:p>
            <a:pPr lvl="2" eaLnBrk="1" hangingPunct="1"/>
            <a:endParaRPr lang="en-US" altLang="zh-TW" sz="2600"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er母片">
  <a:themeElements>
    <a:clrScheme name="newer母片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er母片">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wer母片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er母片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er母片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er母片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er母片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er母片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er母片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4916</TotalTime>
  <Words>5220</Words>
  <Application>Microsoft Office PowerPoint</Application>
  <PresentationFormat>如螢幕大小 (4:3)</PresentationFormat>
  <Paragraphs>393</Paragraphs>
  <Slides>38</Slides>
  <Notes>25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40" baseType="lpstr">
      <vt:lpstr>newer母片</vt:lpstr>
      <vt:lpstr>圖表</vt:lpstr>
      <vt:lpstr>Bandwidth- and Latency-Aware  Peer-to-Peer Instant Friendcast  for Online Social Networks</vt:lpstr>
      <vt:lpstr>Outline</vt:lpstr>
      <vt:lpstr>Outline</vt:lpstr>
      <vt:lpstr>Online Social Networks (OSNs)</vt:lpstr>
      <vt:lpstr>Instant Friendcast</vt:lpstr>
      <vt:lpstr>Network Architectures for OSNs</vt:lpstr>
      <vt:lpstr>P2P OSNs</vt:lpstr>
      <vt:lpstr>Hybrid Architecture of OSNs</vt:lpstr>
      <vt:lpstr>Our Goal</vt:lpstr>
      <vt:lpstr>Outline</vt:lpstr>
      <vt:lpstr>Network Coordinate System (NCS)</vt:lpstr>
      <vt:lpstr>Vivaldi NCS</vt:lpstr>
      <vt:lpstr>Multicast Trees for Sending Messages to Friends</vt:lpstr>
      <vt:lpstr>Multicast Trees for Sending Messages to Friends</vt:lpstr>
      <vt:lpstr>Multicast Trees for Sending Messages to Friends</vt:lpstr>
      <vt:lpstr>Multicast Trees for Sending Messages to Friends</vt:lpstr>
      <vt:lpstr>Multicast Trees for Sending Messages to Friends</vt:lpstr>
      <vt:lpstr>Multicast Trees for Sending Messages to Friends</vt:lpstr>
      <vt:lpstr>Outline</vt:lpstr>
      <vt:lpstr>System Architecture</vt:lpstr>
      <vt:lpstr>FCT Construction</vt:lpstr>
      <vt:lpstr>AODE</vt:lpstr>
      <vt:lpstr>DAGTA</vt:lpstr>
      <vt:lpstr>DAGTA Pseudo Code</vt:lpstr>
      <vt:lpstr>DAGTA Example</vt:lpstr>
      <vt:lpstr>Outline</vt:lpstr>
      <vt:lpstr>Evaluation</vt:lpstr>
      <vt:lpstr>Evaluation</vt:lpstr>
      <vt:lpstr>Evaluation</vt:lpstr>
      <vt:lpstr>Simulation Results</vt:lpstr>
      <vt:lpstr>Simulation Results</vt:lpstr>
      <vt:lpstr>Simulation Results</vt:lpstr>
      <vt:lpstr>Simulation Results</vt:lpstr>
      <vt:lpstr>Evaluation</vt:lpstr>
      <vt:lpstr>Outline</vt:lpstr>
      <vt:lpstr>Conclusions</vt:lpstr>
      <vt:lpstr>Conclusions</vt:lpstr>
      <vt:lpstr>投影片 38</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NEWER</dc:creator>
  <cp:lastModifiedBy>Bob</cp:lastModifiedBy>
  <cp:revision>283</cp:revision>
  <dcterms:created xsi:type="dcterms:W3CDTF">2005-09-24T07:01:47Z</dcterms:created>
  <dcterms:modified xsi:type="dcterms:W3CDTF">2010-12-05T14:13:44Z</dcterms:modified>
</cp:coreProperties>
</file>