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Override5.xml" ContentType="application/vnd.openxmlformats-officedocument.themeOverr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theme/themeOverride1.xml" ContentType="application/vnd.openxmlformats-officedocument.themeOverr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charts/chart3.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theme/themeOverride6.xml" ContentType="application/vnd.openxmlformats-officedocument.themeOverr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Default Extension="emf" ContentType="image/x-emf"/>
  <Override PartName="/ppt/notesSlides/notesSlide17.xml" ContentType="application/vnd.openxmlformats-officedocument.presentationml.notesSlide+xml"/>
  <Override PartName="/ppt/theme/themeOverride4.xml" ContentType="application/vnd.openxmlformats-officedocument.themeOverr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ppt/theme/themeOverride2.xml" ContentType="application/vnd.openxmlformats-officedocument.themeOverr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charts/chart6.xml" ContentType="application/vnd.openxmlformats-officedocument.drawingml.chart+xml"/>
  <Override PartName="/ppt/notesSlides/notesSlide6.xml" ContentType="application/vnd.openxmlformats-officedocument.presentationml.notesSlide+xml"/>
  <Override PartName="/ppt/charts/chart4.xml" ContentType="application/vnd.openxmlformats-officedocument.drawingml.chart+xml"/>
  <Override PartName="/ppt/slides/slide8.xml" ContentType="application/vnd.openxmlformats-officedocument.presentationml.slide+xml"/>
  <Override PartName="/ppt/notesSlides/notesSlide4.xml" ContentType="application/vnd.openxmlformats-officedocument.presentationml.notesSlide+xml"/>
  <Override PartName="/ppt/charts/chart2.xml" ContentType="application/vnd.openxmlformats-officedocument.drawingml.chart+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Layouts/slideLayout15.xml" ContentType="application/vnd.openxmlformats-officedocument.presentationml.slideLayout+xml"/>
  <Override PartName="/ppt/notesSlides/notesSlide18.xml" ContentType="application/vnd.openxmlformats-officedocument.presentationml.notesSlide+xml"/>
  <Override PartName="/ppt/theme/themeOverride3.xml" ContentType="application/vnd.openxmlformats-officedocument.themeOverride+xml"/>
  <Default Extension="rels" ContentType="application/vnd.openxmlformats-package.relationships+xml"/>
  <Override PartName="/ppt/slides/slide23.xml" ContentType="application/vnd.openxmlformats-officedocument.presentationml.slide+xml"/>
  <Override PartName="/ppt/slideLayouts/slideLayout22.xml" ContentType="application/vnd.openxmlformats-officedocument.presentationml.slideLayout+xml"/>
  <Override PartName="/ppt/notesSlides/notesSlide2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721" r:id="rId2"/>
  </p:sldMasterIdLst>
  <p:notesMasterIdLst>
    <p:notesMasterId r:id="rId42"/>
  </p:notesMasterIdLst>
  <p:sldIdLst>
    <p:sldId id="256" r:id="rId3"/>
    <p:sldId id="345" r:id="rId4"/>
    <p:sldId id="346" r:id="rId5"/>
    <p:sldId id="258" r:id="rId6"/>
    <p:sldId id="350" r:id="rId7"/>
    <p:sldId id="298" r:id="rId8"/>
    <p:sldId id="348" r:id="rId9"/>
    <p:sldId id="347" r:id="rId10"/>
    <p:sldId id="309" r:id="rId11"/>
    <p:sldId id="349" r:id="rId12"/>
    <p:sldId id="315" r:id="rId13"/>
    <p:sldId id="351" r:id="rId14"/>
    <p:sldId id="316" r:id="rId15"/>
    <p:sldId id="313" r:id="rId16"/>
    <p:sldId id="312" r:id="rId17"/>
    <p:sldId id="300" r:id="rId18"/>
    <p:sldId id="314" r:id="rId19"/>
    <p:sldId id="270" r:id="rId20"/>
    <p:sldId id="319" r:id="rId21"/>
    <p:sldId id="320" r:id="rId22"/>
    <p:sldId id="343" r:id="rId23"/>
    <p:sldId id="339" r:id="rId24"/>
    <p:sldId id="322" r:id="rId25"/>
    <p:sldId id="268" r:id="rId26"/>
    <p:sldId id="269" r:id="rId27"/>
    <p:sldId id="324" r:id="rId28"/>
    <p:sldId id="264" r:id="rId29"/>
    <p:sldId id="262" r:id="rId30"/>
    <p:sldId id="326" r:id="rId31"/>
    <p:sldId id="259" r:id="rId32"/>
    <p:sldId id="328" r:id="rId33"/>
    <p:sldId id="330" r:id="rId34"/>
    <p:sldId id="302" r:id="rId35"/>
    <p:sldId id="353" r:id="rId36"/>
    <p:sldId id="344" r:id="rId37"/>
    <p:sldId id="282" r:id="rId38"/>
    <p:sldId id="332" r:id="rId39"/>
    <p:sldId id="333" r:id="rId40"/>
    <p:sldId id="334" r:id="rId41"/>
  </p:sldIdLst>
  <p:sldSz cx="9144000" cy="6858000" type="screen4x3"/>
  <p:notesSz cx="6858000" cy="9144000"/>
  <p:defaultTextStyle>
    <a:defPPr>
      <a:defRPr lang="zh-TW"/>
    </a:defPPr>
    <a:lvl1pPr algn="l" rtl="0" fontAlgn="base">
      <a:spcBef>
        <a:spcPct val="0"/>
      </a:spcBef>
      <a:spcAft>
        <a:spcPct val="0"/>
      </a:spcAft>
      <a:defRPr kumimoji="1" kern="1200">
        <a:solidFill>
          <a:schemeClr val="tx1"/>
        </a:solidFill>
        <a:latin typeface="Arial" charset="0"/>
        <a:ea typeface="新細明體" pitchFamily="18" charset="-120"/>
        <a:cs typeface="+mn-cs"/>
      </a:defRPr>
    </a:lvl1pPr>
    <a:lvl2pPr marL="457200" algn="l" rtl="0" fontAlgn="base">
      <a:spcBef>
        <a:spcPct val="0"/>
      </a:spcBef>
      <a:spcAft>
        <a:spcPct val="0"/>
      </a:spcAft>
      <a:defRPr kumimoji="1" kern="1200">
        <a:solidFill>
          <a:schemeClr val="tx1"/>
        </a:solidFill>
        <a:latin typeface="Arial" charset="0"/>
        <a:ea typeface="新細明體" pitchFamily="18" charset="-120"/>
        <a:cs typeface="+mn-cs"/>
      </a:defRPr>
    </a:lvl2pPr>
    <a:lvl3pPr marL="914400" algn="l" rtl="0" fontAlgn="base">
      <a:spcBef>
        <a:spcPct val="0"/>
      </a:spcBef>
      <a:spcAft>
        <a:spcPct val="0"/>
      </a:spcAft>
      <a:defRPr kumimoji="1" kern="1200">
        <a:solidFill>
          <a:schemeClr val="tx1"/>
        </a:solidFill>
        <a:latin typeface="Arial" charset="0"/>
        <a:ea typeface="新細明體" pitchFamily="18" charset="-120"/>
        <a:cs typeface="+mn-cs"/>
      </a:defRPr>
    </a:lvl3pPr>
    <a:lvl4pPr marL="1371600" algn="l" rtl="0" fontAlgn="base">
      <a:spcBef>
        <a:spcPct val="0"/>
      </a:spcBef>
      <a:spcAft>
        <a:spcPct val="0"/>
      </a:spcAft>
      <a:defRPr kumimoji="1" kern="1200">
        <a:solidFill>
          <a:schemeClr val="tx1"/>
        </a:solidFill>
        <a:latin typeface="Arial" charset="0"/>
        <a:ea typeface="新細明體" pitchFamily="18" charset="-120"/>
        <a:cs typeface="+mn-cs"/>
      </a:defRPr>
    </a:lvl4pPr>
    <a:lvl5pPr marL="1828800" algn="l" rtl="0" fontAlgn="base">
      <a:spcBef>
        <a:spcPct val="0"/>
      </a:spcBef>
      <a:spcAft>
        <a:spcPct val="0"/>
      </a:spcAft>
      <a:defRPr kumimoji="1" kern="1200">
        <a:solidFill>
          <a:schemeClr val="tx1"/>
        </a:solidFill>
        <a:latin typeface="Arial" charset="0"/>
        <a:ea typeface="新細明體" pitchFamily="18" charset="-120"/>
        <a:cs typeface="+mn-cs"/>
      </a:defRPr>
    </a:lvl5pPr>
    <a:lvl6pPr marL="2286000" algn="l" defTabSz="914400" rtl="0" eaLnBrk="1" latinLnBrk="0" hangingPunct="1">
      <a:defRPr kumimoji="1" kern="1200">
        <a:solidFill>
          <a:schemeClr val="tx1"/>
        </a:solidFill>
        <a:latin typeface="Arial" charset="0"/>
        <a:ea typeface="新細明體" pitchFamily="18" charset="-120"/>
        <a:cs typeface="+mn-cs"/>
      </a:defRPr>
    </a:lvl6pPr>
    <a:lvl7pPr marL="2743200" algn="l" defTabSz="914400" rtl="0" eaLnBrk="1" latinLnBrk="0" hangingPunct="1">
      <a:defRPr kumimoji="1" kern="1200">
        <a:solidFill>
          <a:schemeClr val="tx1"/>
        </a:solidFill>
        <a:latin typeface="Arial" charset="0"/>
        <a:ea typeface="新細明體" pitchFamily="18" charset="-120"/>
        <a:cs typeface="+mn-cs"/>
      </a:defRPr>
    </a:lvl7pPr>
    <a:lvl8pPr marL="3200400" algn="l" defTabSz="914400" rtl="0" eaLnBrk="1" latinLnBrk="0" hangingPunct="1">
      <a:defRPr kumimoji="1" kern="1200">
        <a:solidFill>
          <a:schemeClr val="tx1"/>
        </a:solidFill>
        <a:latin typeface="Arial" charset="0"/>
        <a:ea typeface="新細明體" pitchFamily="18" charset="-120"/>
        <a:cs typeface="+mn-cs"/>
      </a:defRPr>
    </a:lvl8pPr>
    <a:lvl9pPr marL="3657600" algn="l" defTabSz="914400" rtl="0" eaLnBrk="1" latinLnBrk="0" hangingPunct="1">
      <a:defRPr kumimoji="1" kern="1200">
        <a:solidFill>
          <a:schemeClr val="tx1"/>
        </a:solidFill>
        <a:latin typeface="Arial" charset="0"/>
        <a:ea typeface="新細明體" pitchFamily="18" charset="-120"/>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ergy"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6600"/>
    <a:srgbClr val="33CCCC"/>
    <a:srgbClr val="F42D0C"/>
    <a:srgbClr val="00FFCC"/>
    <a:srgbClr val="FFCC00"/>
    <a:srgbClr val="CCFF33"/>
    <a:srgbClr val="D52B2B"/>
  </p:clrMru>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0"/>
    <p:restoredTop sz="78716" autoAdjust="0"/>
  </p:normalViewPr>
  <p:slideViewPr>
    <p:cSldViewPr>
      <p:cViewPr varScale="1">
        <p:scale>
          <a:sx n="62" d="100"/>
          <a:sy n="62" d="100"/>
        </p:scale>
        <p:origin x="-1296" y="-7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commentAuthors" Target="commentAuthors.xml"/></Relationships>
</file>

<file path=ppt/charts/_rels/chart1.xml.rels><?xml version="1.0" encoding="UTF-8" standalone="yes"?>
<Relationships xmlns="http://schemas.openxmlformats.org/package/2006/relationships"><Relationship Id="rId2" Type="http://schemas.openxmlformats.org/officeDocument/2006/relationships/oleObject" Target="file:///E:\Documents%20and%20Settings\Chien-Hao\&#26700;&#38754;\BT%203D%20Streaming\10.xlsx"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oleObject" Target="file:///E:\Documents%20and%20Settings\Chien-Hao\&#26700;&#38754;\BT%203D%20Streaming\10.xlsx" TargetMode="External"/><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oleObject" Target="file:///E:\Documents%20and%20Settings\Chien-Hao\&#26700;&#38754;\BT%203D%20Streaming\10.xlsx" TargetMode="External"/><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oleObject" Target="file:///E:\Documents%20and%20Settings\Chien-Hao\&#26700;&#38754;\BT%203D%20Streaming\10.xlsx" TargetMode="External"/><Relationship Id="rId1" Type="http://schemas.openxmlformats.org/officeDocument/2006/relationships/themeOverride" Target="../theme/themeOverride4.xml"/></Relationships>
</file>

<file path=ppt/charts/_rels/chart5.xml.rels><?xml version="1.0" encoding="UTF-8" standalone="yes"?>
<Relationships xmlns="http://schemas.openxmlformats.org/package/2006/relationships"><Relationship Id="rId2" Type="http://schemas.openxmlformats.org/officeDocument/2006/relationships/oleObject" Target="file:///E:\Documents%20and%20Settings\Chien-Hao\&#26700;&#38754;\BT%203D%20Streaming\10.xlsx" TargetMode="External"/><Relationship Id="rId1" Type="http://schemas.openxmlformats.org/officeDocument/2006/relationships/themeOverride" Target="../theme/themeOverride5.xml"/></Relationships>
</file>

<file path=ppt/charts/_rels/chart6.xml.rels><?xml version="1.0" encoding="UTF-8" standalone="yes"?>
<Relationships xmlns="http://schemas.openxmlformats.org/package/2006/relationships"><Relationship Id="rId2" Type="http://schemas.openxmlformats.org/officeDocument/2006/relationships/oleObject" Target="file:///E:\Documents%20and%20Settings\Chien-Hao\&#26700;&#38754;\BT%203D%20Streaming\10.xlsx" TargetMode="External"/><Relationship Id="rId1" Type="http://schemas.openxmlformats.org/officeDocument/2006/relationships/themeOverride" Target="../theme/themeOverride6.xm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zh-TW"/>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4354144058954402"/>
          <c:y val="3.255515271984101E-2"/>
          <c:w val="0.81633281675786351"/>
          <c:h val="0.73843422931653813"/>
        </c:manualLayout>
      </c:layout>
      <c:scatterChart>
        <c:scatterStyle val="smoothMarker"/>
        <c:ser>
          <c:idx val="0"/>
          <c:order val="0"/>
          <c:tx>
            <c:strRef>
              <c:f>'(objects aoi 100)'!$B$3</c:f>
              <c:strCache>
                <c:ptCount val="1"/>
                <c:pt idx="0">
                  <c:v>Proposed</c:v>
                </c:pt>
              </c:strCache>
            </c:strRef>
          </c:tx>
          <c:xVal>
            <c:numRef>
              <c:f>'(objects aoi 100)'!$A$156:$A$160</c:f>
              <c:numCache>
                <c:formatCode>General</c:formatCode>
                <c:ptCount val="5"/>
                <c:pt idx="0">
                  <c:v>100</c:v>
                </c:pt>
                <c:pt idx="1">
                  <c:v>200</c:v>
                </c:pt>
                <c:pt idx="2">
                  <c:v>300</c:v>
                </c:pt>
                <c:pt idx="3">
                  <c:v>400</c:v>
                </c:pt>
                <c:pt idx="4">
                  <c:v>500</c:v>
                </c:pt>
              </c:numCache>
            </c:numRef>
          </c:xVal>
          <c:yVal>
            <c:numRef>
              <c:f>'(objects aoi 100)'!$B$156:$B$160</c:f>
              <c:numCache>
                <c:formatCode>General</c:formatCode>
                <c:ptCount val="5"/>
                <c:pt idx="0">
                  <c:v>5.4979466666666664E-2</c:v>
                </c:pt>
                <c:pt idx="1">
                  <c:v>8.2613600000000009E-2</c:v>
                </c:pt>
                <c:pt idx="2">
                  <c:v>0.10082246666666661</c:v>
                </c:pt>
                <c:pt idx="3">
                  <c:v>0.12444520000000024</c:v>
                </c:pt>
                <c:pt idx="4">
                  <c:v>0.13497773333333329</c:v>
                </c:pt>
              </c:numCache>
            </c:numRef>
          </c:yVal>
          <c:smooth val="1"/>
        </c:ser>
        <c:ser>
          <c:idx val="1"/>
          <c:order val="1"/>
          <c:tx>
            <c:strRef>
              <c:f>'(objects aoi 100)'!$C$3</c:f>
              <c:strCache>
                <c:ptCount val="1"/>
                <c:pt idx="0">
                  <c:v>FLoD</c:v>
                </c:pt>
              </c:strCache>
            </c:strRef>
          </c:tx>
          <c:xVal>
            <c:numRef>
              <c:f>'(objects aoi 100)'!$A$156:$A$160</c:f>
              <c:numCache>
                <c:formatCode>General</c:formatCode>
                <c:ptCount val="5"/>
                <c:pt idx="0">
                  <c:v>100</c:v>
                </c:pt>
                <c:pt idx="1">
                  <c:v>200</c:v>
                </c:pt>
                <c:pt idx="2">
                  <c:v>300</c:v>
                </c:pt>
                <c:pt idx="3">
                  <c:v>400</c:v>
                </c:pt>
                <c:pt idx="4">
                  <c:v>500</c:v>
                </c:pt>
              </c:numCache>
            </c:numRef>
          </c:xVal>
          <c:yVal>
            <c:numRef>
              <c:f>'(objects aoi 100)'!$C$156:$C$160</c:f>
              <c:numCache>
                <c:formatCode>General</c:formatCode>
                <c:ptCount val="5"/>
                <c:pt idx="0">
                  <c:v>0.10881880000000005</c:v>
                </c:pt>
                <c:pt idx="1">
                  <c:v>0.14957719999999991</c:v>
                </c:pt>
                <c:pt idx="2">
                  <c:v>0.17970053333333341</c:v>
                </c:pt>
                <c:pt idx="3">
                  <c:v>0.20346100000000047</c:v>
                </c:pt>
                <c:pt idx="4">
                  <c:v>0.22816333333333388</c:v>
                </c:pt>
              </c:numCache>
            </c:numRef>
          </c:yVal>
          <c:smooth val="1"/>
        </c:ser>
        <c:axId val="132940160"/>
        <c:axId val="132942080"/>
      </c:scatterChart>
      <c:valAx>
        <c:axId val="132940160"/>
        <c:scaling>
          <c:orientation val="minMax"/>
          <c:max val="500"/>
          <c:min val="50"/>
        </c:scaling>
        <c:axPos val="b"/>
        <c:title>
          <c:tx>
            <c:rich>
              <a:bodyPr/>
              <a:lstStyle/>
              <a:p>
                <a:pPr>
                  <a:defRPr sz="1200"/>
                </a:pPr>
                <a:r>
                  <a:rPr lang="en-US" altLang="zh-TW" sz="1200"/>
                  <a:t>Number</a:t>
                </a:r>
                <a:r>
                  <a:rPr lang="en-US" altLang="zh-TW" sz="1200" baseline="0"/>
                  <a:t> of Objects</a:t>
                </a:r>
                <a:endParaRPr lang="zh-TW" altLang="en-US" sz="1200"/>
              </a:p>
            </c:rich>
          </c:tx>
          <c:layout>
            <c:manualLayout>
              <c:xMode val="edge"/>
              <c:yMode val="edge"/>
              <c:x val="0.41034059648955262"/>
              <c:y val="0.88010389602982175"/>
            </c:manualLayout>
          </c:layout>
        </c:title>
        <c:numFmt formatCode="General" sourceLinked="1"/>
        <c:majorTickMark val="none"/>
        <c:tickLblPos val="nextTo"/>
        <c:txPr>
          <a:bodyPr/>
          <a:lstStyle/>
          <a:p>
            <a:pPr>
              <a:defRPr sz="1200"/>
            </a:pPr>
            <a:endParaRPr lang="zh-TW"/>
          </a:p>
        </c:txPr>
        <c:crossAx val="132942080"/>
        <c:crosses val="autoZero"/>
        <c:crossBetween val="midCat"/>
        <c:majorUnit val="50"/>
      </c:valAx>
      <c:valAx>
        <c:axId val="132942080"/>
        <c:scaling>
          <c:orientation val="minMax"/>
        </c:scaling>
        <c:axPos val="l"/>
        <c:majorGridlines/>
        <c:title>
          <c:tx>
            <c:rich>
              <a:bodyPr/>
              <a:lstStyle/>
              <a:p>
                <a:pPr>
                  <a:defRPr sz="1200" b="1"/>
                </a:pPr>
                <a:r>
                  <a:rPr lang="en-US" altLang="zh-TW" sz="1200" b="1"/>
                  <a:t>% of Piece from  Server</a:t>
                </a:r>
                <a:endParaRPr lang="zh-TW" altLang="en-US" sz="1200" b="1"/>
              </a:p>
            </c:rich>
          </c:tx>
          <c:layout/>
        </c:title>
        <c:numFmt formatCode="0%" sourceLinked="0"/>
        <c:majorTickMark val="none"/>
        <c:tickLblPos val="nextTo"/>
        <c:txPr>
          <a:bodyPr/>
          <a:lstStyle/>
          <a:p>
            <a:pPr>
              <a:defRPr sz="1200"/>
            </a:pPr>
            <a:endParaRPr lang="zh-TW"/>
          </a:p>
        </c:txPr>
        <c:crossAx val="132940160"/>
        <c:crosses val="autoZero"/>
        <c:crossBetween val="midCat"/>
      </c:valAx>
    </c:plotArea>
    <c:legend>
      <c:legendPos val="r"/>
      <c:layout>
        <c:manualLayout>
          <c:xMode val="edge"/>
          <c:yMode val="edge"/>
          <c:x val="0.68838768271664452"/>
          <c:y val="0.87636215594956557"/>
          <c:w val="0.29354408003885452"/>
          <c:h val="0.12085489313835719"/>
        </c:manualLayout>
      </c:layout>
      <c:txPr>
        <a:bodyPr/>
        <a:lstStyle/>
        <a:p>
          <a:pPr>
            <a:defRPr sz="1200"/>
          </a:pPr>
          <a:endParaRPr lang="zh-TW"/>
        </a:p>
      </c:txPr>
    </c:legend>
    <c:plotVisOnly val="1"/>
  </c:chart>
  <c:spPr>
    <a:solidFill>
      <a:srgbClr val="FFFFFF">
        <a:shade val="85000"/>
      </a:srgbClr>
    </a:solidFill>
    <a:ln>
      <a:solidFill>
        <a:sysClr val="windowText" lastClr="000000"/>
      </a:solidFill>
    </a:ln>
  </c:spPr>
  <c:externalData r:id="rId2"/>
</c:chartSpace>
</file>

<file path=ppt/charts/chart2.xml><?xml version="1.0" encoding="utf-8"?>
<c:chartSpace xmlns:c="http://schemas.openxmlformats.org/drawingml/2006/chart" xmlns:a="http://schemas.openxmlformats.org/drawingml/2006/main" xmlns:r="http://schemas.openxmlformats.org/officeDocument/2006/relationships">
  <c:date1904 val="1"/>
  <c:lang val="zh-TW"/>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4099361106556171"/>
          <c:y val="3.255515271984101E-2"/>
          <c:w val="0.81633281675786351"/>
          <c:h val="0.73843422931653813"/>
        </c:manualLayout>
      </c:layout>
      <c:scatterChart>
        <c:scatterStyle val="smoothMarker"/>
        <c:ser>
          <c:idx val="0"/>
          <c:order val="0"/>
          <c:tx>
            <c:strRef>
              <c:f>'(objects aoi 100)'!$M$3</c:f>
              <c:strCache>
                <c:ptCount val="1"/>
                <c:pt idx="0">
                  <c:v>Proposed</c:v>
                </c:pt>
              </c:strCache>
            </c:strRef>
          </c:tx>
          <c:xVal>
            <c:numRef>
              <c:f>'(objects aoi 100)'!$M$157:$M$161</c:f>
              <c:numCache>
                <c:formatCode>General</c:formatCode>
                <c:ptCount val="5"/>
                <c:pt idx="0">
                  <c:v>100</c:v>
                </c:pt>
                <c:pt idx="1">
                  <c:v>200</c:v>
                </c:pt>
                <c:pt idx="2">
                  <c:v>300</c:v>
                </c:pt>
                <c:pt idx="3">
                  <c:v>400</c:v>
                </c:pt>
                <c:pt idx="4">
                  <c:v>500</c:v>
                </c:pt>
              </c:numCache>
            </c:numRef>
          </c:xVal>
          <c:yVal>
            <c:numRef>
              <c:f>'(objects aoi 100)'!$N$157:$N$161</c:f>
              <c:numCache>
                <c:formatCode>General</c:formatCode>
                <c:ptCount val="5"/>
                <c:pt idx="0">
                  <c:v>0.92534833333333533</c:v>
                </c:pt>
                <c:pt idx="1">
                  <c:v>0.89190699999999956</c:v>
                </c:pt>
                <c:pt idx="2">
                  <c:v>0.8376404666666688</c:v>
                </c:pt>
                <c:pt idx="3">
                  <c:v>0.80224686666666667</c:v>
                </c:pt>
                <c:pt idx="4">
                  <c:v>0.75168706666666663</c:v>
                </c:pt>
              </c:numCache>
            </c:numRef>
          </c:yVal>
          <c:smooth val="1"/>
        </c:ser>
        <c:ser>
          <c:idx val="1"/>
          <c:order val="1"/>
          <c:tx>
            <c:strRef>
              <c:f>'(objects aoi 100)'!$N$3</c:f>
              <c:strCache>
                <c:ptCount val="1"/>
                <c:pt idx="0">
                  <c:v>FLoD</c:v>
                </c:pt>
              </c:strCache>
            </c:strRef>
          </c:tx>
          <c:xVal>
            <c:numRef>
              <c:f>'(objects aoi 100)'!$M$157:$M$161</c:f>
              <c:numCache>
                <c:formatCode>General</c:formatCode>
                <c:ptCount val="5"/>
                <c:pt idx="0">
                  <c:v>100</c:v>
                </c:pt>
                <c:pt idx="1">
                  <c:v>200</c:v>
                </c:pt>
                <c:pt idx="2">
                  <c:v>300</c:v>
                </c:pt>
                <c:pt idx="3">
                  <c:v>400</c:v>
                </c:pt>
                <c:pt idx="4">
                  <c:v>500</c:v>
                </c:pt>
              </c:numCache>
            </c:numRef>
          </c:xVal>
          <c:yVal>
            <c:numRef>
              <c:f>'(objects aoi 100)'!$O$157:$O$161</c:f>
              <c:numCache>
                <c:formatCode>General</c:formatCode>
                <c:ptCount val="5"/>
                <c:pt idx="0">
                  <c:v>0.87581173333333595</c:v>
                </c:pt>
                <c:pt idx="1">
                  <c:v>0.81341366666666659</c:v>
                </c:pt>
                <c:pt idx="2">
                  <c:v>0.7451105333333351</c:v>
                </c:pt>
                <c:pt idx="3">
                  <c:v>0.64566633333333556</c:v>
                </c:pt>
                <c:pt idx="4">
                  <c:v>0.55773126666666661</c:v>
                </c:pt>
              </c:numCache>
            </c:numRef>
          </c:yVal>
          <c:smooth val="1"/>
        </c:ser>
        <c:axId val="132541056"/>
        <c:axId val="132563712"/>
      </c:scatterChart>
      <c:valAx>
        <c:axId val="132541056"/>
        <c:scaling>
          <c:orientation val="minMax"/>
          <c:max val="500"/>
          <c:min val="50"/>
        </c:scaling>
        <c:axPos val="b"/>
        <c:title>
          <c:tx>
            <c:rich>
              <a:bodyPr/>
              <a:lstStyle/>
              <a:p>
                <a:pPr>
                  <a:defRPr sz="1200"/>
                </a:pPr>
                <a:r>
                  <a:rPr lang="en-US" altLang="zh-TW" sz="1200"/>
                  <a:t>Number of</a:t>
                </a:r>
                <a:r>
                  <a:rPr lang="en-US" altLang="zh-TW" sz="1200" baseline="0"/>
                  <a:t> Objects</a:t>
                </a:r>
                <a:endParaRPr lang="zh-TW" altLang="en-US" sz="1200"/>
              </a:p>
            </c:rich>
          </c:tx>
          <c:layout>
            <c:manualLayout>
              <c:xMode val="edge"/>
              <c:yMode val="edge"/>
              <c:x val="0.41034059648955284"/>
              <c:y val="0.88010389602982064"/>
            </c:manualLayout>
          </c:layout>
        </c:title>
        <c:numFmt formatCode="General" sourceLinked="1"/>
        <c:majorTickMark val="none"/>
        <c:tickLblPos val="nextTo"/>
        <c:txPr>
          <a:bodyPr/>
          <a:lstStyle/>
          <a:p>
            <a:pPr>
              <a:defRPr sz="1200"/>
            </a:pPr>
            <a:endParaRPr lang="zh-TW"/>
          </a:p>
        </c:txPr>
        <c:crossAx val="132563712"/>
        <c:crosses val="autoZero"/>
        <c:crossBetween val="midCat"/>
        <c:majorUnit val="50"/>
      </c:valAx>
      <c:valAx>
        <c:axId val="132563712"/>
        <c:scaling>
          <c:orientation val="minMax"/>
          <c:min val="0.5"/>
        </c:scaling>
        <c:axPos val="l"/>
        <c:majorGridlines/>
        <c:title>
          <c:tx>
            <c:rich>
              <a:bodyPr/>
              <a:lstStyle/>
              <a:p>
                <a:pPr>
                  <a:defRPr sz="1200"/>
                </a:pPr>
                <a:r>
                  <a:rPr lang="en-US" altLang="zh-TW" sz="1200"/>
                  <a:t>Fill Ratio</a:t>
                </a:r>
                <a:endParaRPr lang="zh-TW" altLang="en-US" sz="1200"/>
              </a:p>
            </c:rich>
          </c:tx>
          <c:layout/>
        </c:title>
        <c:numFmt formatCode="0%" sourceLinked="0"/>
        <c:majorTickMark val="none"/>
        <c:tickLblPos val="nextTo"/>
        <c:txPr>
          <a:bodyPr/>
          <a:lstStyle/>
          <a:p>
            <a:pPr>
              <a:defRPr sz="1200"/>
            </a:pPr>
            <a:endParaRPr lang="zh-TW"/>
          </a:p>
        </c:txPr>
        <c:crossAx val="132541056"/>
        <c:crosses val="autoZero"/>
        <c:crossBetween val="midCat"/>
      </c:valAx>
    </c:plotArea>
    <c:legend>
      <c:legendPos val="r"/>
      <c:layout>
        <c:manualLayout>
          <c:xMode val="edge"/>
          <c:yMode val="edge"/>
          <c:x val="0.68838768271664352"/>
          <c:y val="0.87636215594956557"/>
          <c:w val="0.29354408003885474"/>
          <c:h val="0.12085489313835712"/>
        </c:manualLayout>
      </c:layout>
      <c:txPr>
        <a:bodyPr/>
        <a:lstStyle/>
        <a:p>
          <a:pPr>
            <a:defRPr sz="1200"/>
          </a:pPr>
          <a:endParaRPr lang="zh-TW"/>
        </a:p>
      </c:txPr>
    </c:legend>
    <c:plotVisOnly val="1"/>
  </c:chart>
  <c:spPr>
    <a:solidFill>
      <a:srgbClr val="FFFFFF">
        <a:shade val="85000"/>
      </a:srgbClr>
    </a:solidFill>
    <a:ln>
      <a:solidFill>
        <a:sysClr val="windowText" lastClr="000000"/>
      </a:solidFill>
    </a:ln>
  </c:spPr>
  <c:externalData r:id="rId2"/>
</c:chartSpace>
</file>

<file path=ppt/charts/chart3.xml><?xml version="1.0" encoding="utf-8"?>
<c:chartSpace xmlns:c="http://schemas.openxmlformats.org/drawingml/2006/chart" xmlns:a="http://schemas.openxmlformats.org/drawingml/2006/main" xmlns:r="http://schemas.openxmlformats.org/officeDocument/2006/relationships">
  <c:date1904 val="1"/>
  <c:lang val="zh-TW"/>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898632308453"/>
          <c:y val="3.2726653229587448E-2"/>
          <c:w val="0.81633281675786351"/>
          <c:h val="0.73843422931653813"/>
        </c:manualLayout>
      </c:layout>
      <c:scatterChart>
        <c:scatterStyle val="smoothMarker"/>
        <c:ser>
          <c:idx val="0"/>
          <c:order val="0"/>
          <c:tx>
            <c:strRef>
              <c:f>'(objects aoi 100)'!$M$3</c:f>
              <c:strCache>
                <c:ptCount val="1"/>
                <c:pt idx="0">
                  <c:v>Proposed</c:v>
                </c:pt>
              </c:strCache>
            </c:strRef>
          </c:tx>
          <c:xVal>
            <c:numRef>
              <c:f>'(objects aoi 100)'!$AB$157:$AB$161</c:f>
              <c:numCache>
                <c:formatCode>General</c:formatCode>
                <c:ptCount val="5"/>
                <c:pt idx="0">
                  <c:v>100</c:v>
                </c:pt>
                <c:pt idx="1">
                  <c:v>200</c:v>
                </c:pt>
                <c:pt idx="2">
                  <c:v>300</c:v>
                </c:pt>
                <c:pt idx="3">
                  <c:v>400</c:v>
                </c:pt>
                <c:pt idx="4">
                  <c:v>500</c:v>
                </c:pt>
              </c:numCache>
            </c:numRef>
          </c:xVal>
          <c:yVal>
            <c:numRef>
              <c:f>'(objects aoi 100)'!$AD$163:$AD$167</c:f>
              <c:numCache>
                <c:formatCode>General</c:formatCode>
                <c:ptCount val="5"/>
                <c:pt idx="0">
                  <c:v>3.0573000000000001</c:v>
                </c:pt>
                <c:pt idx="1">
                  <c:v>3.7742</c:v>
                </c:pt>
                <c:pt idx="2">
                  <c:v>6.9316000000000164</c:v>
                </c:pt>
                <c:pt idx="3">
                  <c:v>6.3037999999999998</c:v>
                </c:pt>
                <c:pt idx="4">
                  <c:v>9.3285</c:v>
                </c:pt>
              </c:numCache>
            </c:numRef>
          </c:yVal>
          <c:smooth val="1"/>
        </c:ser>
        <c:ser>
          <c:idx val="1"/>
          <c:order val="1"/>
          <c:tx>
            <c:strRef>
              <c:f>'(objects aoi 100)'!$N$3</c:f>
              <c:strCache>
                <c:ptCount val="1"/>
                <c:pt idx="0">
                  <c:v>FLoD</c:v>
                </c:pt>
              </c:strCache>
            </c:strRef>
          </c:tx>
          <c:xVal>
            <c:numRef>
              <c:f>'(objects aoi 100)'!$AB$157:$AB$161</c:f>
              <c:numCache>
                <c:formatCode>General</c:formatCode>
                <c:ptCount val="5"/>
                <c:pt idx="0">
                  <c:v>100</c:v>
                </c:pt>
                <c:pt idx="1">
                  <c:v>200</c:v>
                </c:pt>
                <c:pt idx="2">
                  <c:v>300</c:v>
                </c:pt>
                <c:pt idx="3">
                  <c:v>400</c:v>
                </c:pt>
                <c:pt idx="4">
                  <c:v>500</c:v>
                </c:pt>
              </c:numCache>
            </c:numRef>
          </c:xVal>
          <c:yVal>
            <c:numRef>
              <c:f>'(objects aoi 100)'!$AF$157:$AF$161</c:f>
              <c:numCache>
                <c:formatCode>General</c:formatCode>
                <c:ptCount val="5"/>
                <c:pt idx="0">
                  <c:v>11.313500000000024</c:v>
                </c:pt>
                <c:pt idx="1">
                  <c:v>21.315200000000001</c:v>
                </c:pt>
                <c:pt idx="2">
                  <c:v>31.536999999999999</c:v>
                </c:pt>
                <c:pt idx="3">
                  <c:v>45.894500000000001</c:v>
                </c:pt>
                <c:pt idx="4">
                  <c:v>68.136399999999981</c:v>
                </c:pt>
              </c:numCache>
            </c:numRef>
          </c:yVal>
          <c:smooth val="1"/>
        </c:ser>
        <c:axId val="133223552"/>
        <c:axId val="133225472"/>
      </c:scatterChart>
      <c:valAx>
        <c:axId val="133223552"/>
        <c:scaling>
          <c:orientation val="minMax"/>
          <c:max val="500"/>
          <c:min val="50"/>
        </c:scaling>
        <c:axPos val="b"/>
        <c:title>
          <c:tx>
            <c:rich>
              <a:bodyPr/>
              <a:lstStyle/>
              <a:p>
                <a:pPr>
                  <a:defRPr sz="1200"/>
                </a:pPr>
                <a:r>
                  <a:rPr lang="en-US" altLang="zh-TW" sz="1200"/>
                  <a:t>Number  of Objects</a:t>
                </a:r>
                <a:endParaRPr lang="zh-TW" altLang="en-US" sz="1200"/>
              </a:p>
            </c:rich>
          </c:tx>
          <c:layout>
            <c:manualLayout>
              <c:xMode val="edge"/>
              <c:yMode val="edge"/>
              <c:x val="0.41034059648955268"/>
              <c:y val="0.88010389602982064"/>
            </c:manualLayout>
          </c:layout>
        </c:title>
        <c:numFmt formatCode="General" sourceLinked="1"/>
        <c:majorTickMark val="none"/>
        <c:tickLblPos val="nextTo"/>
        <c:txPr>
          <a:bodyPr/>
          <a:lstStyle/>
          <a:p>
            <a:pPr>
              <a:defRPr sz="1200"/>
            </a:pPr>
            <a:endParaRPr lang="zh-TW"/>
          </a:p>
        </c:txPr>
        <c:crossAx val="133225472"/>
        <c:crosses val="autoZero"/>
        <c:crossBetween val="midCat"/>
        <c:majorUnit val="50"/>
      </c:valAx>
      <c:valAx>
        <c:axId val="133225472"/>
        <c:scaling>
          <c:orientation val="minMax"/>
        </c:scaling>
        <c:axPos val="l"/>
        <c:majorGridlines/>
        <c:title>
          <c:tx>
            <c:rich>
              <a:bodyPr/>
              <a:lstStyle/>
              <a:p>
                <a:pPr>
                  <a:defRPr sz="1200"/>
                </a:pPr>
                <a:r>
                  <a:rPr lang="en-US" altLang="zh-TW" sz="1200"/>
                  <a:t>Base Piece Latency (step)</a:t>
                </a:r>
                <a:endParaRPr lang="zh-TW" altLang="en-US" sz="1200"/>
              </a:p>
            </c:rich>
          </c:tx>
          <c:layout/>
        </c:title>
        <c:numFmt formatCode="General" sourceLinked="0"/>
        <c:majorTickMark val="none"/>
        <c:tickLblPos val="nextTo"/>
        <c:txPr>
          <a:bodyPr/>
          <a:lstStyle/>
          <a:p>
            <a:pPr>
              <a:defRPr sz="1200"/>
            </a:pPr>
            <a:endParaRPr lang="zh-TW"/>
          </a:p>
        </c:txPr>
        <c:crossAx val="133223552"/>
        <c:crosses val="autoZero"/>
        <c:crossBetween val="midCat"/>
      </c:valAx>
    </c:plotArea>
    <c:legend>
      <c:legendPos val="r"/>
      <c:layout>
        <c:manualLayout>
          <c:xMode val="edge"/>
          <c:yMode val="edge"/>
          <c:x val="0.68838768271664386"/>
          <c:y val="0.87636215594956557"/>
          <c:w val="0.29354408003885457"/>
          <c:h val="0.12085489313835716"/>
        </c:manualLayout>
      </c:layout>
      <c:txPr>
        <a:bodyPr/>
        <a:lstStyle/>
        <a:p>
          <a:pPr>
            <a:defRPr sz="1200"/>
          </a:pPr>
          <a:endParaRPr lang="zh-TW"/>
        </a:p>
      </c:txPr>
    </c:legend>
    <c:plotVisOnly val="1"/>
  </c:chart>
  <c:spPr>
    <a:solidFill>
      <a:srgbClr val="FFFFFF">
        <a:shade val="85000"/>
      </a:srgbClr>
    </a:solidFill>
  </c:spPr>
  <c:externalData r:id="rId2"/>
</c:chartSpace>
</file>

<file path=ppt/charts/chart4.xml><?xml version="1.0" encoding="utf-8"?>
<c:chartSpace xmlns:c="http://schemas.openxmlformats.org/drawingml/2006/chart" xmlns:a="http://schemas.openxmlformats.org/drawingml/2006/main" xmlns:r="http://schemas.openxmlformats.org/officeDocument/2006/relationships">
  <c:date1904 val="1"/>
  <c:lang val="zh-TW"/>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4284847733432554"/>
          <c:y val="3.0135688755750942E-2"/>
          <c:w val="0.81633281675786351"/>
          <c:h val="0.73843422931653813"/>
        </c:manualLayout>
      </c:layout>
      <c:scatterChart>
        <c:scatterStyle val="smoothMarker"/>
        <c:ser>
          <c:idx val="0"/>
          <c:order val="0"/>
          <c:tx>
            <c:strRef>
              <c:f>'summary (different peers)'!$S$3</c:f>
              <c:strCache>
                <c:ptCount val="1"/>
                <c:pt idx="0">
                  <c:v>Proposed</c:v>
                </c:pt>
              </c:strCache>
            </c:strRef>
          </c:tx>
          <c:xVal>
            <c:numRef>
              <c:f>'summary (different peers)'!$S$158:$S$165</c:f>
              <c:numCache>
                <c:formatCode>General</c:formatCode>
                <c:ptCount val="8"/>
                <c:pt idx="0">
                  <c:v>100</c:v>
                </c:pt>
                <c:pt idx="1">
                  <c:v>150</c:v>
                </c:pt>
                <c:pt idx="2">
                  <c:v>200</c:v>
                </c:pt>
                <c:pt idx="3">
                  <c:v>250</c:v>
                </c:pt>
                <c:pt idx="4">
                  <c:v>300</c:v>
                </c:pt>
                <c:pt idx="5">
                  <c:v>350</c:v>
                </c:pt>
                <c:pt idx="6">
                  <c:v>400</c:v>
                </c:pt>
                <c:pt idx="7">
                  <c:v>450</c:v>
                </c:pt>
              </c:numCache>
            </c:numRef>
          </c:xVal>
          <c:yVal>
            <c:numRef>
              <c:f>'summary (different peers)'!$T$158:$T$165</c:f>
              <c:numCache>
                <c:formatCode>General</c:formatCode>
                <c:ptCount val="8"/>
                <c:pt idx="0">
                  <c:v>0.86832260000000061</c:v>
                </c:pt>
                <c:pt idx="1">
                  <c:v>0.86165280000000144</c:v>
                </c:pt>
                <c:pt idx="2">
                  <c:v>0.86067873333333555</c:v>
                </c:pt>
                <c:pt idx="3">
                  <c:v>0.85758886666666667</c:v>
                </c:pt>
                <c:pt idx="4">
                  <c:v>0.85821133333333477</c:v>
                </c:pt>
                <c:pt idx="5">
                  <c:v>0.85408093333333446</c:v>
                </c:pt>
                <c:pt idx="6">
                  <c:v>0.85869206666666764</c:v>
                </c:pt>
                <c:pt idx="7">
                  <c:v>0.85495566666666811</c:v>
                </c:pt>
              </c:numCache>
            </c:numRef>
          </c:yVal>
          <c:smooth val="1"/>
        </c:ser>
        <c:ser>
          <c:idx val="1"/>
          <c:order val="1"/>
          <c:tx>
            <c:strRef>
              <c:f>'summary (different peers)'!$T$3</c:f>
              <c:strCache>
                <c:ptCount val="1"/>
                <c:pt idx="0">
                  <c:v>FLoD</c:v>
                </c:pt>
              </c:strCache>
            </c:strRef>
          </c:tx>
          <c:xVal>
            <c:numRef>
              <c:f>'summary (different peers)'!$S$158:$S$165</c:f>
              <c:numCache>
                <c:formatCode>General</c:formatCode>
                <c:ptCount val="8"/>
                <c:pt idx="0">
                  <c:v>100</c:v>
                </c:pt>
                <c:pt idx="1">
                  <c:v>150</c:v>
                </c:pt>
                <c:pt idx="2">
                  <c:v>200</c:v>
                </c:pt>
                <c:pt idx="3">
                  <c:v>250</c:v>
                </c:pt>
                <c:pt idx="4">
                  <c:v>300</c:v>
                </c:pt>
                <c:pt idx="5">
                  <c:v>350</c:v>
                </c:pt>
                <c:pt idx="6">
                  <c:v>400</c:v>
                </c:pt>
                <c:pt idx="7">
                  <c:v>450</c:v>
                </c:pt>
              </c:numCache>
            </c:numRef>
          </c:xVal>
          <c:yVal>
            <c:numRef>
              <c:f>'summary (different peers)'!$U$158:$U$165</c:f>
              <c:numCache>
                <c:formatCode>General</c:formatCode>
                <c:ptCount val="8"/>
                <c:pt idx="0">
                  <c:v>0.79454173333333433</c:v>
                </c:pt>
                <c:pt idx="1">
                  <c:v>0.78713553333333364</c:v>
                </c:pt>
                <c:pt idx="2">
                  <c:v>0.78933846666666652</c:v>
                </c:pt>
                <c:pt idx="3">
                  <c:v>0.78765813333333423</c:v>
                </c:pt>
                <c:pt idx="4">
                  <c:v>0.78566893333333365</c:v>
                </c:pt>
                <c:pt idx="5">
                  <c:v>0.78669880000000136</c:v>
                </c:pt>
                <c:pt idx="6">
                  <c:v>0.78118179999999959</c:v>
                </c:pt>
                <c:pt idx="7">
                  <c:v>0.78118179999999959</c:v>
                </c:pt>
              </c:numCache>
            </c:numRef>
          </c:yVal>
          <c:smooth val="1"/>
        </c:ser>
        <c:axId val="133106688"/>
        <c:axId val="138810496"/>
      </c:scatterChart>
      <c:valAx>
        <c:axId val="133106688"/>
        <c:scaling>
          <c:orientation val="minMax"/>
          <c:max val="500"/>
          <c:min val="50"/>
        </c:scaling>
        <c:axPos val="b"/>
        <c:title>
          <c:tx>
            <c:rich>
              <a:bodyPr/>
              <a:lstStyle/>
              <a:p>
                <a:pPr>
                  <a:defRPr/>
                </a:pPr>
                <a:r>
                  <a:rPr lang="en-US" altLang="en-US"/>
                  <a:t>Number</a:t>
                </a:r>
                <a:r>
                  <a:rPr lang="en-US" altLang="en-US" baseline="0"/>
                  <a:t> of Peers</a:t>
                </a:r>
                <a:endParaRPr lang="en-US" altLang="en-US"/>
              </a:p>
            </c:rich>
          </c:tx>
          <c:layout>
            <c:manualLayout>
              <c:xMode val="edge"/>
              <c:yMode val="edge"/>
              <c:x val="0.41034059648955173"/>
              <c:y val="0.88010389602982064"/>
            </c:manualLayout>
          </c:layout>
        </c:title>
        <c:numFmt formatCode="General" sourceLinked="1"/>
        <c:majorTickMark val="none"/>
        <c:tickLblPos val="nextTo"/>
        <c:crossAx val="138810496"/>
        <c:crosses val="autoZero"/>
        <c:crossBetween val="midCat"/>
        <c:majorUnit val="50"/>
      </c:valAx>
      <c:valAx>
        <c:axId val="138810496"/>
        <c:scaling>
          <c:orientation val="minMax"/>
          <c:min val="0.5"/>
        </c:scaling>
        <c:axPos val="l"/>
        <c:majorGridlines/>
        <c:title>
          <c:tx>
            <c:rich>
              <a:bodyPr/>
              <a:lstStyle/>
              <a:p>
                <a:pPr>
                  <a:defRPr/>
                </a:pPr>
                <a:r>
                  <a:rPr lang="en-US" altLang="zh-TW"/>
                  <a:t>Fill Ratio</a:t>
                </a:r>
                <a:endParaRPr lang="zh-TW" altLang="en-US"/>
              </a:p>
            </c:rich>
          </c:tx>
          <c:layout/>
        </c:title>
        <c:numFmt formatCode="0%" sourceLinked="0"/>
        <c:majorTickMark val="none"/>
        <c:tickLblPos val="nextTo"/>
        <c:crossAx val="133106688"/>
        <c:crosses val="autoZero"/>
        <c:crossBetween val="midCat"/>
      </c:valAx>
    </c:plotArea>
    <c:legend>
      <c:legendPos val="r"/>
      <c:layout>
        <c:manualLayout>
          <c:xMode val="edge"/>
          <c:yMode val="edge"/>
          <c:x val="0.68838768271664585"/>
          <c:y val="0.87636215594956557"/>
          <c:w val="0.29354408003885352"/>
          <c:h val="0.12085489313835743"/>
        </c:manualLayout>
      </c:layout>
    </c:legend>
    <c:plotVisOnly val="1"/>
  </c:chart>
  <c:spPr>
    <a:solidFill>
      <a:sysClr val="window" lastClr="FFFFFF"/>
    </a:solidFill>
    <a:ln>
      <a:solidFill>
        <a:sysClr val="windowText" lastClr="000000"/>
      </a:solidFill>
    </a:ln>
  </c:spPr>
  <c:externalData r:id="rId2"/>
</c:chartSpace>
</file>

<file path=ppt/charts/chart5.xml><?xml version="1.0" encoding="utf-8"?>
<c:chartSpace xmlns:c="http://schemas.openxmlformats.org/drawingml/2006/chart" xmlns:a="http://schemas.openxmlformats.org/drawingml/2006/main" xmlns:r="http://schemas.openxmlformats.org/officeDocument/2006/relationships">
  <c:date1904 val="1"/>
  <c:lang val="zh-TW"/>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3734754756301651"/>
          <c:y val="3.7611998172023799E-2"/>
          <c:w val="0.81633281675786351"/>
          <c:h val="0.73843422931653813"/>
        </c:manualLayout>
      </c:layout>
      <c:scatterChart>
        <c:scatterStyle val="smoothMarker"/>
        <c:ser>
          <c:idx val="0"/>
          <c:order val="0"/>
          <c:tx>
            <c:strRef>
              <c:f>'summary (different peers)'!$B$3</c:f>
              <c:strCache>
                <c:ptCount val="1"/>
                <c:pt idx="0">
                  <c:v>Proposed</c:v>
                </c:pt>
              </c:strCache>
            </c:strRef>
          </c:tx>
          <c:xVal>
            <c:numRef>
              <c:f>'summary (different peers)'!$A$156:$A$163</c:f>
              <c:numCache>
                <c:formatCode>General</c:formatCode>
                <c:ptCount val="8"/>
                <c:pt idx="0">
                  <c:v>100</c:v>
                </c:pt>
                <c:pt idx="1">
                  <c:v>150</c:v>
                </c:pt>
                <c:pt idx="2">
                  <c:v>200</c:v>
                </c:pt>
                <c:pt idx="3">
                  <c:v>250</c:v>
                </c:pt>
                <c:pt idx="4">
                  <c:v>300</c:v>
                </c:pt>
                <c:pt idx="5">
                  <c:v>350</c:v>
                </c:pt>
                <c:pt idx="6">
                  <c:v>400</c:v>
                </c:pt>
                <c:pt idx="7">
                  <c:v>450</c:v>
                </c:pt>
              </c:numCache>
            </c:numRef>
          </c:xVal>
          <c:yVal>
            <c:numRef>
              <c:f>'summary (different peers)'!$B$156:$B$163</c:f>
              <c:numCache>
                <c:formatCode>General</c:formatCode>
                <c:ptCount val="8"/>
                <c:pt idx="0">
                  <c:v>0.12542919999999999</c:v>
                </c:pt>
                <c:pt idx="1">
                  <c:v>9.4591666666666963E-2</c:v>
                </c:pt>
                <c:pt idx="2">
                  <c:v>7.3313866666666672E-2</c:v>
                </c:pt>
                <c:pt idx="3">
                  <c:v>5.5698133333333434E-2</c:v>
                </c:pt>
                <c:pt idx="4">
                  <c:v>4.6348933333333418E-2</c:v>
                </c:pt>
                <c:pt idx="5">
                  <c:v>4.0362666666666741E-2</c:v>
                </c:pt>
                <c:pt idx="6">
                  <c:v>3.4971133333333342E-2</c:v>
                </c:pt>
                <c:pt idx="7">
                  <c:v>3.2491266666666727E-2</c:v>
                </c:pt>
              </c:numCache>
            </c:numRef>
          </c:yVal>
          <c:smooth val="1"/>
        </c:ser>
        <c:ser>
          <c:idx val="1"/>
          <c:order val="1"/>
          <c:tx>
            <c:strRef>
              <c:f>'summary (different peers)'!$C$3</c:f>
              <c:strCache>
                <c:ptCount val="1"/>
                <c:pt idx="0">
                  <c:v>FLoD</c:v>
                </c:pt>
              </c:strCache>
            </c:strRef>
          </c:tx>
          <c:xVal>
            <c:numRef>
              <c:f>'summary (different peers)'!$A$156:$A$163</c:f>
              <c:numCache>
                <c:formatCode>General</c:formatCode>
                <c:ptCount val="8"/>
                <c:pt idx="0">
                  <c:v>100</c:v>
                </c:pt>
                <c:pt idx="1">
                  <c:v>150</c:v>
                </c:pt>
                <c:pt idx="2">
                  <c:v>200</c:v>
                </c:pt>
                <c:pt idx="3">
                  <c:v>250</c:v>
                </c:pt>
                <c:pt idx="4">
                  <c:v>300</c:v>
                </c:pt>
                <c:pt idx="5">
                  <c:v>350</c:v>
                </c:pt>
                <c:pt idx="6">
                  <c:v>400</c:v>
                </c:pt>
                <c:pt idx="7">
                  <c:v>450</c:v>
                </c:pt>
              </c:numCache>
            </c:numRef>
          </c:xVal>
          <c:yVal>
            <c:numRef>
              <c:f>'summary (different peers)'!$C$156:$C$163</c:f>
              <c:numCache>
                <c:formatCode>General</c:formatCode>
                <c:ptCount val="8"/>
                <c:pt idx="0">
                  <c:v>0.20995373333333353</c:v>
                </c:pt>
                <c:pt idx="1">
                  <c:v>0.17317306666666668</c:v>
                </c:pt>
                <c:pt idx="2">
                  <c:v>0.12124099999999993</c:v>
                </c:pt>
                <c:pt idx="3">
                  <c:v>9.688953333333325E-2</c:v>
                </c:pt>
                <c:pt idx="4">
                  <c:v>7.9573866666666687E-2</c:v>
                </c:pt>
                <c:pt idx="5">
                  <c:v>6.7177466666666671E-2</c:v>
                </c:pt>
                <c:pt idx="6">
                  <c:v>5.3468000000000022E-2</c:v>
                </c:pt>
                <c:pt idx="7">
                  <c:v>5.3468000000000022E-2</c:v>
                </c:pt>
              </c:numCache>
            </c:numRef>
          </c:yVal>
          <c:smooth val="1"/>
        </c:ser>
        <c:axId val="138819072"/>
        <c:axId val="138820992"/>
      </c:scatterChart>
      <c:valAx>
        <c:axId val="138819072"/>
        <c:scaling>
          <c:orientation val="minMax"/>
          <c:max val="500"/>
          <c:min val="50"/>
        </c:scaling>
        <c:axPos val="b"/>
        <c:title>
          <c:tx>
            <c:rich>
              <a:bodyPr/>
              <a:lstStyle/>
              <a:p>
                <a:pPr>
                  <a:defRPr/>
                </a:pPr>
                <a:r>
                  <a:rPr lang="en-US" altLang="zh-TW"/>
                  <a:t>Number of Peers</a:t>
                </a:r>
                <a:endParaRPr lang="zh-TW" altLang="en-US"/>
              </a:p>
            </c:rich>
          </c:tx>
          <c:layout>
            <c:manualLayout>
              <c:xMode val="edge"/>
              <c:yMode val="edge"/>
              <c:x val="0.41034059648955173"/>
              <c:y val="0.88010389602982064"/>
            </c:manualLayout>
          </c:layout>
        </c:title>
        <c:numFmt formatCode="General" sourceLinked="1"/>
        <c:majorTickMark val="none"/>
        <c:tickLblPos val="nextTo"/>
        <c:crossAx val="138820992"/>
        <c:crosses val="autoZero"/>
        <c:crossBetween val="midCat"/>
        <c:majorUnit val="50"/>
      </c:valAx>
      <c:valAx>
        <c:axId val="138820992"/>
        <c:scaling>
          <c:orientation val="minMax"/>
        </c:scaling>
        <c:axPos val="l"/>
        <c:majorGridlines/>
        <c:title>
          <c:tx>
            <c:rich>
              <a:bodyPr/>
              <a:lstStyle/>
              <a:p>
                <a:pPr>
                  <a:defRPr/>
                </a:pPr>
                <a:r>
                  <a:rPr lang="en-US" altLang="zh-TW"/>
                  <a:t>% of Piece from Server</a:t>
                </a:r>
                <a:endParaRPr lang="zh-TW" altLang="en-US"/>
              </a:p>
            </c:rich>
          </c:tx>
          <c:layout/>
        </c:title>
        <c:numFmt formatCode="0%" sourceLinked="0"/>
        <c:majorTickMark val="none"/>
        <c:tickLblPos val="nextTo"/>
        <c:crossAx val="138819072"/>
        <c:crosses val="autoZero"/>
        <c:crossBetween val="midCat"/>
      </c:valAx>
    </c:plotArea>
    <c:legend>
      <c:legendPos val="r"/>
      <c:layout>
        <c:manualLayout>
          <c:xMode val="edge"/>
          <c:yMode val="edge"/>
          <c:x val="0.68838768271664585"/>
          <c:y val="0.87636215594956557"/>
          <c:w val="0.29354408003885352"/>
          <c:h val="0.12085489313835743"/>
        </c:manualLayout>
      </c:layout>
    </c:legend>
    <c:plotVisOnly val="1"/>
  </c:chart>
  <c:spPr>
    <a:solidFill>
      <a:sysClr val="window" lastClr="FFFFFF"/>
    </a:solidFill>
    <a:ln>
      <a:solidFill>
        <a:sysClr val="windowText" lastClr="000000"/>
      </a:solidFill>
    </a:ln>
  </c:spPr>
  <c:externalData r:id="rId2"/>
</c:chartSpace>
</file>

<file path=ppt/charts/chart6.xml><?xml version="1.0" encoding="utf-8"?>
<c:chartSpace xmlns:c="http://schemas.openxmlformats.org/drawingml/2006/chart" xmlns:a="http://schemas.openxmlformats.org/drawingml/2006/main" xmlns:r="http://schemas.openxmlformats.org/officeDocument/2006/relationships">
  <c:date1904 val="1"/>
  <c:lang val="zh-TW"/>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10898632308453002"/>
          <c:y val="3.2726653229587448E-2"/>
          <c:w val="0.81633281675786351"/>
          <c:h val="0.73843422931653813"/>
        </c:manualLayout>
      </c:layout>
      <c:scatterChart>
        <c:scatterStyle val="smoothMarker"/>
        <c:ser>
          <c:idx val="0"/>
          <c:order val="0"/>
          <c:tx>
            <c:strRef>
              <c:f>'summary (different peers)'!$T$3</c:f>
              <c:strCache>
                <c:ptCount val="1"/>
                <c:pt idx="0">
                  <c:v>FLoD</c:v>
                </c:pt>
              </c:strCache>
            </c:strRef>
          </c:tx>
          <c:xVal>
            <c:numRef>
              <c:f>'summary (different peers)'!$AN$158:$AN$165</c:f>
              <c:numCache>
                <c:formatCode>General</c:formatCode>
                <c:ptCount val="8"/>
                <c:pt idx="0">
                  <c:v>100</c:v>
                </c:pt>
                <c:pt idx="1">
                  <c:v>150</c:v>
                </c:pt>
                <c:pt idx="2">
                  <c:v>200</c:v>
                </c:pt>
                <c:pt idx="3">
                  <c:v>250</c:v>
                </c:pt>
                <c:pt idx="4">
                  <c:v>300</c:v>
                </c:pt>
                <c:pt idx="5">
                  <c:v>350</c:v>
                </c:pt>
                <c:pt idx="6">
                  <c:v>400</c:v>
                </c:pt>
                <c:pt idx="7">
                  <c:v>450</c:v>
                </c:pt>
              </c:numCache>
            </c:numRef>
          </c:xVal>
          <c:yVal>
            <c:numRef>
              <c:f>'summary (different peers)'!$AP$158:$AP$165</c:f>
              <c:numCache>
                <c:formatCode>General</c:formatCode>
                <c:ptCount val="8"/>
                <c:pt idx="0">
                  <c:v>17.8307</c:v>
                </c:pt>
                <c:pt idx="1">
                  <c:v>20.1584</c:v>
                </c:pt>
                <c:pt idx="2">
                  <c:v>19.6782</c:v>
                </c:pt>
                <c:pt idx="3">
                  <c:v>20.208100000000002</c:v>
                </c:pt>
                <c:pt idx="4">
                  <c:v>20.847200000000001</c:v>
                </c:pt>
                <c:pt idx="5">
                  <c:v>20.540900000000001</c:v>
                </c:pt>
                <c:pt idx="6">
                  <c:v>22.825800000000001</c:v>
                </c:pt>
                <c:pt idx="7">
                  <c:v>22.825800000000001</c:v>
                </c:pt>
              </c:numCache>
            </c:numRef>
          </c:yVal>
          <c:smooth val="1"/>
        </c:ser>
        <c:ser>
          <c:idx val="1"/>
          <c:order val="1"/>
          <c:tx>
            <c:strRef>
              <c:f>'summary (different peers)'!$S$3</c:f>
              <c:strCache>
                <c:ptCount val="1"/>
                <c:pt idx="0">
                  <c:v>Proposed</c:v>
                </c:pt>
              </c:strCache>
            </c:strRef>
          </c:tx>
          <c:xVal>
            <c:numRef>
              <c:f>'summary (different peers)'!$AN$158:$AN$165</c:f>
              <c:numCache>
                <c:formatCode>General</c:formatCode>
                <c:ptCount val="8"/>
                <c:pt idx="0">
                  <c:v>100</c:v>
                </c:pt>
                <c:pt idx="1">
                  <c:v>150</c:v>
                </c:pt>
                <c:pt idx="2">
                  <c:v>200</c:v>
                </c:pt>
                <c:pt idx="3">
                  <c:v>250</c:v>
                </c:pt>
                <c:pt idx="4">
                  <c:v>300</c:v>
                </c:pt>
                <c:pt idx="5">
                  <c:v>350</c:v>
                </c:pt>
                <c:pt idx="6">
                  <c:v>400</c:v>
                </c:pt>
                <c:pt idx="7">
                  <c:v>450</c:v>
                </c:pt>
              </c:numCache>
            </c:numRef>
          </c:xVal>
          <c:yVal>
            <c:numRef>
              <c:f>'summary (different peers)'!$AO$158:$AO$165</c:f>
              <c:numCache>
                <c:formatCode>General</c:formatCode>
                <c:ptCount val="8"/>
                <c:pt idx="0">
                  <c:v>2.6286999999999998</c:v>
                </c:pt>
                <c:pt idx="1">
                  <c:v>2.8931999999999998</c:v>
                </c:pt>
                <c:pt idx="2">
                  <c:v>2.8855999999999997</c:v>
                </c:pt>
                <c:pt idx="3">
                  <c:v>3.1175999999999999</c:v>
                </c:pt>
                <c:pt idx="4">
                  <c:v>3.1415999999999999</c:v>
                </c:pt>
                <c:pt idx="5">
                  <c:v>3.2153999999999998</c:v>
                </c:pt>
                <c:pt idx="6">
                  <c:v>3.2006000000000001</c:v>
                </c:pt>
                <c:pt idx="7">
                  <c:v>3.3437999999999999</c:v>
                </c:pt>
              </c:numCache>
            </c:numRef>
          </c:yVal>
          <c:smooth val="1"/>
        </c:ser>
        <c:axId val="152245376"/>
        <c:axId val="152247296"/>
      </c:scatterChart>
      <c:valAx>
        <c:axId val="152245376"/>
        <c:scaling>
          <c:orientation val="minMax"/>
          <c:max val="500"/>
          <c:min val="50"/>
        </c:scaling>
        <c:axPos val="b"/>
        <c:title>
          <c:tx>
            <c:rich>
              <a:bodyPr/>
              <a:lstStyle/>
              <a:p>
                <a:pPr>
                  <a:defRPr sz="1200"/>
                </a:pPr>
                <a:r>
                  <a:rPr lang="en-US" altLang="zh-TW" sz="1200"/>
                  <a:t>Number of Peers</a:t>
                </a:r>
                <a:endParaRPr lang="zh-TW" altLang="en-US" sz="1200"/>
              </a:p>
            </c:rich>
          </c:tx>
          <c:layout>
            <c:manualLayout>
              <c:xMode val="edge"/>
              <c:yMode val="edge"/>
              <c:x val="0.41034059648955273"/>
              <c:y val="0.88010389602982064"/>
            </c:manualLayout>
          </c:layout>
        </c:title>
        <c:numFmt formatCode="General" sourceLinked="1"/>
        <c:majorTickMark val="none"/>
        <c:tickLblPos val="nextTo"/>
        <c:txPr>
          <a:bodyPr/>
          <a:lstStyle/>
          <a:p>
            <a:pPr>
              <a:defRPr sz="1200"/>
            </a:pPr>
            <a:endParaRPr lang="zh-TW"/>
          </a:p>
        </c:txPr>
        <c:crossAx val="152247296"/>
        <c:crosses val="autoZero"/>
        <c:crossBetween val="midCat"/>
        <c:majorUnit val="50"/>
      </c:valAx>
      <c:valAx>
        <c:axId val="152247296"/>
        <c:scaling>
          <c:orientation val="minMax"/>
        </c:scaling>
        <c:axPos val="l"/>
        <c:majorGridlines/>
        <c:title>
          <c:tx>
            <c:rich>
              <a:bodyPr/>
              <a:lstStyle/>
              <a:p>
                <a:pPr>
                  <a:defRPr sz="1200"/>
                </a:pPr>
                <a:r>
                  <a:rPr lang="en-US" altLang="en-US" sz="1200"/>
                  <a:t>Base Piece Latency  (step)</a:t>
                </a:r>
              </a:p>
            </c:rich>
          </c:tx>
          <c:layout/>
        </c:title>
        <c:numFmt formatCode="General" sourceLinked="0"/>
        <c:majorTickMark val="none"/>
        <c:tickLblPos val="nextTo"/>
        <c:txPr>
          <a:bodyPr/>
          <a:lstStyle/>
          <a:p>
            <a:pPr>
              <a:defRPr sz="1200"/>
            </a:pPr>
            <a:endParaRPr lang="zh-TW"/>
          </a:p>
        </c:txPr>
        <c:crossAx val="152245376"/>
        <c:crosses val="autoZero"/>
        <c:crossBetween val="midCat"/>
      </c:valAx>
    </c:plotArea>
    <c:legend>
      <c:legendPos val="r"/>
      <c:layout>
        <c:manualLayout>
          <c:xMode val="edge"/>
          <c:yMode val="edge"/>
          <c:x val="0.68838768271664375"/>
          <c:y val="0.87636215594956557"/>
          <c:w val="0.29354408003885463"/>
          <c:h val="0.12085489313835714"/>
        </c:manualLayout>
      </c:layout>
      <c:txPr>
        <a:bodyPr/>
        <a:lstStyle/>
        <a:p>
          <a:pPr>
            <a:defRPr sz="1200"/>
          </a:pPr>
          <a:endParaRPr lang="zh-TW"/>
        </a:p>
      </c:txPr>
    </c:legend>
    <c:plotVisOnly val="1"/>
  </c:chart>
  <c:spPr>
    <a:solidFill>
      <a:srgbClr val="FFFFFF">
        <a:shade val="85000"/>
      </a:srgbClr>
    </a:solidFill>
    <a:ln>
      <a:solidFill>
        <a:sysClr val="windowText" lastClr="000000"/>
      </a:solidFill>
    </a:ln>
  </c:spPr>
  <c:externalData r:id="rId2"/>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endParaRPr lang="en-US" altLang="zh-TW"/>
          </a:p>
        </p:txBody>
      </p:sp>
      <p:sp>
        <p:nvSpPr>
          <p:cNvPr id="92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endParaRPr lang="en-US" altLang="zh-TW"/>
          </a:p>
        </p:txBody>
      </p:sp>
      <p:sp>
        <p:nvSpPr>
          <p:cNvPr id="922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92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92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endParaRPr lang="en-US" altLang="zh-TW"/>
          </a:p>
        </p:txBody>
      </p:sp>
      <p:sp>
        <p:nvSpPr>
          <p:cNvPr id="92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9A1AFAE8-ED49-4C3A-8710-BF3840D68422}" type="slidenum">
              <a:rPr lang="en-US" altLang="zh-TW"/>
              <a:pPr/>
              <a:t>‹#›</a:t>
            </a:fld>
            <a:endParaRPr lang="en-US" altLang="zh-TW"/>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charset="0"/>
        <a:ea typeface="新細明體" pitchFamily="18" charset="-120"/>
        <a:cs typeface="+mn-cs"/>
      </a:defRPr>
    </a:lvl1pPr>
    <a:lvl2pPr marL="457200" algn="l" rtl="0" fontAlgn="base">
      <a:spcBef>
        <a:spcPct val="30000"/>
      </a:spcBef>
      <a:spcAft>
        <a:spcPct val="0"/>
      </a:spcAft>
      <a:defRPr kumimoji="1" sz="1200" kern="1200">
        <a:solidFill>
          <a:schemeClr val="tx1"/>
        </a:solidFill>
        <a:latin typeface="Arial" charset="0"/>
        <a:ea typeface="新細明體" pitchFamily="18" charset="-120"/>
        <a:cs typeface="+mn-cs"/>
      </a:defRPr>
    </a:lvl2pPr>
    <a:lvl3pPr marL="914400" algn="l" rtl="0" fontAlgn="base">
      <a:spcBef>
        <a:spcPct val="30000"/>
      </a:spcBef>
      <a:spcAft>
        <a:spcPct val="0"/>
      </a:spcAft>
      <a:defRPr kumimoji="1" sz="1200" kern="1200">
        <a:solidFill>
          <a:schemeClr val="tx1"/>
        </a:solidFill>
        <a:latin typeface="Arial" charset="0"/>
        <a:ea typeface="新細明體" pitchFamily="18" charset="-120"/>
        <a:cs typeface="+mn-cs"/>
      </a:defRPr>
    </a:lvl3pPr>
    <a:lvl4pPr marL="1371600" algn="l" rtl="0" fontAlgn="base">
      <a:spcBef>
        <a:spcPct val="30000"/>
      </a:spcBef>
      <a:spcAft>
        <a:spcPct val="0"/>
      </a:spcAft>
      <a:defRPr kumimoji="1" sz="1200" kern="1200">
        <a:solidFill>
          <a:schemeClr val="tx1"/>
        </a:solidFill>
        <a:latin typeface="Arial" charset="0"/>
        <a:ea typeface="新細明體" pitchFamily="18" charset="-120"/>
        <a:cs typeface="+mn-cs"/>
      </a:defRPr>
    </a:lvl4pPr>
    <a:lvl5pPr marL="1828800" algn="l" rtl="0" fontAlgn="base">
      <a:spcBef>
        <a:spcPct val="30000"/>
      </a:spcBef>
      <a:spcAft>
        <a:spcPct val="0"/>
      </a:spcAft>
      <a:defRPr kumimoji="1" sz="1200" kern="1200">
        <a:solidFill>
          <a:schemeClr val="tx1"/>
        </a:solidFill>
        <a:latin typeface="Arial" charset="0"/>
        <a:ea typeface="新細明體"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smtClean="0"/>
              <a:t>此篇論文主題為 同儕式網路</a:t>
            </a:r>
            <a:r>
              <a:rPr lang="zh-TW" altLang="en-US" baseline="0" dirty="0" smtClean="0"/>
              <a:t> </a:t>
            </a:r>
            <a:r>
              <a:rPr lang="en-US" altLang="zh-TW" baseline="0" dirty="0" smtClean="0"/>
              <a:t>3d </a:t>
            </a:r>
            <a:r>
              <a:rPr lang="zh-TW" altLang="en-US" baseline="0" dirty="0" smtClean="0"/>
              <a:t>串流技術</a:t>
            </a:r>
            <a:r>
              <a:rPr lang="en-US" altLang="zh-TW" baseline="0" dirty="0" smtClean="0"/>
              <a:t>,  </a:t>
            </a:r>
            <a:r>
              <a:rPr lang="zh-TW" altLang="en-US" baseline="0" dirty="0" smtClean="0"/>
              <a:t>我將會介紹一個著重頻寬利用的 同儕式 </a:t>
            </a:r>
            <a:r>
              <a:rPr lang="en-US" altLang="zh-TW" baseline="0" dirty="0" smtClean="0"/>
              <a:t>3d </a:t>
            </a:r>
            <a:r>
              <a:rPr lang="zh-TW" altLang="en-US" baseline="0" dirty="0" smtClean="0"/>
              <a:t>串流系統</a:t>
            </a:r>
            <a:r>
              <a:rPr lang="en-US" altLang="zh-TW" baseline="0" dirty="0" smtClean="0"/>
              <a:t>, </a:t>
            </a:r>
            <a:r>
              <a:rPr lang="zh-TW" altLang="en-US" baseline="0" dirty="0" smtClean="0"/>
              <a:t>系統的主要目的為透過</a:t>
            </a:r>
            <a:r>
              <a:rPr lang="en-US" altLang="zh-TW" baseline="0" dirty="0" smtClean="0"/>
              <a:t>p2p </a:t>
            </a:r>
            <a:r>
              <a:rPr lang="zh-TW" altLang="en-US" baseline="0" dirty="0" smtClean="0"/>
              <a:t>網路的可擴充性達到提昇最大同時可使人數</a:t>
            </a:r>
            <a:r>
              <a:rPr lang="en-US" altLang="zh-TW" baseline="0" dirty="0" smtClean="0"/>
              <a:t>, </a:t>
            </a:r>
            <a:r>
              <a:rPr lang="zh-TW" altLang="en-US" baseline="0" dirty="0" smtClean="0"/>
              <a:t>以及根據 </a:t>
            </a:r>
            <a:r>
              <a:rPr lang="en-US" altLang="zh-TW" baseline="0" dirty="0" smtClean="0"/>
              <a:t>3d streaming </a:t>
            </a:r>
            <a:r>
              <a:rPr lang="zh-TW" altLang="en-US" baseline="0" dirty="0" smtClean="0"/>
              <a:t>的特性提出相合適的同儕選擇模式</a:t>
            </a:r>
            <a:r>
              <a:rPr lang="en-US" altLang="zh-TW" baseline="0" dirty="0" smtClean="0"/>
              <a:t>, </a:t>
            </a:r>
            <a:r>
              <a:rPr lang="zh-TW" altLang="en-US" baseline="0" dirty="0" smtClean="0"/>
              <a:t>提高頻寬資源的利用度</a:t>
            </a:r>
            <a:r>
              <a:rPr lang="en-US" altLang="zh-TW" baseline="0" dirty="0" smtClean="0"/>
              <a:t>. </a:t>
            </a:r>
            <a:endParaRPr lang="zh-TW" altLang="en-US" dirty="0"/>
          </a:p>
        </p:txBody>
      </p:sp>
      <p:sp>
        <p:nvSpPr>
          <p:cNvPr id="4" name="投影片編號版面配置區 3"/>
          <p:cNvSpPr>
            <a:spLocks noGrp="1"/>
          </p:cNvSpPr>
          <p:nvPr>
            <p:ph type="sldNum" sz="quarter" idx="10"/>
          </p:nvPr>
        </p:nvSpPr>
        <p:spPr/>
        <p:txBody>
          <a:bodyPr/>
          <a:lstStyle/>
          <a:p>
            <a:fld id="{9A1AFAE8-ED49-4C3A-8710-BF3840D68422}" type="slidenum">
              <a:rPr lang="en-US" altLang="zh-TW" smtClean="0"/>
              <a:pPr/>
              <a:t>1</a:t>
            </a:fld>
            <a:endParaRPr lang="en-US" altLang="zh-TW"/>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smtClean="0"/>
              <a:t>在</a:t>
            </a:r>
            <a:r>
              <a:rPr lang="en-US" altLang="zh-TW" dirty="0" smtClean="0"/>
              <a:t>p2p</a:t>
            </a:r>
            <a:r>
              <a:rPr lang="zh-TW" altLang="en-US" dirty="0" smtClean="0"/>
              <a:t> 網路層中</a:t>
            </a:r>
            <a:r>
              <a:rPr lang="en-US" altLang="zh-TW" dirty="0" smtClean="0"/>
              <a:t>,  </a:t>
            </a:r>
            <a:r>
              <a:rPr lang="zh-TW" altLang="en-US" dirty="0" smtClean="0"/>
              <a:t>同儕選擇一直都是影像效能的重要因素之一</a:t>
            </a:r>
            <a:r>
              <a:rPr lang="en-US" altLang="zh-TW" dirty="0" smtClean="0"/>
              <a:t>, </a:t>
            </a:r>
            <a:r>
              <a:rPr lang="zh-TW" altLang="en-US" dirty="0" smtClean="0"/>
              <a:t>而在</a:t>
            </a:r>
            <a:r>
              <a:rPr lang="en-US" altLang="zh-TW" dirty="0" smtClean="0"/>
              <a:t>FLoD</a:t>
            </a:r>
            <a:r>
              <a:rPr lang="zh-TW" altLang="en-US" dirty="0" smtClean="0"/>
              <a:t>中</a:t>
            </a:r>
            <a:r>
              <a:rPr lang="en-US" altLang="zh-TW" dirty="0" smtClean="0"/>
              <a:t>,</a:t>
            </a:r>
            <a:r>
              <a:rPr lang="zh-TW" altLang="en-US" dirty="0" smtClean="0"/>
              <a:t> 我們將 </a:t>
            </a:r>
            <a:r>
              <a:rPr lang="en-US" altLang="zh-TW" dirty="0" smtClean="0"/>
              <a:t>peer</a:t>
            </a:r>
            <a:r>
              <a:rPr lang="zh-TW" altLang="en-US" dirty="0" smtClean="0"/>
              <a:t> </a:t>
            </a:r>
            <a:r>
              <a:rPr lang="en-US" altLang="zh-TW" dirty="0" smtClean="0"/>
              <a:t>selection </a:t>
            </a:r>
            <a:r>
              <a:rPr lang="zh-TW" altLang="en-US" dirty="0" smtClean="0"/>
              <a:t>分為三個部份</a:t>
            </a:r>
            <a:r>
              <a:rPr lang="en-US" altLang="zh-TW" dirty="0" smtClean="0"/>
              <a:t>, </a:t>
            </a:r>
            <a:r>
              <a:rPr lang="zh-TW" altLang="en-US" dirty="0" smtClean="0"/>
              <a:t>第一個為得知可下載資料的對象 第二個為選擇下載的對象</a:t>
            </a:r>
            <a:r>
              <a:rPr lang="en-US" altLang="zh-TW" dirty="0" smtClean="0"/>
              <a:t>,</a:t>
            </a:r>
            <a:r>
              <a:rPr lang="en-US" altLang="zh-TW" baseline="0" dirty="0" smtClean="0"/>
              <a:t> </a:t>
            </a:r>
            <a:r>
              <a:rPr lang="zh-TW" altLang="en-US" baseline="0" dirty="0" smtClean="0"/>
              <a:t>第三個為資料交換</a:t>
            </a:r>
            <a:r>
              <a:rPr lang="en-US" altLang="zh-TW" baseline="0" dirty="0" smtClean="0"/>
              <a:t>… </a:t>
            </a:r>
            <a:r>
              <a:rPr lang="zh-TW" altLang="en-US" baseline="0" dirty="0" smtClean="0"/>
              <a:t>而在來源選擇中 </a:t>
            </a:r>
            <a:r>
              <a:rPr lang="en-US" altLang="zh-TW" baseline="0" dirty="0" err="1" smtClean="0"/>
              <a:t>flod</a:t>
            </a:r>
            <a:r>
              <a:rPr lang="en-US" altLang="zh-TW" baseline="0" dirty="0" smtClean="0"/>
              <a:t> </a:t>
            </a:r>
            <a:r>
              <a:rPr lang="zh-TW" altLang="en-US" baseline="0" dirty="0" smtClean="0"/>
              <a:t>採取雖機選擇</a:t>
            </a:r>
            <a:r>
              <a:rPr lang="en-US" altLang="zh-TW" baseline="0" dirty="0" smtClean="0"/>
              <a:t>, </a:t>
            </a:r>
            <a:r>
              <a:rPr lang="zh-TW" altLang="en-US" baseline="0" dirty="0" smtClean="0"/>
              <a:t>也就是使用者會從多個</a:t>
            </a:r>
            <a:r>
              <a:rPr lang="en-US" altLang="zh-TW" baseline="0" dirty="0" smtClean="0"/>
              <a:t>AOI</a:t>
            </a:r>
            <a:r>
              <a:rPr lang="zh-TW" altLang="en-US" baseline="0" dirty="0" smtClean="0"/>
              <a:t>鄰居中隨機地找出擁有區塊的使用者提出下載</a:t>
            </a:r>
            <a:r>
              <a:rPr lang="en-US" altLang="zh-TW" baseline="0" dirty="0" smtClean="0"/>
              <a:t>… </a:t>
            </a:r>
            <a:r>
              <a:rPr lang="zh-TW" altLang="en-US" baseline="0" dirty="0" smtClean="0"/>
              <a:t>而被請求者 則會跟去收到請求的順序做出回應</a:t>
            </a:r>
            <a:r>
              <a:rPr lang="en-US" altLang="zh-TW" baseline="0" dirty="0" smtClean="0"/>
              <a:t>..</a:t>
            </a:r>
          </a:p>
          <a:p>
            <a:endParaRPr lang="zh-TW" altLang="en-US" dirty="0"/>
          </a:p>
        </p:txBody>
      </p:sp>
      <p:sp>
        <p:nvSpPr>
          <p:cNvPr id="4" name="投影片編號版面配置區 3"/>
          <p:cNvSpPr>
            <a:spLocks noGrp="1"/>
          </p:cNvSpPr>
          <p:nvPr>
            <p:ph type="sldNum" sz="quarter" idx="10"/>
          </p:nvPr>
        </p:nvSpPr>
        <p:spPr/>
        <p:txBody>
          <a:bodyPr/>
          <a:lstStyle/>
          <a:p>
            <a:fld id="{9A1AFAE8-ED49-4C3A-8710-BF3840D68422}" type="slidenum">
              <a:rPr lang="en-US" altLang="zh-TW" smtClean="0"/>
              <a:pPr/>
              <a:t>13</a:t>
            </a:fld>
            <a:endParaRPr lang="en-US" altLang="zh-TW"/>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smtClean="0"/>
              <a:t>若使用者選擇來源的範圍被局限於</a:t>
            </a:r>
            <a:r>
              <a:rPr lang="en-US" altLang="zh-TW" dirty="0" smtClean="0"/>
              <a:t>AOI </a:t>
            </a:r>
            <a:r>
              <a:rPr lang="zh-TW" altLang="en-US" dirty="0" smtClean="0"/>
              <a:t>鄰居範圍內的話則會有無法有效的找到在</a:t>
            </a:r>
            <a:r>
              <a:rPr lang="en-US" altLang="zh-TW" dirty="0" smtClean="0"/>
              <a:t>AOI</a:t>
            </a:r>
            <a:r>
              <a:rPr lang="zh-TW" altLang="en-US" dirty="0" smtClean="0"/>
              <a:t>範圍之外的鄰居</a:t>
            </a:r>
            <a:r>
              <a:rPr lang="en-US" altLang="zh-TW" dirty="0" smtClean="0"/>
              <a:t>..  </a:t>
            </a:r>
            <a:r>
              <a:rPr lang="zh-TW" altLang="en-US" dirty="0" smtClean="0"/>
              <a:t>因此有些曾經經過此區域的使用者則無法成為可以下載的來源</a:t>
            </a:r>
            <a:r>
              <a:rPr lang="en-US" altLang="zh-TW" dirty="0" smtClean="0"/>
              <a:t>, </a:t>
            </a:r>
            <a:r>
              <a:rPr lang="zh-TW" altLang="en-US" dirty="0" smtClean="0"/>
              <a:t>也降低了頻寬有效利用的機會</a:t>
            </a:r>
            <a:endParaRPr lang="en-US" altLang="zh-TW" dirty="0" smtClean="0"/>
          </a:p>
          <a:p>
            <a:endParaRPr lang="en-US" altLang="zh-TW" dirty="0" smtClean="0"/>
          </a:p>
          <a:p>
            <a:r>
              <a:rPr lang="zh-TW" altLang="en-US" dirty="0" smtClean="0"/>
              <a:t>由於使用者所擁有頻寬皆不相同</a:t>
            </a:r>
            <a:r>
              <a:rPr lang="en-US" altLang="zh-TW" dirty="0" smtClean="0"/>
              <a:t>, </a:t>
            </a:r>
            <a:r>
              <a:rPr lang="zh-TW" altLang="en-US" dirty="0" smtClean="0"/>
              <a:t>因在 </a:t>
            </a:r>
            <a:r>
              <a:rPr lang="en-US" altLang="zh-TW" dirty="0" smtClean="0"/>
              <a:t>random</a:t>
            </a:r>
            <a:r>
              <a:rPr lang="zh-TW" altLang="en-US" dirty="0" smtClean="0"/>
              <a:t>的機制下</a:t>
            </a:r>
            <a:r>
              <a:rPr lang="en-US" altLang="zh-TW" dirty="0" smtClean="0"/>
              <a:t>, </a:t>
            </a:r>
            <a:r>
              <a:rPr lang="zh-TW" altLang="en-US" dirty="0" smtClean="0"/>
              <a:t>勢必會造成擁有不同頻寬的使用者卻需負擔相同的平均請求機率</a:t>
            </a:r>
            <a:r>
              <a:rPr lang="en-US" altLang="zh-TW" dirty="0" smtClean="0"/>
              <a:t>. </a:t>
            </a:r>
          </a:p>
          <a:p>
            <a:r>
              <a:rPr lang="zh-TW" altLang="en-US" dirty="0" smtClean="0"/>
              <a:t>則此架構會造成其他使用者的請求容易堆積在上傳頻寬較小的使用者</a:t>
            </a:r>
            <a:r>
              <a:rPr lang="en-US" altLang="zh-TW" dirty="0" smtClean="0"/>
              <a:t>, </a:t>
            </a:r>
            <a:r>
              <a:rPr lang="zh-TW" altLang="en-US" dirty="0" smtClean="0"/>
              <a:t>而導致取得區塊資料時間延長</a:t>
            </a:r>
            <a:r>
              <a:rPr lang="en-US" altLang="zh-TW" dirty="0" smtClean="0"/>
              <a:t>. </a:t>
            </a:r>
            <a:endParaRPr lang="zh-TW" altLang="en-US" dirty="0"/>
          </a:p>
        </p:txBody>
      </p:sp>
      <p:sp>
        <p:nvSpPr>
          <p:cNvPr id="4" name="投影片編號版面配置區 3"/>
          <p:cNvSpPr>
            <a:spLocks noGrp="1"/>
          </p:cNvSpPr>
          <p:nvPr>
            <p:ph type="sldNum" sz="quarter" idx="10"/>
          </p:nvPr>
        </p:nvSpPr>
        <p:spPr/>
        <p:txBody>
          <a:bodyPr/>
          <a:lstStyle/>
          <a:p>
            <a:fld id="{9A1AFAE8-ED49-4C3A-8710-BF3840D68422}" type="slidenum">
              <a:rPr lang="en-US" altLang="zh-TW" smtClean="0"/>
              <a:pPr/>
              <a:t>14</a:t>
            </a:fld>
            <a:endParaRPr lang="en-US" altLang="zh-TW"/>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smtClean="0"/>
              <a:t>在此章節我們說明</a:t>
            </a:r>
            <a:r>
              <a:rPr lang="en-US" altLang="zh-TW" dirty="0" smtClean="0"/>
              <a:t>FLoD</a:t>
            </a:r>
            <a:r>
              <a:rPr lang="zh-TW" altLang="en-US" dirty="0" smtClean="0"/>
              <a:t>策略造成所造成的問題與影響</a:t>
            </a:r>
            <a:endParaRPr lang="en-US" altLang="zh-TW" dirty="0" smtClean="0"/>
          </a:p>
          <a:p>
            <a:endParaRPr lang="zh-TW" altLang="en-US" dirty="0"/>
          </a:p>
        </p:txBody>
      </p:sp>
      <p:sp>
        <p:nvSpPr>
          <p:cNvPr id="4" name="投影片編號版面配置區 3"/>
          <p:cNvSpPr>
            <a:spLocks noGrp="1"/>
          </p:cNvSpPr>
          <p:nvPr>
            <p:ph type="sldNum" sz="quarter" idx="10"/>
          </p:nvPr>
        </p:nvSpPr>
        <p:spPr/>
        <p:txBody>
          <a:bodyPr/>
          <a:lstStyle/>
          <a:p>
            <a:fld id="{9A1AFAE8-ED49-4C3A-8710-BF3840D68422}" type="slidenum">
              <a:rPr lang="en-US" altLang="zh-TW" smtClean="0"/>
              <a:pPr/>
              <a:t>15</a:t>
            </a:fld>
            <a:endParaRPr lang="en-US" altLang="zh-TW"/>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smtClean="0"/>
              <a:t>綜合以上 我們的目標為 改善同儕選擇機制的設計進而提昇系統的效能</a:t>
            </a:r>
            <a:endParaRPr lang="en-US" altLang="zh-TW" dirty="0" smtClean="0"/>
          </a:p>
          <a:p>
            <a:endParaRPr lang="en-US" altLang="zh-TW" dirty="0" smtClean="0"/>
          </a:p>
          <a:p>
            <a:r>
              <a:rPr lang="zh-TW" altLang="en-US" dirty="0" smtClean="0"/>
              <a:t>改善的目標如下所示</a:t>
            </a:r>
            <a:r>
              <a:rPr lang="en-US" altLang="zh-TW" dirty="0" smtClean="0"/>
              <a:t>:</a:t>
            </a:r>
          </a:p>
          <a:p>
            <a:r>
              <a:rPr lang="zh-TW" altLang="en-US" dirty="0" smtClean="0"/>
              <a:t>改善同儕發現的機制</a:t>
            </a:r>
            <a:r>
              <a:rPr lang="en-US" altLang="zh-TW" baseline="0" dirty="0" smtClean="0"/>
              <a:t> </a:t>
            </a:r>
            <a:r>
              <a:rPr lang="zh-TW" altLang="en-US" baseline="0" dirty="0" smtClean="0"/>
              <a:t>讓使用者有更多的下載選擇</a:t>
            </a:r>
            <a:endParaRPr lang="en-US" altLang="zh-TW" baseline="0" dirty="0" smtClean="0"/>
          </a:p>
          <a:p>
            <a:r>
              <a:rPr lang="zh-TW" altLang="en-US" baseline="0" dirty="0" smtClean="0"/>
              <a:t>改善同儕選擇的機制 避免發生請求壅塞</a:t>
            </a:r>
            <a:endParaRPr lang="en-US" altLang="zh-TW" dirty="0" smtClean="0"/>
          </a:p>
        </p:txBody>
      </p:sp>
      <p:sp>
        <p:nvSpPr>
          <p:cNvPr id="4" name="投影片編號版面配置區 3"/>
          <p:cNvSpPr>
            <a:spLocks noGrp="1"/>
          </p:cNvSpPr>
          <p:nvPr>
            <p:ph type="sldNum" sz="quarter" idx="10"/>
          </p:nvPr>
        </p:nvSpPr>
        <p:spPr/>
        <p:txBody>
          <a:bodyPr/>
          <a:lstStyle/>
          <a:p>
            <a:fld id="{9A1AFAE8-ED49-4C3A-8710-BF3840D68422}" type="slidenum">
              <a:rPr lang="en-US" altLang="zh-TW" smtClean="0"/>
              <a:pPr/>
              <a:t>16</a:t>
            </a:fld>
            <a:endParaRPr lang="en-US" altLang="zh-TW"/>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smtClean="0"/>
              <a:t>以下為我們提出的策略</a:t>
            </a:r>
            <a:endParaRPr lang="zh-TW" altLang="en-US" dirty="0"/>
          </a:p>
        </p:txBody>
      </p:sp>
      <p:sp>
        <p:nvSpPr>
          <p:cNvPr id="4" name="投影片編號版面配置區 3"/>
          <p:cNvSpPr>
            <a:spLocks noGrp="1"/>
          </p:cNvSpPr>
          <p:nvPr>
            <p:ph type="sldNum" sz="quarter" idx="10"/>
          </p:nvPr>
        </p:nvSpPr>
        <p:spPr/>
        <p:txBody>
          <a:bodyPr/>
          <a:lstStyle/>
          <a:p>
            <a:fld id="{9A1AFAE8-ED49-4C3A-8710-BF3840D68422}" type="slidenum">
              <a:rPr lang="en-US" altLang="zh-TW" smtClean="0"/>
              <a:pPr/>
              <a:t>17</a:t>
            </a:fld>
            <a:endParaRPr lang="en-US" altLang="zh-TW"/>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smtClean="0"/>
              <a:t>對達到上述的目標</a:t>
            </a:r>
            <a:r>
              <a:rPr lang="en-US" altLang="zh-TW" dirty="0" smtClean="0"/>
              <a:t>, </a:t>
            </a:r>
            <a:r>
              <a:rPr lang="zh-TW" altLang="en-US" dirty="0" smtClean="0"/>
              <a:t>我們在此提出一個 用於同儕網路上的</a:t>
            </a:r>
            <a:r>
              <a:rPr lang="en-US" altLang="zh-TW" dirty="0" smtClean="0"/>
              <a:t>3d </a:t>
            </a:r>
            <a:r>
              <a:rPr lang="zh-TW" altLang="en-US" dirty="0" smtClean="0"/>
              <a:t>串流架構</a:t>
            </a:r>
            <a:r>
              <a:rPr lang="en-US" altLang="zh-TW" dirty="0" smtClean="0"/>
              <a:t>, bandwidth aware p2p</a:t>
            </a:r>
            <a:r>
              <a:rPr lang="en-US" altLang="zh-TW" baseline="0" dirty="0" smtClean="0"/>
              <a:t> 3d streaming</a:t>
            </a:r>
          </a:p>
          <a:p>
            <a:endParaRPr lang="en-US" altLang="zh-TW" baseline="0" dirty="0" smtClean="0"/>
          </a:p>
          <a:p>
            <a:r>
              <a:rPr lang="zh-TW" altLang="en-US" baseline="0" dirty="0" smtClean="0"/>
              <a:t>而我們將此架構分為以下</a:t>
            </a:r>
            <a:r>
              <a:rPr lang="en-US" altLang="zh-TW" baseline="0" dirty="0" smtClean="0"/>
              <a:t>4</a:t>
            </a:r>
            <a:r>
              <a:rPr lang="zh-TW" altLang="en-US" baseline="0" dirty="0" smtClean="0"/>
              <a:t>個步驟 </a:t>
            </a:r>
            <a:r>
              <a:rPr lang="en-US" altLang="zh-TW" baseline="0" dirty="0" smtClean="0"/>
              <a:t>1-3</a:t>
            </a:r>
            <a:r>
              <a:rPr lang="zh-TW" altLang="en-US" baseline="0" dirty="0" smtClean="0"/>
              <a:t>個為</a:t>
            </a:r>
            <a:r>
              <a:rPr lang="en-US" altLang="zh-TW" baseline="0" dirty="0" smtClean="0"/>
              <a:t>requester </a:t>
            </a:r>
            <a:r>
              <a:rPr lang="zh-TW" altLang="en-US" baseline="0" dirty="0" smtClean="0"/>
              <a:t>的動作 </a:t>
            </a:r>
            <a:r>
              <a:rPr lang="en-US" altLang="zh-TW" baseline="0" dirty="0" smtClean="0"/>
              <a:t>4</a:t>
            </a:r>
            <a:r>
              <a:rPr lang="zh-TW" altLang="en-US" baseline="0" dirty="0" smtClean="0"/>
              <a:t>為 被請求者的動作</a:t>
            </a:r>
            <a:r>
              <a:rPr lang="en-US" altLang="zh-TW" baseline="0" dirty="0" smtClean="0"/>
              <a:t>. </a:t>
            </a:r>
            <a:endParaRPr lang="zh-TW" altLang="en-US" dirty="0"/>
          </a:p>
        </p:txBody>
      </p:sp>
      <p:sp>
        <p:nvSpPr>
          <p:cNvPr id="4" name="投影片編號版面配置區 3"/>
          <p:cNvSpPr>
            <a:spLocks noGrp="1"/>
          </p:cNvSpPr>
          <p:nvPr>
            <p:ph type="sldNum" sz="quarter" idx="10"/>
          </p:nvPr>
        </p:nvSpPr>
        <p:spPr/>
        <p:txBody>
          <a:bodyPr/>
          <a:lstStyle/>
          <a:p>
            <a:fld id="{9A1AFAE8-ED49-4C3A-8710-BF3840D68422}" type="slidenum">
              <a:rPr lang="en-US" altLang="zh-TW" smtClean="0"/>
              <a:pPr/>
              <a:t>18</a:t>
            </a:fld>
            <a:endParaRPr lang="en-US" altLang="zh-TW"/>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kumimoji="1" lang="zh-TW" altLang="en-US" sz="1200" kern="1200" dirty="0" smtClean="0">
                <a:solidFill>
                  <a:schemeClr val="tx1"/>
                </a:solidFill>
                <a:latin typeface="Arial" charset="0"/>
                <a:ea typeface="新細明體" pitchFamily="18" charset="-120"/>
                <a:cs typeface="+mn-cs"/>
              </a:rPr>
              <a:t>改善使用者資料下載來源因侷限於</a:t>
            </a:r>
            <a:r>
              <a:rPr kumimoji="1" lang="en-US" sz="1200" kern="1200" dirty="0" err="1" smtClean="0">
                <a:solidFill>
                  <a:schemeClr val="tx1"/>
                </a:solidFill>
                <a:latin typeface="Arial" charset="0"/>
                <a:ea typeface="新細明體" pitchFamily="18" charset="-120"/>
                <a:cs typeface="+mn-cs"/>
              </a:rPr>
              <a:t>AoI</a:t>
            </a:r>
            <a:r>
              <a:rPr kumimoji="1" lang="zh-TW" altLang="en-US" sz="1200" kern="1200" dirty="0" smtClean="0">
                <a:solidFill>
                  <a:schemeClr val="tx1"/>
                </a:solidFill>
                <a:latin typeface="Arial" charset="0"/>
                <a:ea typeface="新細明體" pitchFamily="18" charset="-120"/>
                <a:cs typeface="+mn-cs"/>
              </a:rPr>
              <a:t>鄰居而發生下載來源不足的問題。我們在場景描述中加入同儕清單</a:t>
            </a:r>
            <a:r>
              <a:rPr kumimoji="1" lang="en-US" sz="1200" kern="1200" dirty="0" smtClean="0">
                <a:solidFill>
                  <a:schemeClr val="tx1"/>
                </a:solidFill>
                <a:latin typeface="Arial" charset="0"/>
                <a:ea typeface="新細明體" pitchFamily="18" charset="-120"/>
                <a:cs typeface="+mn-cs"/>
              </a:rPr>
              <a:t>(Peer List)</a:t>
            </a:r>
            <a:r>
              <a:rPr kumimoji="1" lang="zh-TW" altLang="en-US" sz="1200" kern="1200" dirty="0" smtClean="0">
                <a:solidFill>
                  <a:schemeClr val="tx1"/>
                </a:solidFill>
                <a:latin typeface="Arial" charset="0"/>
                <a:ea typeface="新細明體" pitchFamily="18" charset="-120"/>
                <a:cs typeface="+mn-cs"/>
              </a:rPr>
              <a:t>用於紀錄曾經下載過此場景之使用者。透過</a:t>
            </a:r>
            <a:r>
              <a:rPr kumimoji="1" lang="en-US" sz="1200" kern="1200" dirty="0" smtClean="0">
                <a:solidFill>
                  <a:schemeClr val="tx1"/>
                </a:solidFill>
                <a:latin typeface="Arial" charset="0"/>
                <a:ea typeface="新細明體" pitchFamily="18" charset="-120"/>
                <a:cs typeface="+mn-cs"/>
              </a:rPr>
              <a:t>gateway server</a:t>
            </a:r>
            <a:r>
              <a:rPr kumimoji="1" lang="zh-TW" altLang="en-US" sz="1200" kern="1200" dirty="0" smtClean="0">
                <a:solidFill>
                  <a:schemeClr val="tx1"/>
                </a:solidFill>
                <a:latin typeface="Arial" charset="0"/>
                <a:ea typeface="新細明體" pitchFamily="18" charset="-120"/>
                <a:cs typeface="+mn-cs"/>
              </a:rPr>
              <a:t>紀錄曾經請求各場景描述的使用者，當其他使用者請求場景描述或使用者清單時，</a:t>
            </a:r>
            <a:r>
              <a:rPr kumimoji="1" lang="en-US" sz="1200" kern="1200" dirty="0" smtClean="0">
                <a:solidFill>
                  <a:schemeClr val="tx1"/>
                </a:solidFill>
                <a:latin typeface="Arial" charset="0"/>
                <a:ea typeface="新細明體" pitchFamily="18" charset="-120"/>
                <a:cs typeface="+mn-cs"/>
              </a:rPr>
              <a:t>server</a:t>
            </a:r>
            <a:r>
              <a:rPr kumimoji="1" lang="zh-TW" altLang="en-US" sz="1200" kern="1200" dirty="0" smtClean="0">
                <a:solidFill>
                  <a:schemeClr val="tx1"/>
                </a:solidFill>
                <a:latin typeface="Arial" charset="0"/>
                <a:ea typeface="新細明體" pitchFamily="18" charset="-120"/>
                <a:cs typeface="+mn-cs"/>
              </a:rPr>
              <a:t>會隨機挑選請求過此場景的使用者並回傳。讓使用者透過此清單即可得知此場景曾經被那些其他使用者所存取過，擴大使用者同儕選擇的範圍。</a:t>
            </a:r>
          </a:p>
          <a:p>
            <a:endParaRPr lang="en-US" altLang="zh-TW" dirty="0" smtClean="0"/>
          </a:p>
          <a:p>
            <a:r>
              <a:rPr lang="en-US" altLang="zh-TW" dirty="0" smtClean="0"/>
              <a:t>Peer list </a:t>
            </a:r>
            <a:r>
              <a:rPr lang="zh-TW" altLang="en-US" dirty="0" smtClean="0"/>
              <a:t>的請求時機</a:t>
            </a:r>
            <a:r>
              <a:rPr lang="en-US" altLang="zh-TW" dirty="0" smtClean="0"/>
              <a:t>, (1)</a:t>
            </a:r>
            <a:r>
              <a:rPr lang="zh-TW" altLang="en-US" dirty="0" smtClean="0"/>
              <a:t>使用者</a:t>
            </a:r>
            <a:r>
              <a:rPr lang="en-US" altLang="zh-TW" dirty="0" smtClean="0"/>
              <a:t>AOI</a:t>
            </a:r>
            <a:r>
              <a:rPr lang="zh-TW" altLang="en-US" dirty="0" smtClean="0"/>
              <a:t>第一次接觸到新的場景 </a:t>
            </a:r>
            <a:r>
              <a:rPr lang="en-US" altLang="zh-TW" dirty="0" smtClean="0"/>
              <a:t>(2)</a:t>
            </a:r>
            <a:r>
              <a:rPr lang="zh-TW" altLang="en-US" dirty="0" smtClean="0"/>
              <a:t>使用者可下載的來源過低</a:t>
            </a:r>
            <a:endParaRPr lang="en-US" altLang="zh-TW" dirty="0" smtClean="0"/>
          </a:p>
          <a:p>
            <a:endParaRPr lang="en-US" altLang="zh-TW" dirty="0" smtClean="0"/>
          </a:p>
          <a:p>
            <a:r>
              <a:rPr lang="zh-TW" altLang="en-US" dirty="0" smtClean="0"/>
              <a:t>為何同時存在</a:t>
            </a:r>
            <a:r>
              <a:rPr lang="en-US" altLang="zh-TW" dirty="0" err="1" smtClean="0"/>
              <a:t>aoi</a:t>
            </a:r>
            <a:r>
              <a:rPr lang="zh-TW" altLang="en-US" dirty="0" smtClean="0"/>
              <a:t> </a:t>
            </a:r>
            <a:r>
              <a:rPr lang="en-US" altLang="zh-TW" dirty="0" smtClean="0"/>
              <a:t>neighbors</a:t>
            </a:r>
            <a:r>
              <a:rPr lang="zh-TW" altLang="en-US" dirty="0" smtClean="0"/>
              <a:t> </a:t>
            </a:r>
            <a:r>
              <a:rPr lang="en-US" altLang="zh-TW" dirty="0" smtClean="0"/>
              <a:t>and</a:t>
            </a:r>
            <a:r>
              <a:rPr lang="zh-TW" altLang="en-US" dirty="0" smtClean="0"/>
              <a:t> </a:t>
            </a:r>
            <a:r>
              <a:rPr lang="en-US" altLang="zh-TW" dirty="0" smtClean="0"/>
              <a:t>peer list </a:t>
            </a:r>
            <a:r>
              <a:rPr lang="zh-TW" altLang="en-US" dirty="0" smtClean="0"/>
              <a:t>兩種下載來源</a:t>
            </a:r>
            <a:r>
              <a:rPr lang="en-US" altLang="zh-TW" dirty="0" smtClean="0"/>
              <a:t>, </a:t>
            </a:r>
            <a:r>
              <a:rPr lang="zh-TW" altLang="en-US" dirty="0" smtClean="0"/>
              <a:t>由於 </a:t>
            </a:r>
            <a:r>
              <a:rPr lang="en-US" altLang="zh-TW" dirty="0" smtClean="0"/>
              <a:t>peer</a:t>
            </a:r>
            <a:r>
              <a:rPr lang="en-US" altLang="zh-TW" baseline="0" dirty="0" smtClean="0"/>
              <a:t> list</a:t>
            </a:r>
            <a:r>
              <a:rPr lang="zh-TW" altLang="en-US" baseline="0" dirty="0" smtClean="0"/>
              <a:t>來自於伺服器以及更新時間問題因此無法提供 </a:t>
            </a:r>
            <a:r>
              <a:rPr lang="en-US" altLang="zh-TW" baseline="0" dirty="0" smtClean="0"/>
              <a:t>AOI</a:t>
            </a:r>
            <a:r>
              <a:rPr lang="zh-TW" altLang="en-US" baseline="0" dirty="0" smtClean="0"/>
              <a:t>鄰居即時的更新</a:t>
            </a:r>
            <a:r>
              <a:rPr lang="en-US" altLang="zh-TW" baseline="0" dirty="0" smtClean="0"/>
              <a:t>, </a:t>
            </a:r>
            <a:r>
              <a:rPr lang="zh-TW" altLang="en-US" baseline="0" dirty="0" smtClean="0"/>
              <a:t>但</a:t>
            </a:r>
            <a:r>
              <a:rPr lang="en-US" altLang="zh-TW" baseline="0" dirty="0" err="1" smtClean="0"/>
              <a:t>aoi</a:t>
            </a:r>
            <a:r>
              <a:rPr lang="zh-TW" altLang="en-US" baseline="0" dirty="0" smtClean="0"/>
              <a:t>鄰居卻又太區域化</a:t>
            </a:r>
            <a:r>
              <a:rPr lang="en-US" altLang="zh-TW" baseline="0" dirty="0" smtClean="0"/>
              <a:t>, </a:t>
            </a:r>
            <a:r>
              <a:rPr lang="zh-TW" altLang="en-US" baseline="0" dirty="0" smtClean="0"/>
              <a:t>無法獲得較大範圍的使用者清單</a:t>
            </a:r>
            <a:r>
              <a:rPr lang="en-US" altLang="zh-TW" baseline="0" dirty="0" smtClean="0"/>
              <a:t>. </a:t>
            </a:r>
            <a:endParaRPr lang="zh-TW" altLang="en-US" dirty="0"/>
          </a:p>
        </p:txBody>
      </p:sp>
      <p:sp>
        <p:nvSpPr>
          <p:cNvPr id="4" name="投影片編號版面配置區 3"/>
          <p:cNvSpPr>
            <a:spLocks noGrp="1"/>
          </p:cNvSpPr>
          <p:nvPr>
            <p:ph type="sldNum" sz="quarter" idx="10"/>
          </p:nvPr>
        </p:nvSpPr>
        <p:spPr/>
        <p:txBody>
          <a:bodyPr/>
          <a:lstStyle/>
          <a:p>
            <a:fld id="{9A1AFAE8-ED49-4C3A-8710-BF3840D68422}" type="slidenum">
              <a:rPr lang="en-US" altLang="zh-TW" smtClean="0"/>
              <a:pPr/>
              <a:t>19</a:t>
            </a:fld>
            <a:endParaRPr lang="en-US" altLang="zh-TW"/>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smtClean="0"/>
              <a:t>當使用者得知</a:t>
            </a:r>
            <a:r>
              <a:rPr lang="en-US" altLang="zh-TW" dirty="0" smtClean="0"/>
              <a:t>AOI </a:t>
            </a:r>
            <a:r>
              <a:rPr lang="zh-TW" altLang="en-US" dirty="0" smtClean="0"/>
              <a:t>鄰居以及 </a:t>
            </a:r>
            <a:r>
              <a:rPr lang="en-US" altLang="zh-TW" dirty="0" smtClean="0"/>
              <a:t>Peer list</a:t>
            </a:r>
            <a:r>
              <a:rPr lang="zh-TW" altLang="en-US" dirty="0" smtClean="0"/>
              <a:t>後</a:t>
            </a:r>
            <a:r>
              <a:rPr lang="en-US" altLang="zh-TW" dirty="0" smtClean="0"/>
              <a:t>, </a:t>
            </a:r>
            <a:r>
              <a:rPr lang="zh-TW" altLang="en-US" dirty="0" smtClean="0"/>
              <a:t>會向這兩群組中的使用者</a:t>
            </a:r>
            <a:r>
              <a:rPr lang="en-US" altLang="zh-TW" dirty="0" smtClean="0"/>
              <a:t>(target list)</a:t>
            </a:r>
            <a:r>
              <a:rPr lang="zh-TW" altLang="en-US" dirty="0" smtClean="0"/>
              <a:t>發出連線建立的請求</a:t>
            </a:r>
            <a:r>
              <a:rPr lang="en-US" altLang="zh-TW" dirty="0" smtClean="0"/>
              <a:t>,</a:t>
            </a:r>
            <a:r>
              <a:rPr lang="zh-TW" altLang="en-US" dirty="0" smtClean="0"/>
              <a:t> 當被請求者答應請請求後</a:t>
            </a:r>
            <a:r>
              <a:rPr lang="en-US" altLang="zh-TW" dirty="0" smtClean="0"/>
              <a:t>, </a:t>
            </a:r>
            <a:r>
              <a:rPr lang="zh-TW" altLang="en-US" dirty="0" smtClean="0"/>
              <a:t>則會為請求者保留一個區塊大小的頻寬</a:t>
            </a:r>
            <a:r>
              <a:rPr lang="en-US" altLang="zh-TW" dirty="0" smtClean="0"/>
              <a:t>, </a:t>
            </a:r>
            <a:r>
              <a:rPr lang="zh-TW" altLang="en-US" dirty="0" smtClean="0"/>
              <a:t>但若請求者若超過一定時間沒向保留者送出區塊請求</a:t>
            </a:r>
            <a:r>
              <a:rPr lang="en-US" altLang="zh-TW" dirty="0" smtClean="0"/>
              <a:t>, </a:t>
            </a:r>
            <a:r>
              <a:rPr lang="zh-TW" altLang="en-US" dirty="0" smtClean="0"/>
              <a:t>則此連線會被中斷</a:t>
            </a:r>
            <a:r>
              <a:rPr lang="en-US" altLang="zh-TW" dirty="0" smtClean="0"/>
              <a:t>, </a:t>
            </a:r>
            <a:r>
              <a:rPr lang="zh-TW" altLang="en-US" dirty="0" smtClean="0"/>
              <a:t>保留的頻寬也會收回</a:t>
            </a:r>
            <a:r>
              <a:rPr lang="en-US" altLang="zh-TW" dirty="0" smtClean="0"/>
              <a:t>. </a:t>
            </a:r>
          </a:p>
          <a:p>
            <a:endParaRPr lang="en-US" altLang="zh-TW" dirty="0" smtClean="0"/>
          </a:p>
          <a:p>
            <a:r>
              <a:rPr lang="zh-TW" altLang="en-US" dirty="0" smtClean="0"/>
              <a:t>為何不使用</a:t>
            </a:r>
            <a:r>
              <a:rPr lang="en-US" altLang="zh-TW" dirty="0" smtClean="0"/>
              <a:t>push</a:t>
            </a:r>
            <a:r>
              <a:rPr lang="zh-TW" altLang="en-US" dirty="0" smtClean="0"/>
              <a:t> 機制</a:t>
            </a:r>
            <a:r>
              <a:rPr lang="en-US" altLang="zh-TW" dirty="0" smtClean="0"/>
              <a:t>?</a:t>
            </a:r>
            <a:r>
              <a:rPr lang="zh-TW" altLang="en-US" dirty="0" smtClean="0"/>
              <a:t> 在同儕網路中</a:t>
            </a:r>
            <a:r>
              <a:rPr lang="en-US" altLang="zh-TW" dirty="0" smtClean="0"/>
              <a:t>,</a:t>
            </a:r>
            <a:r>
              <a:rPr lang="zh-TW" altLang="en-US" dirty="0" smtClean="0"/>
              <a:t> 由於使用者之間的關係為多對多的機制</a:t>
            </a:r>
            <a:r>
              <a:rPr lang="en-US" altLang="zh-TW" dirty="0" smtClean="0"/>
              <a:t>, </a:t>
            </a:r>
            <a:r>
              <a:rPr lang="zh-TW" altLang="en-US" dirty="0" smtClean="0"/>
              <a:t>因此</a:t>
            </a:r>
            <a:r>
              <a:rPr lang="en-US" altLang="zh-TW" dirty="0" smtClean="0"/>
              <a:t>push </a:t>
            </a:r>
            <a:r>
              <a:rPr lang="zh-TW" altLang="en-US" dirty="0" smtClean="0"/>
              <a:t>資料的人很難確切的得知使用者目前所需的資料</a:t>
            </a:r>
            <a:r>
              <a:rPr lang="en-US" altLang="zh-TW" dirty="0" smtClean="0"/>
              <a:t>. </a:t>
            </a:r>
            <a:r>
              <a:rPr lang="zh-TW" altLang="en-US" dirty="0" smtClean="0"/>
              <a:t>導致</a:t>
            </a:r>
            <a:r>
              <a:rPr lang="en-US" altLang="zh-TW" dirty="0" smtClean="0"/>
              <a:t>push </a:t>
            </a:r>
            <a:r>
              <a:rPr lang="zh-TW" altLang="en-US" dirty="0" smtClean="0"/>
              <a:t>機制下</a:t>
            </a:r>
            <a:r>
              <a:rPr lang="en-US" altLang="zh-TW" dirty="0" smtClean="0"/>
              <a:t>, </a:t>
            </a:r>
            <a:r>
              <a:rPr lang="zh-TW" altLang="en-US" dirty="0" smtClean="0"/>
              <a:t>難以處理重複傳送的問題</a:t>
            </a:r>
            <a:r>
              <a:rPr lang="en-US" altLang="zh-TW" dirty="0" smtClean="0"/>
              <a:t>. </a:t>
            </a:r>
          </a:p>
          <a:p>
            <a:endParaRPr lang="en-US" altLang="zh-TW" dirty="0" smtClean="0"/>
          </a:p>
          <a:p>
            <a:r>
              <a:rPr lang="en-US" altLang="zh-TW" dirty="0" smtClean="0"/>
              <a:t>Average</a:t>
            </a:r>
            <a:r>
              <a:rPr lang="en-US" altLang="zh-TW" baseline="0" dirty="0" smtClean="0"/>
              <a:t> bandwidth cost </a:t>
            </a:r>
            <a:r>
              <a:rPr lang="zh-TW" altLang="en-US" baseline="0" dirty="0" smtClean="0"/>
              <a:t>為 </a:t>
            </a:r>
            <a:r>
              <a:rPr lang="en-US" altLang="zh-TW" baseline="0" dirty="0" smtClean="0"/>
              <a:t>FLoD</a:t>
            </a:r>
            <a:r>
              <a:rPr lang="zh-TW" altLang="en-US" baseline="0" dirty="0" smtClean="0"/>
              <a:t>中使用者平常上傳資料到</a:t>
            </a:r>
            <a:r>
              <a:rPr lang="en-US" altLang="zh-TW" baseline="0" dirty="0" smtClean="0"/>
              <a:t>AOI</a:t>
            </a:r>
            <a:r>
              <a:rPr lang="zh-TW" altLang="en-US" baseline="0" dirty="0" smtClean="0"/>
              <a:t>鄰居而花費的頻寬</a:t>
            </a:r>
            <a:r>
              <a:rPr lang="en-US" altLang="zh-TW" baseline="0" dirty="0" smtClean="0"/>
              <a:t>, </a:t>
            </a:r>
            <a:r>
              <a:rPr lang="zh-TW" altLang="en-US" baseline="0" dirty="0" smtClean="0"/>
              <a:t>因此我們可以發現有部份的頻寬式被浪費的</a:t>
            </a:r>
            <a:endParaRPr lang="zh-TW" altLang="en-US" dirty="0"/>
          </a:p>
        </p:txBody>
      </p:sp>
      <p:sp>
        <p:nvSpPr>
          <p:cNvPr id="4" name="投影片編號版面配置區 3"/>
          <p:cNvSpPr>
            <a:spLocks noGrp="1"/>
          </p:cNvSpPr>
          <p:nvPr>
            <p:ph type="sldNum" sz="quarter" idx="10"/>
          </p:nvPr>
        </p:nvSpPr>
        <p:spPr/>
        <p:txBody>
          <a:bodyPr/>
          <a:lstStyle/>
          <a:p>
            <a:fld id="{9A1AFAE8-ED49-4C3A-8710-BF3840D68422}" type="slidenum">
              <a:rPr lang="en-US" altLang="zh-TW" smtClean="0"/>
              <a:pPr/>
              <a:t>20</a:t>
            </a:fld>
            <a:endParaRPr lang="en-US" altLang="zh-TW"/>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smtClean="0"/>
              <a:t>紅色為被請求對象的以下載資料範圍</a:t>
            </a:r>
            <a:r>
              <a:rPr lang="en-US" altLang="zh-TW" dirty="0" smtClean="0"/>
              <a:t>, </a:t>
            </a:r>
            <a:r>
              <a:rPr lang="zh-TW" altLang="en-US" dirty="0" smtClean="0"/>
              <a:t>黑色為使用者的</a:t>
            </a:r>
            <a:r>
              <a:rPr lang="en-US" altLang="zh-TW" dirty="0" smtClean="0"/>
              <a:t>AOI</a:t>
            </a:r>
            <a:r>
              <a:rPr lang="zh-TW" altLang="en-US" dirty="0" smtClean="0"/>
              <a:t>範圍</a:t>
            </a:r>
            <a:r>
              <a:rPr lang="en-US" altLang="zh-TW" dirty="0" smtClean="0"/>
              <a:t>, </a:t>
            </a:r>
            <a:r>
              <a:rPr lang="zh-TW" altLang="en-US" dirty="0" smtClean="0"/>
              <a:t>透過連線的建立達到頻寬的保留</a:t>
            </a:r>
            <a:r>
              <a:rPr lang="en-US" altLang="zh-TW" dirty="0" smtClean="0"/>
              <a:t>, </a:t>
            </a:r>
            <a:r>
              <a:rPr lang="zh-TW" altLang="en-US" dirty="0" smtClean="0"/>
              <a:t>也讓使用者可以採用更快速的方式取得交集範圍內的資料</a:t>
            </a:r>
            <a:endParaRPr lang="zh-TW" altLang="en-US" dirty="0"/>
          </a:p>
        </p:txBody>
      </p:sp>
      <p:sp>
        <p:nvSpPr>
          <p:cNvPr id="4" name="投影片編號版面配置區 3"/>
          <p:cNvSpPr>
            <a:spLocks noGrp="1"/>
          </p:cNvSpPr>
          <p:nvPr>
            <p:ph type="sldNum" sz="quarter" idx="10"/>
          </p:nvPr>
        </p:nvSpPr>
        <p:spPr/>
        <p:txBody>
          <a:bodyPr/>
          <a:lstStyle/>
          <a:p>
            <a:fld id="{9A1AFAE8-ED49-4C3A-8710-BF3840D68422}" type="slidenum">
              <a:rPr lang="en-US" altLang="zh-TW" smtClean="0"/>
              <a:pPr/>
              <a:t>21</a:t>
            </a:fld>
            <a:endParaRPr lang="en-US" altLang="zh-TW"/>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smtClean="0"/>
              <a:t>第四步驟為被請求者回應模式</a:t>
            </a:r>
            <a:r>
              <a:rPr lang="en-US" altLang="zh-TW" dirty="0" smtClean="0"/>
              <a:t> </a:t>
            </a:r>
            <a:r>
              <a:rPr lang="zh-TW" altLang="en-US" dirty="0" smtClean="0"/>
              <a:t>第一個是 </a:t>
            </a:r>
            <a:r>
              <a:rPr lang="en-US" altLang="zh-TW" dirty="0" smtClean="0"/>
              <a:t>AOI</a:t>
            </a:r>
            <a:r>
              <a:rPr lang="en-US" altLang="zh-TW" baseline="0" dirty="0" smtClean="0"/>
              <a:t> </a:t>
            </a:r>
            <a:r>
              <a:rPr lang="zh-TW" altLang="en-US" baseline="0" dirty="0" smtClean="0"/>
              <a:t>鄰居的請求</a:t>
            </a:r>
            <a:r>
              <a:rPr lang="en-US" altLang="zh-TW" baseline="0" dirty="0" smtClean="0"/>
              <a:t>, </a:t>
            </a:r>
            <a:r>
              <a:rPr lang="zh-TW" altLang="en-US" baseline="0" dirty="0" smtClean="0"/>
              <a:t>此請求我們採取先來擇優先處理模式</a:t>
            </a:r>
            <a:r>
              <a:rPr lang="en-US" altLang="zh-TW" baseline="0" dirty="0" smtClean="0"/>
              <a:t>. </a:t>
            </a:r>
            <a:r>
              <a:rPr lang="zh-TW" altLang="en-US" baseline="0" dirty="0" smtClean="0"/>
              <a:t>第二個則是</a:t>
            </a:r>
            <a:r>
              <a:rPr lang="en-US" altLang="zh-TW" baseline="0" dirty="0" smtClean="0"/>
              <a:t>TFT, </a:t>
            </a:r>
            <a:r>
              <a:rPr lang="zh-TW" altLang="en-US" baseline="0" dirty="0" smtClean="0"/>
              <a:t>當使用者資源足夠時我們採取</a:t>
            </a:r>
            <a:r>
              <a:rPr lang="en-US" altLang="zh-TW" baseline="0" dirty="0" smtClean="0"/>
              <a:t>FCFS</a:t>
            </a:r>
            <a:r>
              <a:rPr lang="zh-TW" altLang="en-US" baseline="0" dirty="0" smtClean="0"/>
              <a:t>但當使用者連線數到達上線時</a:t>
            </a:r>
            <a:r>
              <a:rPr lang="en-US" altLang="zh-TW" baseline="0" dirty="0" smtClean="0"/>
              <a:t>, </a:t>
            </a:r>
            <a:r>
              <a:rPr lang="zh-TW" altLang="en-US" baseline="0" dirty="0" smtClean="0"/>
              <a:t>我們則採取對被請求者有較高貢獻的使用者優先策略</a:t>
            </a:r>
            <a:r>
              <a:rPr lang="en-US" altLang="zh-TW" baseline="0" dirty="0" smtClean="0"/>
              <a:t>. </a:t>
            </a:r>
            <a:r>
              <a:rPr lang="zh-TW" altLang="en-US" baseline="0" dirty="0" smtClean="0"/>
              <a:t>目的是讓高頻寬且可相互交換資料的使用者盡可能優先交換資料</a:t>
            </a:r>
            <a:r>
              <a:rPr lang="en-US" altLang="zh-TW" baseline="0" dirty="0" smtClean="0"/>
              <a:t>. </a:t>
            </a:r>
            <a:r>
              <a:rPr lang="zh-TW" altLang="en-US" baseline="0" dirty="0" smtClean="0"/>
              <a:t>當這些使用者群達到一定</a:t>
            </a:r>
            <a:r>
              <a:rPr lang="en-US" altLang="zh-TW" baseline="0" dirty="0" smtClean="0"/>
              <a:t>fill ratio </a:t>
            </a:r>
            <a:r>
              <a:rPr lang="zh-TW" altLang="en-US" baseline="0" dirty="0" smtClean="0"/>
              <a:t>後</a:t>
            </a:r>
            <a:r>
              <a:rPr lang="en-US" altLang="zh-TW" baseline="0" dirty="0" smtClean="0"/>
              <a:t>, </a:t>
            </a:r>
            <a:r>
              <a:rPr lang="zh-TW" altLang="en-US" baseline="0" dirty="0" smtClean="0"/>
              <a:t>則會將連線釋放給其他使用者</a:t>
            </a:r>
            <a:r>
              <a:rPr lang="en-US" altLang="zh-TW" baseline="0" dirty="0" smtClean="0"/>
              <a:t>.</a:t>
            </a:r>
          </a:p>
          <a:p>
            <a:endParaRPr lang="en-US" altLang="zh-TW" baseline="0" dirty="0" smtClean="0"/>
          </a:p>
          <a:p>
            <a:endParaRPr lang="zh-TW" altLang="en-US" dirty="0"/>
          </a:p>
        </p:txBody>
      </p:sp>
      <p:sp>
        <p:nvSpPr>
          <p:cNvPr id="4" name="投影片編號版面配置區 3"/>
          <p:cNvSpPr>
            <a:spLocks noGrp="1"/>
          </p:cNvSpPr>
          <p:nvPr>
            <p:ph type="sldNum" sz="quarter" idx="10"/>
          </p:nvPr>
        </p:nvSpPr>
        <p:spPr/>
        <p:txBody>
          <a:bodyPr/>
          <a:lstStyle/>
          <a:p>
            <a:fld id="{9A1AFAE8-ED49-4C3A-8710-BF3840D68422}" type="slidenum">
              <a:rPr lang="en-US" altLang="zh-TW" smtClean="0"/>
              <a:pPr/>
              <a:t>22</a:t>
            </a:fld>
            <a:endParaRPr lang="en-US" altLang="zh-TW"/>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zh-TW" altLang="en-US" baseline="0" dirty="0" smtClean="0"/>
              <a:t>在</a:t>
            </a:r>
            <a:r>
              <a:rPr lang="en-US" altLang="zh-TW" baseline="0" dirty="0" smtClean="0"/>
              <a:t>introduction </a:t>
            </a:r>
            <a:r>
              <a:rPr lang="zh-TW" altLang="en-US" baseline="0" dirty="0" smtClean="0"/>
              <a:t>我會簡介何謂</a:t>
            </a:r>
            <a:r>
              <a:rPr lang="en-US" altLang="zh-TW" baseline="0" dirty="0" smtClean="0"/>
              <a:t>3d </a:t>
            </a:r>
            <a:r>
              <a:rPr lang="zh-TW" altLang="en-US" baseline="0" dirty="0" smtClean="0"/>
              <a:t>串流 以及</a:t>
            </a:r>
            <a:r>
              <a:rPr lang="en-US" altLang="zh-TW" baseline="0" dirty="0" smtClean="0"/>
              <a:t>3d </a:t>
            </a:r>
            <a:r>
              <a:rPr lang="zh-TW" altLang="en-US" baseline="0" dirty="0" smtClean="0"/>
              <a:t>串流與其他串流技術的差異性</a:t>
            </a:r>
            <a:r>
              <a:rPr lang="en-US" altLang="zh-TW" baseline="0" dirty="0" smtClean="0"/>
              <a:t>,  </a:t>
            </a:r>
            <a:r>
              <a:rPr lang="zh-TW" altLang="en-US" baseline="0" dirty="0" smtClean="0"/>
              <a:t>等基本背景資料</a:t>
            </a:r>
            <a:endParaRPr lang="en-US" altLang="zh-TW"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endParaRPr lang="en-US" altLang="zh-TW"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zh-TW" altLang="en-US" baseline="0" dirty="0" smtClean="0"/>
              <a:t>在</a:t>
            </a:r>
            <a:r>
              <a:rPr lang="en-US" altLang="zh-TW" baseline="0" dirty="0" smtClean="0"/>
              <a:t>related work </a:t>
            </a:r>
            <a:r>
              <a:rPr lang="zh-TW" altLang="en-US" baseline="0" dirty="0" smtClean="0"/>
              <a:t>我會提出目前的相關研究 之後會提出其問題分析並訂出我們要達到的目標</a:t>
            </a:r>
            <a:endParaRPr lang="en-US" altLang="zh-TW"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endParaRPr lang="en-US" altLang="zh-TW"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zh-TW" altLang="en-US" baseline="0" dirty="0" smtClean="0"/>
              <a:t>第</a:t>
            </a:r>
            <a:r>
              <a:rPr lang="en-US" altLang="zh-TW" baseline="0" dirty="0" smtClean="0"/>
              <a:t>4</a:t>
            </a:r>
            <a:r>
              <a:rPr lang="zh-TW" altLang="en-US" baseline="0" dirty="0" smtClean="0"/>
              <a:t>部份我們會提出合適的策略</a:t>
            </a:r>
            <a:r>
              <a:rPr lang="en-US" altLang="zh-TW" baseline="0" dirty="0" smtClean="0"/>
              <a:t>. </a:t>
            </a:r>
            <a:endParaRPr lang="zh-TW" altLang="en-US" dirty="0" smtClean="0"/>
          </a:p>
          <a:p>
            <a:endParaRPr lang="zh-TW" altLang="en-US" dirty="0"/>
          </a:p>
        </p:txBody>
      </p:sp>
      <p:sp>
        <p:nvSpPr>
          <p:cNvPr id="4" name="投影片編號版面配置區 3"/>
          <p:cNvSpPr>
            <a:spLocks noGrp="1"/>
          </p:cNvSpPr>
          <p:nvPr>
            <p:ph type="sldNum" sz="quarter" idx="10"/>
          </p:nvPr>
        </p:nvSpPr>
        <p:spPr/>
        <p:txBody>
          <a:bodyPr/>
          <a:lstStyle/>
          <a:p>
            <a:fld id="{9A1AFAE8-ED49-4C3A-8710-BF3840D68422}" type="slidenum">
              <a:rPr lang="en-US" altLang="zh-TW" smtClean="0"/>
              <a:pPr/>
              <a:t>3</a:t>
            </a:fld>
            <a:endParaRPr lang="en-US" altLang="zh-TW"/>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kumimoji="1" lang="zh-TW" altLang="en-US" sz="1200" b="1" kern="1200" dirty="0" smtClean="0">
                <a:solidFill>
                  <a:schemeClr val="tx1"/>
                </a:solidFill>
                <a:latin typeface="Arial" charset="0"/>
                <a:ea typeface="新細明體" pitchFamily="18" charset="-120"/>
                <a:cs typeface="+mn-cs"/>
              </a:rPr>
              <a:t>來自伺服器區塊資料比例</a:t>
            </a:r>
            <a:r>
              <a:rPr kumimoji="1" lang="en-US" sz="1200" b="1" kern="1200" dirty="0" smtClean="0">
                <a:solidFill>
                  <a:schemeClr val="tx1"/>
                </a:solidFill>
                <a:latin typeface="Arial" charset="0"/>
                <a:ea typeface="新細明體" pitchFamily="18" charset="-120"/>
                <a:cs typeface="+mn-cs"/>
              </a:rPr>
              <a:t> (% of Piece from Server, %</a:t>
            </a:r>
            <a:r>
              <a:rPr kumimoji="1" lang="en-US" sz="1200" b="1" kern="1200" dirty="0" err="1" smtClean="0">
                <a:solidFill>
                  <a:schemeClr val="tx1"/>
                </a:solidFill>
                <a:latin typeface="Arial" charset="0"/>
                <a:ea typeface="新細明體" pitchFamily="18" charset="-120"/>
                <a:cs typeface="+mn-cs"/>
              </a:rPr>
              <a:t>PfS</a:t>
            </a:r>
            <a:r>
              <a:rPr kumimoji="1" lang="en-US" sz="1200" b="1" kern="1200" dirty="0" smtClean="0">
                <a:solidFill>
                  <a:schemeClr val="tx1"/>
                </a:solidFill>
                <a:latin typeface="Arial" charset="0"/>
                <a:ea typeface="新細明體" pitchFamily="18" charset="-120"/>
                <a:cs typeface="+mn-cs"/>
              </a:rPr>
              <a:t>)</a:t>
            </a:r>
            <a:r>
              <a:rPr kumimoji="1" lang="zh-TW" altLang="en-US" sz="1200" b="1" kern="1200" dirty="0" smtClean="0">
                <a:solidFill>
                  <a:schemeClr val="tx1"/>
                </a:solidFill>
                <a:latin typeface="Arial" charset="0"/>
                <a:ea typeface="新細明體" pitchFamily="18" charset="-120"/>
                <a:cs typeface="+mn-cs"/>
              </a:rPr>
              <a:t>：</a:t>
            </a:r>
            <a:r>
              <a:rPr kumimoji="1" lang="zh-TW" altLang="en-US" sz="1200" kern="1200" dirty="0" smtClean="0">
                <a:solidFill>
                  <a:schemeClr val="tx1"/>
                </a:solidFill>
                <a:latin typeface="Arial" charset="0"/>
                <a:ea typeface="新細明體" pitchFamily="18" charset="-120"/>
                <a:cs typeface="+mn-cs"/>
              </a:rPr>
              <a:t>使用者請求區塊的對象有同儕與伺服器兩種，當使用者透過同儕選擇策略無法找到可下載對象以及伺服器請求條件皆成立時，使用者可像伺服器送出區塊資料請求，此百分比值用來描述使用者區塊來自伺服器的比例，此百分比值越低代表伺服器負載越小，系統可擴充性越高。</a:t>
            </a:r>
          </a:p>
          <a:p>
            <a:pPr marL="0" marR="0" indent="0" algn="l" defTabSz="914400" rtl="0" eaLnBrk="1" fontAlgn="base" latinLnBrk="0" hangingPunct="1">
              <a:lnSpc>
                <a:spcPct val="100000"/>
              </a:lnSpc>
              <a:spcBef>
                <a:spcPct val="30000"/>
              </a:spcBef>
              <a:spcAft>
                <a:spcPct val="0"/>
              </a:spcAft>
              <a:buClrTx/>
              <a:buSzTx/>
              <a:buFontTx/>
              <a:buNone/>
              <a:tabLst/>
              <a:defRPr/>
            </a:pPr>
            <a:r>
              <a:rPr kumimoji="1" lang="zh-TW" altLang="en-US" sz="1200" b="1" kern="1200" dirty="0" smtClean="0">
                <a:solidFill>
                  <a:schemeClr val="tx1"/>
                </a:solidFill>
                <a:latin typeface="Arial" charset="0"/>
                <a:ea typeface="新細明體" pitchFamily="18" charset="-120"/>
                <a:cs typeface="+mn-cs"/>
              </a:rPr>
              <a:t>填充率</a:t>
            </a:r>
            <a:r>
              <a:rPr kumimoji="1" lang="en-US" sz="1200" b="1" kern="1200" dirty="0" smtClean="0">
                <a:solidFill>
                  <a:schemeClr val="tx1"/>
                </a:solidFill>
                <a:latin typeface="Arial" charset="0"/>
                <a:ea typeface="新細明體" pitchFamily="18" charset="-120"/>
                <a:cs typeface="+mn-cs"/>
              </a:rPr>
              <a:t> (Fill Ratio)</a:t>
            </a:r>
            <a:r>
              <a:rPr kumimoji="1" lang="zh-TW" altLang="en-US" sz="1200" b="1" kern="1200" dirty="0" smtClean="0">
                <a:solidFill>
                  <a:schemeClr val="tx1"/>
                </a:solidFill>
                <a:latin typeface="Arial" charset="0"/>
                <a:ea typeface="新細明體" pitchFamily="18" charset="-120"/>
                <a:cs typeface="+mn-cs"/>
              </a:rPr>
              <a:t>：</a:t>
            </a:r>
            <a:r>
              <a:rPr kumimoji="1" lang="zh-TW" altLang="en-US" sz="1200" kern="1200" dirty="0" smtClean="0">
                <a:solidFill>
                  <a:schemeClr val="tx1"/>
                </a:solidFill>
                <a:latin typeface="Arial" charset="0"/>
                <a:ea typeface="新細明體" pitchFamily="18" charset="-120"/>
                <a:cs typeface="+mn-cs"/>
              </a:rPr>
              <a:t>使用者</a:t>
            </a:r>
            <a:r>
              <a:rPr kumimoji="1" lang="en-US" sz="1200" kern="1200" dirty="0" err="1" smtClean="0">
                <a:solidFill>
                  <a:schemeClr val="tx1"/>
                </a:solidFill>
                <a:latin typeface="Arial" charset="0"/>
                <a:ea typeface="新細明體" pitchFamily="18" charset="-120"/>
                <a:cs typeface="+mn-cs"/>
              </a:rPr>
              <a:t>AoI</a:t>
            </a:r>
            <a:r>
              <a:rPr kumimoji="1" lang="zh-TW" altLang="en-US" sz="1200" kern="1200" dirty="0" smtClean="0">
                <a:solidFill>
                  <a:schemeClr val="tx1"/>
                </a:solidFill>
                <a:latin typeface="Arial" charset="0"/>
                <a:ea typeface="新細明體" pitchFamily="18" charset="-120"/>
                <a:cs typeface="+mn-cs"/>
              </a:rPr>
              <a:t>範圍中物件區塊資料的成功擁有率，計算方法為已經取得物件區塊與所有感興趣物件物件區塊的比值，較高的填充率代表使用者已經下載到較完整</a:t>
            </a:r>
            <a:r>
              <a:rPr kumimoji="1" lang="en-US" sz="1200" kern="1200" dirty="0" smtClean="0">
                <a:solidFill>
                  <a:schemeClr val="tx1"/>
                </a:solidFill>
                <a:latin typeface="Arial" charset="0"/>
                <a:ea typeface="新細明體" pitchFamily="18" charset="-120"/>
                <a:cs typeface="+mn-cs"/>
              </a:rPr>
              <a:t>3D</a:t>
            </a:r>
            <a:r>
              <a:rPr kumimoji="1" lang="zh-TW" altLang="en-US" sz="1200" kern="1200" dirty="0" smtClean="0">
                <a:solidFill>
                  <a:schemeClr val="tx1"/>
                </a:solidFill>
                <a:latin typeface="Arial" charset="0"/>
                <a:ea typeface="新細明體" pitchFamily="18" charset="-120"/>
                <a:cs typeface="+mn-cs"/>
              </a:rPr>
              <a:t>物件資料與擁有較好的瀏覽品質。</a:t>
            </a:r>
          </a:p>
          <a:p>
            <a:pPr marL="0" marR="0" indent="0" algn="l" defTabSz="914400" rtl="0" eaLnBrk="1" fontAlgn="base" latinLnBrk="0" hangingPunct="1">
              <a:lnSpc>
                <a:spcPct val="100000"/>
              </a:lnSpc>
              <a:spcBef>
                <a:spcPct val="30000"/>
              </a:spcBef>
              <a:spcAft>
                <a:spcPct val="0"/>
              </a:spcAft>
              <a:buClrTx/>
              <a:buSzTx/>
              <a:buFontTx/>
              <a:buNone/>
              <a:tabLst/>
              <a:defRPr/>
            </a:pPr>
            <a:r>
              <a:rPr kumimoji="1" lang="zh-TW" altLang="en-US" sz="1200" b="1" kern="1200" dirty="0" smtClean="0">
                <a:solidFill>
                  <a:schemeClr val="tx1"/>
                </a:solidFill>
                <a:latin typeface="Arial" charset="0"/>
                <a:ea typeface="新細明體" pitchFamily="18" charset="-120"/>
                <a:cs typeface="+mn-cs"/>
              </a:rPr>
              <a:t>延遲時間</a:t>
            </a:r>
            <a:r>
              <a:rPr kumimoji="1" lang="en-US" sz="1200" b="1" kern="1200" dirty="0" smtClean="0">
                <a:solidFill>
                  <a:schemeClr val="tx1"/>
                </a:solidFill>
                <a:latin typeface="Arial" charset="0"/>
                <a:ea typeface="新細明體" pitchFamily="18" charset="-120"/>
                <a:cs typeface="+mn-cs"/>
              </a:rPr>
              <a:t> (Latency)</a:t>
            </a:r>
            <a:r>
              <a:rPr kumimoji="1" lang="zh-TW" altLang="en-US" sz="1200" b="1" kern="1200" dirty="0" smtClean="0">
                <a:solidFill>
                  <a:schemeClr val="tx1"/>
                </a:solidFill>
                <a:latin typeface="Arial" charset="0"/>
                <a:ea typeface="新細明體" pitchFamily="18" charset="-120"/>
                <a:cs typeface="+mn-cs"/>
              </a:rPr>
              <a:t>：</a:t>
            </a:r>
            <a:r>
              <a:rPr kumimoji="1" lang="zh-TW" altLang="en-US" sz="1200" kern="1200" dirty="0" smtClean="0">
                <a:solidFill>
                  <a:schemeClr val="tx1"/>
                </a:solidFill>
                <a:latin typeface="Arial" charset="0"/>
                <a:ea typeface="新細明體" pitchFamily="18" charset="-120"/>
                <a:cs typeface="+mn-cs"/>
              </a:rPr>
              <a:t>紀錄從送出區塊請求到取得此區塊所花費的時間，用來判斷使用者請求被執行的效率，以及評估是否有請求壅塞的發生。</a:t>
            </a:r>
          </a:p>
          <a:p>
            <a:endParaRPr lang="zh-TW" altLang="en-US" dirty="0"/>
          </a:p>
        </p:txBody>
      </p:sp>
      <p:sp>
        <p:nvSpPr>
          <p:cNvPr id="4" name="投影片編號版面配置區 3"/>
          <p:cNvSpPr>
            <a:spLocks noGrp="1"/>
          </p:cNvSpPr>
          <p:nvPr>
            <p:ph type="sldNum" sz="quarter" idx="10"/>
          </p:nvPr>
        </p:nvSpPr>
        <p:spPr/>
        <p:txBody>
          <a:bodyPr/>
          <a:lstStyle/>
          <a:p>
            <a:fld id="{9A1AFAE8-ED49-4C3A-8710-BF3840D68422}" type="slidenum">
              <a:rPr lang="en-US" altLang="zh-TW" smtClean="0"/>
              <a:pPr/>
              <a:t>25</a:t>
            </a:fld>
            <a:endParaRPr lang="en-US" altLang="zh-TW"/>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kumimoji="1" lang="zh-TW" altLang="en-US" sz="1200" kern="1200" dirty="0" smtClean="0">
                <a:solidFill>
                  <a:schemeClr val="tx1"/>
                </a:solidFill>
                <a:latin typeface="Arial" charset="0"/>
                <a:ea typeface="新細明體" pitchFamily="18" charset="-120"/>
                <a:cs typeface="+mn-cs"/>
              </a:rPr>
              <a:t>在實驗模擬方面我們針對系統對使用者頻寬的利用程度，以及系統的可擴充性提出以下兩種模擬方式：</a:t>
            </a:r>
            <a:r>
              <a:rPr kumimoji="1" lang="en-US" sz="1200" kern="1200" dirty="0" smtClean="0">
                <a:solidFill>
                  <a:schemeClr val="tx1"/>
                </a:solidFill>
                <a:latin typeface="Arial" charset="0"/>
                <a:ea typeface="新細明體" pitchFamily="18" charset="-120"/>
                <a:cs typeface="+mn-cs"/>
              </a:rPr>
              <a:t>(1)</a:t>
            </a:r>
            <a:r>
              <a:rPr kumimoji="1" lang="zh-TW" altLang="en-US" sz="1200" kern="1200" dirty="0" smtClean="0">
                <a:solidFill>
                  <a:schemeClr val="tx1"/>
                </a:solidFill>
                <a:latin typeface="Arial" charset="0"/>
                <a:ea typeface="新細明體" pitchFamily="18" charset="-120"/>
                <a:cs typeface="+mn-cs"/>
              </a:rPr>
              <a:t>固定使用者數量與移動路徑達到維持可用頻寬資源不便，以及藉由調整物件數目，達到調整使用者平均</a:t>
            </a:r>
            <a:r>
              <a:rPr kumimoji="1" lang="en-US" sz="1200" kern="1200" dirty="0" err="1" smtClean="0">
                <a:solidFill>
                  <a:schemeClr val="tx1"/>
                </a:solidFill>
                <a:latin typeface="Arial" charset="0"/>
                <a:ea typeface="新細明體" pitchFamily="18" charset="-120"/>
                <a:cs typeface="+mn-cs"/>
              </a:rPr>
              <a:t>AoI</a:t>
            </a:r>
            <a:r>
              <a:rPr kumimoji="1" lang="zh-TW" altLang="en-US" sz="1200" kern="1200" dirty="0" smtClean="0">
                <a:solidFill>
                  <a:schemeClr val="tx1"/>
                </a:solidFill>
                <a:latin typeface="Arial" charset="0"/>
                <a:ea typeface="新細明體" pitchFamily="18" charset="-120"/>
                <a:cs typeface="+mn-cs"/>
              </a:rPr>
              <a:t>需下載量，進而評估頻寬的利用度。</a:t>
            </a:r>
            <a:r>
              <a:rPr kumimoji="1" lang="en-US" sz="1200" kern="1200" dirty="0" smtClean="0">
                <a:solidFill>
                  <a:schemeClr val="tx1"/>
                </a:solidFill>
                <a:latin typeface="Arial" charset="0"/>
                <a:ea typeface="新細明體" pitchFamily="18" charset="-120"/>
                <a:cs typeface="+mn-cs"/>
              </a:rPr>
              <a:t>(2)</a:t>
            </a:r>
            <a:r>
              <a:rPr kumimoji="1" lang="zh-TW" altLang="en-US" sz="1200" kern="1200" dirty="0" smtClean="0">
                <a:solidFill>
                  <a:schemeClr val="tx1"/>
                </a:solidFill>
                <a:latin typeface="Arial" charset="0"/>
                <a:ea typeface="新細明體" pitchFamily="18" charset="-120"/>
                <a:cs typeface="+mn-cs"/>
              </a:rPr>
              <a:t>固定物件的分佈與數量，變動使用者數量，藉此評估系統的可擴充性。</a:t>
            </a:r>
          </a:p>
          <a:p>
            <a:endParaRPr lang="zh-TW" altLang="en-US" dirty="0"/>
          </a:p>
        </p:txBody>
      </p:sp>
      <p:sp>
        <p:nvSpPr>
          <p:cNvPr id="4" name="投影片編號版面配置區 3"/>
          <p:cNvSpPr>
            <a:spLocks noGrp="1"/>
          </p:cNvSpPr>
          <p:nvPr>
            <p:ph type="sldNum" sz="quarter" idx="10"/>
          </p:nvPr>
        </p:nvSpPr>
        <p:spPr/>
        <p:txBody>
          <a:bodyPr/>
          <a:lstStyle/>
          <a:p>
            <a:fld id="{9A1AFAE8-ED49-4C3A-8710-BF3840D68422}" type="slidenum">
              <a:rPr lang="en-US" altLang="zh-TW" smtClean="0"/>
              <a:pPr/>
              <a:t>26</a:t>
            </a:fld>
            <a:endParaRPr lang="en-US" altLang="zh-TW"/>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smtClean="0"/>
              <a:t>在實驗的過程中</a:t>
            </a:r>
            <a:r>
              <a:rPr lang="en-US" altLang="zh-TW" dirty="0" smtClean="0"/>
              <a:t>, </a:t>
            </a:r>
            <a:r>
              <a:rPr lang="zh-TW" altLang="en-US" dirty="0" smtClean="0"/>
              <a:t>兩種策略皆採用相同的物件分佈與使用者移動方式</a:t>
            </a:r>
            <a:r>
              <a:rPr lang="en-US" altLang="zh-TW" dirty="0" smtClean="0"/>
              <a:t>, </a:t>
            </a:r>
            <a:r>
              <a:rPr lang="zh-TW" altLang="en-US" dirty="0" smtClean="0"/>
              <a:t>因此使用者對於資料的需求都相同</a:t>
            </a:r>
            <a:r>
              <a:rPr lang="en-US" altLang="zh-TW" dirty="0" smtClean="0"/>
              <a:t>, </a:t>
            </a:r>
            <a:r>
              <a:rPr lang="zh-TW" altLang="en-US" dirty="0" smtClean="0"/>
              <a:t>而在此我們可以看到在相同的整體資料需求下</a:t>
            </a:r>
            <a:r>
              <a:rPr lang="en-US" altLang="zh-TW" dirty="0" smtClean="0"/>
              <a:t>, </a:t>
            </a:r>
            <a:r>
              <a:rPr lang="zh-TW" altLang="en-US" dirty="0" smtClean="0"/>
              <a:t>我們提出的架構讓使用者從伺服器取得區塊資料的比例下降</a:t>
            </a:r>
            <a:r>
              <a:rPr lang="en-US" altLang="zh-TW" dirty="0" smtClean="0"/>
              <a:t>, </a:t>
            </a:r>
            <a:r>
              <a:rPr lang="zh-TW" altLang="en-US" dirty="0" smtClean="0"/>
              <a:t>也就代表資料由使用者端送出的比例上升</a:t>
            </a:r>
            <a:r>
              <a:rPr lang="en-US" altLang="zh-TW" dirty="0" smtClean="0"/>
              <a:t>, </a:t>
            </a:r>
            <a:r>
              <a:rPr lang="zh-TW" altLang="en-US" dirty="0" smtClean="0"/>
              <a:t>也說明我們所提出的架構更能有效的利用使用者的上傳頻寬</a:t>
            </a:r>
            <a:endParaRPr lang="zh-TW" altLang="en-US" dirty="0"/>
          </a:p>
        </p:txBody>
      </p:sp>
      <p:sp>
        <p:nvSpPr>
          <p:cNvPr id="4" name="投影片編號版面配置區 3"/>
          <p:cNvSpPr>
            <a:spLocks noGrp="1"/>
          </p:cNvSpPr>
          <p:nvPr>
            <p:ph type="sldNum" sz="quarter" idx="10"/>
          </p:nvPr>
        </p:nvSpPr>
        <p:spPr/>
        <p:txBody>
          <a:bodyPr/>
          <a:lstStyle/>
          <a:p>
            <a:fld id="{9A1AFAE8-ED49-4C3A-8710-BF3840D68422}" type="slidenum">
              <a:rPr lang="en-US" altLang="zh-TW" smtClean="0"/>
              <a:pPr/>
              <a:t>27</a:t>
            </a:fld>
            <a:endParaRPr lang="en-US" altLang="zh-TW"/>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smtClean="0"/>
              <a:t>由於</a:t>
            </a:r>
            <a:r>
              <a:rPr lang="en-US" altLang="zh-TW" dirty="0" smtClean="0"/>
              <a:t>3d</a:t>
            </a:r>
            <a:r>
              <a:rPr lang="zh-TW" altLang="en-US" dirty="0" smtClean="0"/>
              <a:t> </a:t>
            </a:r>
            <a:r>
              <a:rPr lang="en-US" altLang="zh-TW" dirty="0" smtClean="0"/>
              <a:t>streaming</a:t>
            </a:r>
            <a:r>
              <a:rPr lang="zh-TW" altLang="en-US" dirty="0" smtClean="0"/>
              <a:t> 中</a:t>
            </a:r>
            <a:r>
              <a:rPr lang="en-US" altLang="zh-TW" dirty="0" smtClean="0"/>
              <a:t>, base piece </a:t>
            </a:r>
            <a:r>
              <a:rPr lang="zh-TW" altLang="en-US" dirty="0" smtClean="0"/>
              <a:t>可讓使用者得知物件最初的雛型</a:t>
            </a:r>
            <a:r>
              <a:rPr lang="en-US" altLang="zh-TW" dirty="0" smtClean="0"/>
              <a:t>, </a:t>
            </a:r>
            <a:r>
              <a:rPr lang="zh-TW" altLang="en-US" dirty="0" smtClean="0"/>
              <a:t>因此我們特別挑選</a:t>
            </a:r>
            <a:r>
              <a:rPr lang="en-US" altLang="zh-TW" dirty="0" smtClean="0"/>
              <a:t>base piece </a:t>
            </a:r>
            <a:r>
              <a:rPr lang="zh-TW" altLang="en-US" dirty="0" smtClean="0"/>
              <a:t>測量 從送出請求到取得資料所需花費的時間</a:t>
            </a:r>
            <a:r>
              <a:rPr lang="en-US" altLang="zh-TW" dirty="0" smtClean="0"/>
              <a:t>,</a:t>
            </a:r>
            <a:r>
              <a:rPr lang="en-US" altLang="zh-TW" baseline="0" dirty="0" smtClean="0"/>
              <a:t> </a:t>
            </a:r>
            <a:r>
              <a:rPr lang="zh-TW" altLang="en-US" baseline="0" dirty="0" smtClean="0"/>
              <a:t>在我們所提出的架構中</a:t>
            </a:r>
            <a:r>
              <a:rPr lang="en-US" altLang="zh-TW" baseline="0" dirty="0" smtClean="0"/>
              <a:t>, </a:t>
            </a:r>
            <a:r>
              <a:rPr lang="zh-TW" altLang="en-US" baseline="0" dirty="0" smtClean="0"/>
              <a:t>由於使用者會根據區塊資料的重要程度將請求排序</a:t>
            </a:r>
            <a:r>
              <a:rPr lang="en-US" altLang="zh-TW" baseline="0" dirty="0" smtClean="0"/>
              <a:t>, </a:t>
            </a:r>
            <a:r>
              <a:rPr lang="zh-TW" altLang="en-US" baseline="0" dirty="0" smtClean="0"/>
              <a:t>在根據此順序逐一找出合適的使用者請求資料</a:t>
            </a:r>
            <a:r>
              <a:rPr lang="en-US" altLang="zh-TW" baseline="0" dirty="0" smtClean="0"/>
              <a:t>, </a:t>
            </a:r>
            <a:r>
              <a:rPr lang="zh-TW" altLang="en-US" baseline="0" dirty="0" smtClean="0"/>
              <a:t>而在我們的架構中</a:t>
            </a:r>
            <a:r>
              <a:rPr lang="en-US" altLang="zh-TW" baseline="0" dirty="0" smtClean="0"/>
              <a:t>, </a:t>
            </a:r>
            <a:r>
              <a:rPr lang="zh-TW" altLang="en-US" baseline="0" dirty="0" smtClean="0"/>
              <a:t>使用者會優先利用有保證反應時間的保留頻寬同儕請求</a:t>
            </a:r>
            <a:r>
              <a:rPr lang="en-US" altLang="zh-TW" baseline="0" dirty="0" smtClean="0"/>
              <a:t>base piece, </a:t>
            </a:r>
            <a:r>
              <a:rPr lang="zh-TW" altLang="en-US" baseline="0" dirty="0" smtClean="0"/>
              <a:t>當可用的保留頻寬都請求完畢後</a:t>
            </a:r>
            <a:r>
              <a:rPr lang="en-US" altLang="zh-TW" baseline="0" dirty="0" smtClean="0"/>
              <a:t>, </a:t>
            </a:r>
            <a:r>
              <a:rPr lang="zh-TW" altLang="en-US" baseline="0" dirty="0" smtClean="0"/>
              <a:t>才會轉向沒有保證反應時間的</a:t>
            </a:r>
            <a:r>
              <a:rPr lang="en-US" altLang="zh-TW" baseline="0" dirty="0" smtClean="0"/>
              <a:t>AOI</a:t>
            </a:r>
            <a:r>
              <a:rPr lang="zh-TW" altLang="en-US" baseline="0" dirty="0" smtClean="0"/>
              <a:t>鄰居</a:t>
            </a:r>
            <a:r>
              <a:rPr lang="en-US" altLang="zh-TW" baseline="0" dirty="0" smtClean="0"/>
              <a:t>.  </a:t>
            </a:r>
            <a:r>
              <a:rPr lang="zh-TW" altLang="en-US" baseline="0" dirty="0" smtClean="0"/>
              <a:t>因此我們可以看到隨著需要下載的物件增加</a:t>
            </a:r>
            <a:r>
              <a:rPr lang="en-US" altLang="zh-TW" baseline="0" dirty="0" smtClean="0"/>
              <a:t>, FLoD</a:t>
            </a:r>
            <a:endParaRPr lang="en-US" altLang="zh-TW" dirty="0" smtClean="0"/>
          </a:p>
        </p:txBody>
      </p:sp>
      <p:sp>
        <p:nvSpPr>
          <p:cNvPr id="4" name="投影片編號版面配置區 3"/>
          <p:cNvSpPr>
            <a:spLocks noGrp="1"/>
          </p:cNvSpPr>
          <p:nvPr>
            <p:ph type="sldNum" sz="quarter" idx="10"/>
          </p:nvPr>
        </p:nvSpPr>
        <p:spPr/>
        <p:txBody>
          <a:bodyPr/>
          <a:lstStyle/>
          <a:p>
            <a:fld id="{9A1AFAE8-ED49-4C3A-8710-BF3840D68422}" type="slidenum">
              <a:rPr lang="en-US" altLang="zh-TW" smtClean="0"/>
              <a:pPr/>
              <a:t>28</a:t>
            </a:fld>
            <a:endParaRPr lang="en-US" altLang="zh-TW"/>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pPr marL="0" marR="0" indent="0" algn="l" defTabSz="914400" rtl="0" eaLnBrk="1" fontAlgn="base" latinLnBrk="0" hangingPunct="1">
              <a:lnSpc>
                <a:spcPct val="100000"/>
              </a:lnSpc>
              <a:spcBef>
                <a:spcPct val="30000"/>
              </a:spcBef>
              <a:spcAft>
                <a:spcPct val="0"/>
              </a:spcAft>
              <a:buClrTx/>
              <a:buSzTx/>
              <a:buFontTx/>
              <a:buNone/>
              <a:tabLst/>
              <a:defRPr/>
            </a:pPr>
            <a:r>
              <a:rPr kumimoji="1" lang="en-US" sz="1200" kern="1200" dirty="0" smtClean="0">
                <a:solidFill>
                  <a:schemeClr val="tx1"/>
                </a:solidFill>
                <a:latin typeface="Arial" charset="0"/>
                <a:ea typeface="新細明體" pitchFamily="18" charset="-120"/>
                <a:cs typeface="+mn-cs"/>
              </a:rPr>
              <a:t>(2)</a:t>
            </a:r>
            <a:r>
              <a:rPr kumimoji="1" lang="zh-TW" altLang="en-US" sz="1200" kern="1200" dirty="0" smtClean="0">
                <a:solidFill>
                  <a:schemeClr val="tx1"/>
                </a:solidFill>
                <a:latin typeface="Arial" charset="0"/>
                <a:ea typeface="新細明體" pitchFamily="18" charset="-120"/>
                <a:cs typeface="+mn-cs"/>
              </a:rPr>
              <a:t>固定物件的分佈與數量，變動使用者數量，藉此評估系統的可擴充性。</a:t>
            </a:r>
          </a:p>
          <a:p>
            <a:endParaRPr lang="zh-TW" altLang="en-US" dirty="0"/>
          </a:p>
        </p:txBody>
      </p:sp>
      <p:sp>
        <p:nvSpPr>
          <p:cNvPr id="4" name="投影片編號版面配置區 3"/>
          <p:cNvSpPr>
            <a:spLocks noGrp="1"/>
          </p:cNvSpPr>
          <p:nvPr>
            <p:ph type="sldNum" sz="quarter" idx="10"/>
          </p:nvPr>
        </p:nvSpPr>
        <p:spPr/>
        <p:txBody>
          <a:bodyPr/>
          <a:lstStyle/>
          <a:p>
            <a:fld id="{9A1AFAE8-ED49-4C3A-8710-BF3840D68422}" type="slidenum">
              <a:rPr lang="en-US" altLang="zh-TW" smtClean="0"/>
              <a:pPr/>
              <a:t>29</a:t>
            </a:fld>
            <a:endParaRPr lang="en-US" altLang="zh-TW"/>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smtClean="0"/>
              <a:t>此實驗為固定物件數量</a:t>
            </a:r>
            <a:r>
              <a:rPr lang="en-US" altLang="zh-TW" dirty="0" smtClean="0"/>
              <a:t>, </a:t>
            </a:r>
            <a:r>
              <a:rPr lang="zh-TW" altLang="en-US" dirty="0" smtClean="0"/>
              <a:t>逐步增加使用者人</a:t>
            </a:r>
            <a:r>
              <a:rPr lang="en-US" altLang="zh-TW" dirty="0" smtClean="0"/>
              <a:t>, </a:t>
            </a:r>
            <a:r>
              <a:rPr lang="zh-TW" altLang="en-US" dirty="0" smtClean="0"/>
              <a:t>目的為測試此架構是否達到人數上的可擴充性</a:t>
            </a:r>
            <a:endParaRPr lang="en-US" altLang="zh-TW" dirty="0" smtClean="0"/>
          </a:p>
          <a:p>
            <a:endParaRPr lang="en-US" altLang="zh-TW" dirty="0" smtClean="0"/>
          </a:p>
          <a:p>
            <a:r>
              <a:rPr lang="zh-TW" altLang="en-US" dirty="0" smtClean="0"/>
              <a:t>透過 ％ </a:t>
            </a:r>
            <a:r>
              <a:rPr lang="en-US" altLang="zh-TW" dirty="0" smtClean="0"/>
              <a:t>of</a:t>
            </a:r>
            <a:r>
              <a:rPr lang="zh-TW" altLang="en-US" dirty="0" smtClean="0"/>
              <a:t> </a:t>
            </a:r>
            <a:r>
              <a:rPr lang="en-US" altLang="zh-TW" dirty="0" smtClean="0"/>
              <a:t>Piece</a:t>
            </a:r>
            <a:r>
              <a:rPr lang="zh-TW" altLang="en-US" dirty="0" smtClean="0"/>
              <a:t> </a:t>
            </a:r>
            <a:r>
              <a:rPr lang="en-US" altLang="zh-TW" dirty="0" smtClean="0"/>
              <a:t>from</a:t>
            </a:r>
            <a:r>
              <a:rPr lang="zh-TW" altLang="en-US" dirty="0" smtClean="0"/>
              <a:t> </a:t>
            </a:r>
            <a:r>
              <a:rPr lang="en-US" altLang="zh-TW" dirty="0" smtClean="0"/>
              <a:t>server</a:t>
            </a:r>
            <a:r>
              <a:rPr lang="zh-TW" altLang="en-US" dirty="0" smtClean="0"/>
              <a:t> </a:t>
            </a:r>
            <a:r>
              <a:rPr lang="en-US" altLang="zh-TW" dirty="0" smtClean="0"/>
              <a:t>and</a:t>
            </a:r>
            <a:r>
              <a:rPr lang="zh-TW" altLang="en-US" dirty="0" smtClean="0"/>
              <a:t> </a:t>
            </a:r>
            <a:r>
              <a:rPr lang="en-US" altLang="zh-TW" dirty="0" smtClean="0"/>
              <a:t>Fill</a:t>
            </a:r>
            <a:r>
              <a:rPr lang="zh-TW" altLang="en-US" dirty="0" smtClean="0"/>
              <a:t> </a:t>
            </a:r>
            <a:r>
              <a:rPr lang="en-US" altLang="zh-TW" dirty="0" smtClean="0"/>
              <a:t>ratio </a:t>
            </a:r>
            <a:r>
              <a:rPr lang="zh-TW" altLang="en-US" dirty="0" smtClean="0"/>
              <a:t>這兩張圖我們可以了解</a:t>
            </a:r>
            <a:r>
              <a:rPr lang="en-US" altLang="zh-TW" dirty="0" smtClean="0"/>
              <a:t>, </a:t>
            </a:r>
            <a:r>
              <a:rPr lang="zh-TW" altLang="en-US" dirty="0" smtClean="0"/>
              <a:t>不管在</a:t>
            </a:r>
            <a:r>
              <a:rPr lang="en-US" altLang="zh-TW" dirty="0" err="1" smtClean="0"/>
              <a:t>flod</a:t>
            </a:r>
            <a:r>
              <a:rPr lang="en-US" altLang="zh-TW" dirty="0" smtClean="0"/>
              <a:t> </a:t>
            </a:r>
            <a:r>
              <a:rPr lang="zh-TW" altLang="en-US" dirty="0" smtClean="0"/>
              <a:t>或者我們提出的架構</a:t>
            </a:r>
            <a:r>
              <a:rPr lang="en-US" altLang="zh-TW" dirty="0" smtClean="0"/>
              <a:t>, </a:t>
            </a:r>
            <a:r>
              <a:rPr lang="zh-TW" altLang="en-US" dirty="0" smtClean="0"/>
              <a:t>當人數逐步上升時</a:t>
            </a:r>
            <a:r>
              <a:rPr lang="en-US" altLang="zh-TW" dirty="0" smtClean="0"/>
              <a:t>, </a:t>
            </a:r>
            <a:r>
              <a:rPr lang="zh-TW" altLang="en-US" dirty="0" smtClean="0"/>
              <a:t>兩者都仍然維持一定的</a:t>
            </a:r>
            <a:r>
              <a:rPr lang="en-US" altLang="zh-TW" dirty="0" smtClean="0"/>
              <a:t>fill ratio,</a:t>
            </a:r>
            <a:r>
              <a:rPr lang="en-US" altLang="zh-TW" baseline="0" dirty="0" smtClean="0"/>
              <a:t> </a:t>
            </a:r>
            <a:r>
              <a:rPr lang="zh-TW" altLang="en-US" baseline="0" dirty="0" smtClean="0"/>
              <a:t>以及遞減伺服器的負擔</a:t>
            </a:r>
            <a:r>
              <a:rPr lang="en-US" altLang="zh-TW" baseline="0" dirty="0" smtClean="0"/>
              <a:t>, </a:t>
            </a:r>
            <a:r>
              <a:rPr lang="zh-TW" altLang="en-US" baseline="0" dirty="0" smtClean="0"/>
              <a:t>因此我們提出的架構由此可得知是具有人數上的可擴充性</a:t>
            </a:r>
            <a:r>
              <a:rPr lang="en-US" altLang="zh-TW" baseline="0" dirty="0" smtClean="0"/>
              <a:t>, </a:t>
            </a:r>
            <a:r>
              <a:rPr lang="zh-TW" altLang="en-US" baseline="0" dirty="0" smtClean="0"/>
              <a:t>且想比</a:t>
            </a:r>
            <a:r>
              <a:rPr lang="en-US" altLang="zh-TW" baseline="0" dirty="0" smtClean="0"/>
              <a:t>FLoD</a:t>
            </a:r>
            <a:r>
              <a:rPr lang="zh-TW" altLang="en-US" baseline="0" dirty="0" smtClean="0"/>
              <a:t>可提供更好的</a:t>
            </a:r>
            <a:r>
              <a:rPr lang="en-US" altLang="zh-TW" baseline="0" dirty="0" smtClean="0"/>
              <a:t>fill ratio </a:t>
            </a:r>
            <a:r>
              <a:rPr lang="zh-TW" altLang="en-US" baseline="0" dirty="0" smtClean="0"/>
              <a:t>給使用者</a:t>
            </a:r>
            <a:endParaRPr lang="zh-TW" altLang="en-US" dirty="0"/>
          </a:p>
        </p:txBody>
      </p:sp>
      <p:sp>
        <p:nvSpPr>
          <p:cNvPr id="4" name="投影片編號版面配置區 3"/>
          <p:cNvSpPr>
            <a:spLocks noGrp="1"/>
          </p:cNvSpPr>
          <p:nvPr>
            <p:ph type="sldNum" sz="quarter" idx="10"/>
          </p:nvPr>
        </p:nvSpPr>
        <p:spPr/>
        <p:txBody>
          <a:bodyPr/>
          <a:lstStyle/>
          <a:p>
            <a:fld id="{9A1AFAE8-ED49-4C3A-8710-BF3840D68422}" type="slidenum">
              <a:rPr lang="en-US" altLang="zh-TW" smtClean="0"/>
              <a:pPr/>
              <a:t>30</a:t>
            </a:fld>
            <a:endParaRPr lang="en-US" altLang="zh-TW"/>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smtClean="0"/>
              <a:t>此圖則是表示基本區塊延遲</a:t>
            </a:r>
            <a:r>
              <a:rPr lang="en-US" altLang="zh-TW" dirty="0" smtClean="0"/>
              <a:t>, </a:t>
            </a:r>
            <a:r>
              <a:rPr lang="zh-TW" altLang="en-US" dirty="0" smtClean="0"/>
              <a:t>透過實驗我們發現使用者的平均基本居區塊取得時間在</a:t>
            </a:r>
            <a:r>
              <a:rPr lang="en-US" altLang="zh-TW" dirty="0" smtClean="0"/>
              <a:t>FLoD</a:t>
            </a:r>
            <a:r>
              <a:rPr lang="zh-TW" altLang="en-US" dirty="0" smtClean="0"/>
              <a:t>架構中會隨著使用者的增加而逐漸遞增</a:t>
            </a:r>
            <a:r>
              <a:rPr lang="en-US" altLang="zh-TW" dirty="0" smtClean="0"/>
              <a:t>, </a:t>
            </a:r>
            <a:r>
              <a:rPr lang="zh-TW" altLang="en-US" dirty="0" smtClean="0"/>
              <a:t>其主要原因我們分析為</a:t>
            </a:r>
            <a:r>
              <a:rPr lang="en-US" altLang="zh-TW" dirty="0" smtClean="0"/>
              <a:t>, </a:t>
            </a:r>
            <a:r>
              <a:rPr lang="zh-TW" altLang="en-US" dirty="0" smtClean="0"/>
              <a:t>隨著使用者的人數上升</a:t>
            </a:r>
            <a:r>
              <a:rPr lang="en-US" altLang="zh-TW" dirty="0" smtClean="0"/>
              <a:t>, </a:t>
            </a:r>
            <a:r>
              <a:rPr lang="zh-TW" altLang="en-US" dirty="0" smtClean="0"/>
              <a:t>基本區塊請求數量也會隨著增加</a:t>
            </a:r>
            <a:r>
              <a:rPr lang="en-US" altLang="zh-TW" dirty="0" smtClean="0"/>
              <a:t>, </a:t>
            </a:r>
            <a:r>
              <a:rPr lang="zh-TW" altLang="en-US" dirty="0" smtClean="0"/>
              <a:t>但在</a:t>
            </a:r>
            <a:r>
              <a:rPr lang="en-US" altLang="zh-TW" dirty="0" smtClean="0"/>
              <a:t>FLoD</a:t>
            </a:r>
            <a:r>
              <a:rPr lang="zh-TW" altLang="en-US" dirty="0" smtClean="0"/>
              <a:t>架構中由於隨機選擇機制</a:t>
            </a:r>
            <a:r>
              <a:rPr lang="en-US" altLang="zh-TW" dirty="0" smtClean="0"/>
              <a:t>, </a:t>
            </a:r>
            <a:r>
              <a:rPr lang="zh-TW" altLang="en-US" dirty="0" smtClean="0"/>
              <a:t>導致使用者很可能會將請求送至已經發生請求壅塞的使用者</a:t>
            </a:r>
            <a:r>
              <a:rPr lang="en-US" altLang="zh-TW" dirty="0" smtClean="0"/>
              <a:t>, </a:t>
            </a:r>
            <a:r>
              <a:rPr lang="zh-TW" altLang="en-US" dirty="0" smtClean="0"/>
              <a:t>導致更多基本區塊請求阻塞</a:t>
            </a:r>
            <a:r>
              <a:rPr lang="en-US" altLang="zh-TW" dirty="0" smtClean="0"/>
              <a:t>, </a:t>
            </a:r>
            <a:r>
              <a:rPr lang="zh-TW" altLang="en-US" dirty="0" smtClean="0"/>
              <a:t>最後造成延遲遞升</a:t>
            </a:r>
            <a:r>
              <a:rPr lang="en-US" altLang="zh-TW" dirty="0" smtClean="0"/>
              <a:t>.</a:t>
            </a:r>
          </a:p>
          <a:p>
            <a:r>
              <a:rPr lang="zh-TW" altLang="en-US" dirty="0" smtClean="0"/>
              <a:t>相對於</a:t>
            </a:r>
            <a:r>
              <a:rPr lang="en-US" altLang="zh-TW" dirty="0" smtClean="0"/>
              <a:t>FLoD</a:t>
            </a:r>
            <a:r>
              <a:rPr lang="zh-TW" altLang="en-US" dirty="0" smtClean="0"/>
              <a:t>我們所提的</a:t>
            </a:r>
            <a:r>
              <a:rPr lang="en-US" altLang="zh-TW" dirty="0" smtClean="0"/>
              <a:t>BAPS</a:t>
            </a:r>
            <a:r>
              <a:rPr lang="zh-TW" altLang="en-US" dirty="0" smtClean="0"/>
              <a:t>則表現出頻寬保留的優勢</a:t>
            </a:r>
            <a:r>
              <a:rPr lang="en-US" altLang="zh-TW" dirty="0" smtClean="0"/>
              <a:t>,</a:t>
            </a:r>
            <a:r>
              <a:rPr lang="zh-TW" altLang="en-US" dirty="0" smtClean="0"/>
              <a:t> 讓使用者可以有效率的取得基本區塊</a:t>
            </a:r>
            <a:endParaRPr lang="en-US" altLang="zh-TW" dirty="0" smtClean="0"/>
          </a:p>
        </p:txBody>
      </p:sp>
      <p:sp>
        <p:nvSpPr>
          <p:cNvPr id="4" name="投影片編號版面配置區 3"/>
          <p:cNvSpPr>
            <a:spLocks noGrp="1"/>
          </p:cNvSpPr>
          <p:nvPr>
            <p:ph type="sldNum" sz="quarter" idx="10"/>
          </p:nvPr>
        </p:nvSpPr>
        <p:spPr/>
        <p:txBody>
          <a:bodyPr/>
          <a:lstStyle/>
          <a:p>
            <a:fld id="{9A1AFAE8-ED49-4C3A-8710-BF3840D68422}" type="slidenum">
              <a:rPr lang="en-US" altLang="zh-TW" smtClean="0"/>
              <a:pPr/>
              <a:t>31</a:t>
            </a:fld>
            <a:endParaRPr lang="en-US" altLang="zh-TW"/>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baseline="0" dirty="0" smtClean="0"/>
              <a:t>由於</a:t>
            </a:r>
            <a:r>
              <a:rPr lang="en-US" altLang="zh-TW" baseline="0" dirty="0" smtClean="0"/>
              <a:t>3d streaming</a:t>
            </a:r>
            <a:r>
              <a:rPr lang="zh-TW" altLang="en-US" baseline="0" dirty="0" smtClean="0"/>
              <a:t>對於延遲上的敏感度</a:t>
            </a:r>
            <a:r>
              <a:rPr lang="en-US" altLang="zh-TW" baseline="0" dirty="0" smtClean="0"/>
              <a:t>, </a:t>
            </a:r>
            <a:r>
              <a:rPr lang="zh-TW" altLang="en-US" baseline="0" dirty="0" smtClean="0"/>
              <a:t>我們特別針對基本區塊做測量</a:t>
            </a:r>
            <a:r>
              <a:rPr lang="en-US" altLang="zh-TW" baseline="0" dirty="0" smtClean="0"/>
              <a:t>, </a:t>
            </a:r>
            <a:r>
              <a:rPr lang="zh-TW" altLang="en-US" baseline="0" dirty="0" smtClean="0"/>
              <a:t>因為基本區塊可以提供使用者視覺上的雛型</a:t>
            </a:r>
            <a:r>
              <a:rPr lang="en-US" altLang="zh-TW" baseline="0" dirty="0" smtClean="0"/>
              <a:t>, </a:t>
            </a:r>
            <a:r>
              <a:rPr lang="zh-TW" altLang="en-US" baseline="0" dirty="0" smtClean="0"/>
              <a:t>透過模擬也證明了</a:t>
            </a:r>
            <a:r>
              <a:rPr lang="en-US" altLang="zh-TW" baseline="0" dirty="0" smtClean="0"/>
              <a:t>, </a:t>
            </a:r>
            <a:r>
              <a:rPr lang="zh-TW" altLang="en-US" baseline="0" dirty="0" smtClean="0"/>
              <a:t>不管是物件上的增加還是使用者人數當的增加</a:t>
            </a:r>
            <a:r>
              <a:rPr lang="en-US" altLang="zh-TW" baseline="0" dirty="0" smtClean="0"/>
              <a:t>, </a:t>
            </a:r>
            <a:r>
              <a:rPr lang="zh-TW" altLang="en-US" baseline="0" dirty="0" smtClean="0"/>
              <a:t>我們都可以提供較好的反應速度</a:t>
            </a:r>
            <a:endParaRPr lang="en-US" altLang="zh-TW" baseline="0" dirty="0" smtClean="0"/>
          </a:p>
          <a:p>
            <a:endParaRPr lang="en-US" altLang="zh-TW" baseline="0" dirty="0" smtClean="0"/>
          </a:p>
          <a:p>
            <a:r>
              <a:rPr lang="zh-TW" altLang="en-US" baseline="0" dirty="0" smtClean="0"/>
              <a:t>在可擴充性方面</a:t>
            </a:r>
            <a:r>
              <a:rPr lang="en-US" altLang="zh-TW" baseline="0" dirty="0" smtClean="0"/>
              <a:t>, </a:t>
            </a:r>
            <a:r>
              <a:rPr lang="zh-TW" altLang="en-US" baseline="0" dirty="0" smtClean="0"/>
              <a:t>隨著物件或使用者人數的增加</a:t>
            </a:r>
            <a:r>
              <a:rPr lang="en-US" altLang="zh-TW" baseline="0" dirty="0" smtClean="0"/>
              <a:t>, </a:t>
            </a:r>
            <a:r>
              <a:rPr lang="zh-TW" altLang="en-US" baseline="0" dirty="0" smtClean="0"/>
              <a:t>我們都可以透過 伺服器的負擔與</a:t>
            </a:r>
            <a:r>
              <a:rPr lang="en-US" altLang="zh-TW" baseline="0" dirty="0" smtClean="0"/>
              <a:t>fill ratio</a:t>
            </a:r>
            <a:r>
              <a:rPr lang="zh-TW" altLang="en-US" baseline="0" dirty="0" smtClean="0"/>
              <a:t>的維持來評斷</a:t>
            </a:r>
            <a:r>
              <a:rPr lang="en-US" altLang="zh-TW" baseline="0" dirty="0" smtClean="0"/>
              <a:t>, </a:t>
            </a:r>
          </a:p>
          <a:p>
            <a:endParaRPr lang="en-US" altLang="zh-TW" baseline="0" dirty="0" smtClean="0"/>
          </a:p>
          <a:p>
            <a:r>
              <a:rPr lang="zh-TW" altLang="en-US" baseline="0" dirty="0" smtClean="0"/>
              <a:t>在頻寬利用度方面：在模擬環境中</a:t>
            </a:r>
            <a:r>
              <a:rPr lang="en-US" altLang="zh-TW" baseline="0" dirty="0" smtClean="0"/>
              <a:t>, </a:t>
            </a:r>
            <a:r>
              <a:rPr lang="zh-TW" altLang="en-US" baseline="0" dirty="0" smtClean="0"/>
              <a:t>當兩種策略都採用相同的物件分佈與使用者移動模式下</a:t>
            </a:r>
            <a:r>
              <a:rPr lang="en-US" altLang="zh-TW" baseline="0" dirty="0" smtClean="0"/>
              <a:t>, </a:t>
            </a:r>
            <a:r>
              <a:rPr lang="zh-TW" altLang="en-US" baseline="0" dirty="0" smtClean="0"/>
              <a:t>我們發現我們提出的架構</a:t>
            </a:r>
            <a:endParaRPr lang="en-US" altLang="zh-TW" baseline="0" dirty="0" smtClean="0"/>
          </a:p>
          <a:p>
            <a:pPr marL="0" marR="0" indent="0" algn="l" defTabSz="914400" rtl="0" eaLnBrk="1" fontAlgn="base" latinLnBrk="0" hangingPunct="1">
              <a:lnSpc>
                <a:spcPct val="100000"/>
              </a:lnSpc>
              <a:spcBef>
                <a:spcPct val="30000"/>
              </a:spcBef>
              <a:spcAft>
                <a:spcPct val="0"/>
              </a:spcAft>
              <a:buClrTx/>
              <a:buSzTx/>
              <a:buFontTx/>
              <a:buNone/>
              <a:tabLst/>
              <a:defRPr/>
            </a:pPr>
            <a:r>
              <a:rPr lang="zh-TW" altLang="en-US" baseline="0" dirty="0" smtClean="0"/>
              <a:t>以更低的伺服器傳送比例以及可以提供使用者更高的填充率達到證明我們所提出的提高頻寬利用的的證明</a:t>
            </a:r>
            <a:r>
              <a:rPr lang="en-US" altLang="zh-TW" baseline="0" dirty="0" smtClean="0"/>
              <a:t>. </a:t>
            </a:r>
          </a:p>
          <a:p>
            <a:pPr marL="0" marR="0" indent="0" algn="l" defTabSz="914400" rtl="0" eaLnBrk="1" fontAlgn="base" latinLnBrk="0" hangingPunct="1">
              <a:lnSpc>
                <a:spcPct val="100000"/>
              </a:lnSpc>
              <a:spcBef>
                <a:spcPct val="30000"/>
              </a:spcBef>
              <a:spcAft>
                <a:spcPct val="0"/>
              </a:spcAft>
              <a:buClrTx/>
              <a:buSzTx/>
              <a:buFontTx/>
              <a:buNone/>
              <a:tabLst/>
              <a:defRPr/>
            </a:pPr>
            <a:endParaRPr lang="en-US" altLang="zh-TW" dirty="0" smtClean="0"/>
          </a:p>
          <a:p>
            <a:r>
              <a:rPr lang="zh-TW" altLang="en-US" dirty="0" smtClean="0"/>
              <a:t>透過</a:t>
            </a:r>
            <a:r>
              <a:rPr lang="en-US" altLang="zh-TW" dirty="0" smtClean="0"/>
              <a:t>connection</a:t>
            </a:r>
            <a:r>
              <a:rPr lang="zh-TW" altLang="en-US" dirty="0" smtClean="0"/>
              <a:t> </a:t>
            </a:r>
            <a:r>
              <a:rPr lang="en-US" altLang="zh-TW" dirty="0" smtClean="0"/>
              <a:t>construction </a:t>
            </a:r>
            <a:r>
              <a:rPr lang="zh-TW" altLang="en-US" dirty="0" smtClean="0"/>
              <a:t>達到 </a:t>
            </a:r>
            <a:r>
              <a:rPr lang="en-US" altLang="zh-TW" dirty="0" smtClean="0"/>
              <a:t>bandwidth reservation </a:t>
            </a:r>
            <a:r>
              <a:rPr lang="zh-TW" altLang="en-US" dirty="0" smtClean="0"/>
              <a:t>的目的讓使用者有效縮 </a:t>
            </a:r>
            <a:r>
              <a:rPr lang="en-US" altLang="zh-TW" dirty="0" smtClean="0"/>
              <a:t>piece</a:t>
            </a:r>
            <a:r>
              <a:rPr lang="en-US" altLang="zh-TW" baseline="0" dirty="0" smtClean="0"/>
              <a:t> latency, </a:t>
            </a:r>
            <a:r>
              <a:rPr lang="zh-TW" altLang="en-US" baseline="0" dirty="0" smtClean="0"/>
              <a:t>並且增加利用空閒頻寬的利用度</a:t>
            </a:r>
            <a:r>
              <a:rPr lang="en-US" altLang="zh-TW" baseline="0" dirty="0" smtClean="0"/>
              <a:t>. </a:t>
            </a:r>
          </a:p>
          <a:p>
            <a:endParaRPr lang="zh-TW" altLang="en-US" dirty="0"/>
          </a:p>
        </p:txBody>
      </p:sp>
      <p:sp>
        <p:nvSpPr>
          <p:cNvPr id="4" name="投影片編號版面配置區 3"/>
          <p:cNvSpPr>
            <a:spLocks noGrp="1"/>
          </p:cNvSpPr>
          <p:nvPr>
            <p:ph type="sldNum" sz="quarter" idx="10"/>
          </p:nvPr>
        </p:nvSpPr>
        <p:spPr/>
        <p:txBody>
          <a:bodyPr/>
          <a:lstStyle/>
          <a:p>
            <a:fld id="{9A1AFAE8-ED49-4C3A-8710-BF3840D68422}" type="slidenum">
              <a:rPr lang="en-US" altLang="zh-TW" smtClean="0"/>
              <a:pPr/>
              <a:t>32</a:t>
            </a:fld>
            <a:endParaRPr lang="en-US" altLang="zh-TW"/>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8"/>
          <p:cNvSpPr>
            <a:spLocks noGrp="1" noChangeArrowheads="1"/>
          </p:cNvSpPr>
          <p:nvPr>
            <p:ph type="sldNum"/>
          </p:nvPr>
        </p:nvSpPr>
        <p:spPr>
          <a:ln/>
        </p:spPr>
        <p:txBody>
          <a:bodyPr/>
          <a:lstStyle/>
          <a:p>
            <a:fld id="{F9BC10AD-D50B-4EC3-9240-A0585ED3411F}" type="slidenum">
              <a:rPr lang="zh-TW" altLang="en-GB"/>
              <a:pPr/>
              <a:t>35</a:t>
            </a:fld>
            <a:endParaRPr lang="en-GB" altLang="zh-TW"/>
          </a:p>
        </p:txBody>
      </p:sp>
      <p:sp>
        <p:nvSpPr>
          <p:cNvPr id="117762" name="Rectangle 2"/>
          <p:cNvSpPr txBox="1">
            <a:spLocks noGrp="1" noRot="1" noChangeAspect="1" noChangeArrowheads="1" noTextEdit="1"/>
          </p:cNvSpPr>
          <p:nvPr>
            <p:ph type="sldImg"/>
          </p:nvPr>
        </p:nvSpPr>
        <p:spPr>
          <a:xfrm>
            <a:off x="1143000" y="685800"/>
            <a:ext cx="4570413" cy="3429000"/>
          </a:xfrm>
          <a:ln/>
        </p:spPr>
      </p:sp>
      <p:sp>
        <p:nvSpPr>
          <p:cNvPr id="117763" name="Rectangle 3"/>
          <p:cNvSpPr txBox="1">
            <a:spLocks noGrp="1" noChangeArrowheads="1"/>
          </p:cNvSpPr>
          <p:nvPr>
            <p:ph type="body" idx="1"/>
          </p:nvPr>
        </p:nvSpPr>
        <p:spPr>
          <a:xfrm>
            <a:off x="685800" y="4343400"/>
            <a:ext cx="5484813" cy="4024313"/>
          </a:xfrm>
          <a:noFill/>
          <a:ln/>
        </p:spPr>
        <p:txBody>
          <a:bodyPr wrap="none" anchor="ctr"/>
          <a:lstStyle/>
          <a:p>
            <a:r>
              <a:rPr lang="zh-TW" altLang="en-US" dirty="0" smtClean="0"/>
              <a:t>在此我們稍微比較 </a:t>
            </a:r>
            <a:r>
              <a:rPr lang="en-US" altLang="zh-TW" dirty="0" smtClean="0"/>
              <a:t>3d streaming </a:t>
            </a:r>
            <a:r>
              <a:rPr lang="zh-TW" altLang="en-US" dirty="0" smtClean="0"/>
              <a:t>和 </a:t>
            </a:r>
            <a:r>
              <a:rPr lang="en-US" altLang="zh-TW" dirty="0" smtClean="0"/>
              <a:t>media streaming</a:t>
            </a:r>
            <a:r>
              <a:rPr lang="zh-TW" altLang="en-US" dirty="0" smtClean="0"/>
              <a:t>的差別</a:t>
            </a:r>
            <a:r>
              <a:rPr lang="en-US" altLang="zh-TW" dirty="0" smtClean="0"/>
              <a:t>..</a:t>
            </a:r>
            <a:r>
              <a:rPr lang="en-US" altLang="zh-TW" baseline="0" dirty="0" smtClean="0"/>
              <a:t> </a:t>
            </a:r>
            <a:r>
              <a:rPr lang="zh-TW" altLang="en-US" baseline="0" dirty="0" smtClean="0"/>
              <a:t>相對於</a:t>
            </a:r>
            <a:r>
              <a:rPr lang="en-US" altLang="zh-TW" baseline="0" dirty="0" smtClean="0"/>
              <a:t>media streaming </a:t>
            </a:r>
            <a:r>
              <a:rPr lang="zh-TW" altLang="en-US" baseline="0" dirty="0" smtClean="0"/>
              <a:t>擁有</a:t>
            </a:r>
            <a:r>
              <a:rPr lang="en-US" altLang="zh-TW" baseline="0" dirty="0" smtClean="0"/>
              <a:t>buffer </a:t>
            </a:r>
            <a:r>
              <a:rPr lang="zh-TW" altLang="en-US" baseline="0" dirty="0" smtClean="0"/>
              <a:t>的緩衝</a:t>
            </a:r>
            <a:r>
              <a:rPr lang="en-US" altLang="zh-TW" baseline="0" dirty="0" smtClean="0"/>
              <a:t>, </a:t>
            </a:r>
            <a:r>
              <a:rPr lang="en-US" altLang="zh-TW" dirty="0" smtClean="0"/>
              <a:t>3d streaming </a:t>
            </a:r>
            <a:r>
              <a:rPr lang="zh-TW" altLang="en-US" dirty="0" smtClean="0"/>
              <a:t>對於延遲時間非常敏感</a:t>
            </a:r>
            <a:r>
              <a:rPr lang="en-US" altLang="zh-TW" dirty="0" smtClean="0"/>
              <a:t>, </a:t>
            </a:r>
            <a:r>
              <a:rPr lang="zh-TW" altLang="en-US" dirty="0" smtClean="0"/>
              <a:t>因為使用者需儘快下載所需的資料</a:t>
            </a:r>
            <a:r>
              <a:rPr lang="en-US" altLang="zh-TW" dirty="0" smtClean="0"/>
              <a:t>, </a:t>
            </a:r>
            <a:r>
              <a:rPr lang="zh-TW" altLang="en-US" dirty="0" smtClean="0"/>
              <a:t>以避免走到一半突然冒出的</a:t>
            </a:r>
            <a:r>
              <a:rPr lang="en-US" altLang="zh-TW" dirty="0" smtClean="0"/>
              <a:t>3d </a:t>
            </a:r>
            <a:r>
              <a:rPr lang="zh-TW" altLang="en-US" dirty="0" smtClean="0"/>
              <a:t>物件</a:t>
            </a:r>
            <a:r>
              <a:rPr lang="en-US" altLang="zh-TW" dirty="0" smtClean="0"/>
              <a:t>… </a:t>
            </a:r>
          </a:p>
          <a:p>
            <a:r>
              <a:rPr lang="zh-TW" altLang="en-US" dirty="0" smtClean="0"/>
              <a:t>另一方面則是 資料存取的模式</a:t>
            </a:r>
            <a:r>
              <a:rPr lang="en-US" altLang="zh-TW" dirty="0" smtClean="0"/>
              <a:t>..</a:t>
            </a:r>
            <a:r>
              <a:rPr lang="zh-TW" altLang="en-US" dirty="0" smtClean="0"/>
              <a:t> 在</a:t>
            </a:r>
            <a:r>
              <a:rPr lang="en-US" altLang="zh-TW" dirty="0" smtClean="0"/>
              <a:t>3d streaming </a:t>
            </a:r>
            <a:r>
              <a:rPr lang="zh-TW" altLang="en-US" dirty="0" smtClean="0"/>
              <a:t>中</a:t>
            </a:r>
            <a:r>
              <a:rPr lang="en-US" altLang="zh-TW" dirty="0" smtClean="0"/>
              <a:t>,</a:t>
            </a:r>
            <a:r>
              <a:rPr lang="en-US" altLang="zh-TW" baseline="0" dirty="0" smtClean="0"/>
              <a:t> </a:t>
            </a:r>
            <a:r>
              <a:rPr lang="zh-TW" altLang="en-US" baseline="0" dirty="0" smtClean="0"/>
              <a:t>使用者所需下載的資料是根據使用者的</a:t>
            </a:r>
            <a:r>
              <a:rPr lang="en-US" altLang="zh-TW" baseline="0" dirty="0" smtClean="0"/>
              <a:t>AOI</a:t>
            </a:r>
            <a:r>
              <a:rPr lang="zh-TW" altLang="en-US" baseline="0" dirty="0" smtClean="0"/>
              <a:t>涵蓋的範圍來決定</a:t>
            </a:r>
            <a:r>
              <a:rPr lang="en-US" altLang="zh-TW" baseline="0" dirty="0" smtClean="0"/>
              <a:t>, </a:t>
            </a:r>
            <a:r>
              <a:rPr lang="zh-TW" altLang="en-US" baseline="0" dirty="0" smtClean="0"/>
              <a:t>因此會根據使用者的移動來決定需要下載的資料</a:t>
            </a:r>
            <a:r>
              <a:rPr lang="en-US" altLang="zh-TW" baseline="0" dirty="0" smtClean="0"/>
              <a:t>.. </a:t>
            </a:r>
            <a:r>
              <a:rPr lang="zh-TW" altLang="en-US" baseline="0" dirty="0" smtClean="0"/>
              <a:t>而在</a:t>
            </a:r>
            <a:r>
              <a:rPr lang="en-US" altLang="zh-TW" baseline="0" dirty="0" smtClean="0"/>
              <a:t>media</a:t>
            </a:r>
            <a:r>
              <a:rPr lang="zh-TW" altLang="en-US" baseline="0" dirty="0" smtClean="0"/>
              <a:t> </a:t>
            </a:r>
            <a:r>
              <a:rPr lang="en-US" altLang="zh-TW" baseline="0" dirty="0" smtClean="0"/>
              <a:t>streaming </a:t>
            </a:r>
            <a:r>
              <a:rPr lang="zh-TW" altLang="en-US" baseline="0" dirty="0" smtClean="0"/>
              <a:t>則是根據使用者的播放時間</a:t>
            </a:r>
            <a:r>
              <a:rPr lang="en-US" altLang="zh-TW" baseline="0" dirty="0" smtClean="0"/>
              <a:t>.. </a:t>
            </a:r>
            <a:r>
              <a:rPr lang="zh-TW" altLang="en-US" baseline="0" dirty="0" smtClean="0"/>
              <a:t>採取</a:t>
            </a:r>
            <a:r>
              <a:rPr lang="en-US" altLang="zh-TW" baseline="0" dirty="0" smtClean="0"/>
              <a:t>sequence </a:t>
            </a:r>
            <a:r>
              <a:rPr lang="zh-TW" altLang="en-US" baseline="0" dirty="0" smtClean="0"/>
              <a:t>的下載</a:t>
            </a:r>
            <a:endParaRPr lang="zh-TW" altLang="en-US"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smtClean="0"/>
              <a:t>為了解讓使用者間彼此了解對方所持有的資訊</a:t>
            </a:r>
            <a:r>
              <a:rPr lang="en-US" altLang="zh-TW" dirty="0" smtClean="0"/>
              <a:t>, </a:t>
            </a:r>
            <a:r>
              <a:rPr lang="zh-TW" altLang="en-US" dirty="0" smtClean="0"/>
              <a:t>使用者會定期的送出持有區塊資料的資訊給</a:t>
            </a:r>
            <a:r>
              <a:rPr lang="en-US" altLang="zh-TW" dirty="0" smtClean="0"/>
              <a:t>AOI</a:t>
            </a:r>
            <a:r>
              <a:rPr lang="zh-TW" altLang="en-US" dirty="0" smtClean="0"/>
              <a:t>鄰居以及以建立連線的使用者</a:t>
            </a:r>
            <a:r>
              <a:rPr lang="en-US" altLang="zh-TW" dirty="0" smtClean="0"/>
              <a:t>, </a:t>
            </a:r>
            <a:r>
              <a:rPr lang="zh-TW" altLang="en-US" dirty="0" smtClean="0"/>
              <a:t>告知目前所擁有的區塊資料資訊</a:t>
            </a:r>
            <a:r>
              <a:rPr lang="en-US" altLang="zh-TW" dirty="0" smtClean="0"/>
              <a:t>.</a:t>
            </a:r>
            <a:endParaRPr lang="zh-TW" altLang="en-US" dirty="0"/>
          </a:p>
        </p:txBody>
      </p:sp>
      <p:sp>
        <p:nvSpPr>
          <p:cNvPr id="4" name="投影片編號版面配置區 3"/>
          <p:cNvSpPr>
            <a:spLocks noGrp="1"/>
          </p:cNvSpPr>
          <p:nvPr>
            <p:ph type="sldNum" sz="quarter" idx="10"/>
          </p:nvPr>
        </p:nvSpPr>
        <p:spPr/>
        <p:txBody>
          <a:bodyPr/>
          <a:lstStyle/>
          <a:p>
            <a:fld id="{9A1AFAE8-ED49-4C3A-8710-BF3840D68422}" type="slidenum">
              <a:rPr lang="en-US" altLang="zh-TW" smtClean="0"/>
              <a:pPr/>
              <a:t>36</a:t>
            </a:fld>
            <a:endParaRPr lang="en-US" altLang="zh-TW"/>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smtClean="0"/>
              <a:t>首先我先介紹 </a:t>
            </a:r>
            <a:r>
              <a:rPr lang="en-US" altLang="zh-TW" dirty="0" smtClean="0"/>
              <a:t>3d </a:t>
            </a:r>
            <a:r>
              <a:rPr lang="zh-TW" altLang="en-US" dirty="0" smtClean="0"/>
              <a:t>串流應用的場景</a:t>
            </a:r>
            <a:r>
              <a:rPr lang="en-US" altLang="zh-TW" dirty="0" smtClean="0"/>
              <a:t>, </a:t>
            </a:r>
            <a:r>
              <a:rPr lang="zh-TW" altLang="en-US" dirty="0" smtClean="0"/>
              <a:t>網路虛擬環境</a:t>
            </a:r>
            <a:r>
              <a:rPr lang="en-US" altLang="zh-TW" baseline="0" dirty="0" smtClean="0"/>
              <a:t> </a:t>
            </a:r>
            <a:r>
              <a:rPr lang="zh-TW" altLang="en-US" baseline="0" dirty="0" smtClean="0"/>
              <a:t>網路虛擬環境 透過使用者間的網路訊息交換讓使用者達到互動的目的</a:t>
            </a:r>
            <a:r>
              <a:rPr lang="en-US" altLang="zh-TW" baseline="0" dirty="0" smtClean="0"/>
              <a:t>, </a:t>
            </a:r>
            <a:r>
              <a:rPr lang="zh-TW" altLang="en-US" baseline="0" dirty="0" smtClean="0"/>
              <a:t>以及透過大量的</a:t>
            </a:r>
            <a:r>
              <a:rPr lang="en-US" altLang="zh-TW" baseline="0" dirty="0" smtClean="0"/>
              <a:t>3d </a:t>
            </a:r>
            <a:r>
              <a:rPr lang="zh-TW" altLang="en-US" baseline="0" dirty="0" smtClean="0"/>
              <a:t>物件資料讓使用者有身歷其境的感覺</a:t>
            </a:r>
            <a:r>
              <a:rPr lang="en-US" altLang="zh-TW" baseline="0" dirty="0" smtClean="0"/>
              <a:t>. </a:t>
            </a:r>
            <a:endParaRPr lang="zh-TW" altLang="en-US" dirty="0"/>
          </a:p>
        </p:txBody>
      </p:sp>
      <p:sp>
        <p:nvSpPr>
          <p:cNvPr id="4" name="投影片編號版面配置區 3"/>
          <p:cNvSpPr>
            <a:spLocks noGrp="1"/>
          </p:cNvSpPr>
          <p:nvPr>
            <p:ph type="sldNum" sz="quarter" idx="10"/>
          </p:nvPr>
        </p:nvSpPr>
        <p:spPr/>
        <p:txBody>
          <a:bodyPr/>
          <a:lstStyle/>
          <a:p>
            <a:fld id="{9A1AFAE8-ED49-4C3A-8710-BF3840D68422}" type="slidenum">
              <a:rPr lang="en-US" altLang="zh-TW" smtClean="0"/>
              <a:pPr/>
              <a:t>4</a:t>
            </a:fld>
            <a:endParaRPr lang="en-US" altLang="zh-TW"/>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smtClean="0"/>
              <a:t>目前現階段有兩種主要的網路虛擬環境安裝模式</a:t>
            </a:r>
            <a:r>
              <a:rPr lang="en-US" altLang="zh-TW" dirty="0" smtClean="0"/>
              <a:t>, </a:t>
            </a:r>
            <a:r>
              <a:rPr lang="zh-TW" altLang="en-US" dirty="0" smtClean="0"/>
              <a:t>第一個為完整安裝</a:t>
            </a:r>
            <a:r>
              <a:rPr lang="en-US" altLang="zh-TW" dirty="0" smtClean="0"/>
              <a:t>, </a:t>
            </a:r>
            <a:r>
              <a:rPr lang="zh-TW" altLang="en-US" dirty="0" smtClean="0"/>
              <a:t>使用者會一次性的下載完整體虛擬世界的</a:t>
            </a:r>
            <a:r>
              <a:rPr lang="en-US" altLang="zh-TW" dirty="0" smtClean="0"/>
              <a:t>3d </a:t>
            </a:r>
            <a:r>
              <a:rPr lang="zh-TW" altLang="en-US" dirty="0" smtClean="0"/>
              <a:t>物件資料</a:t>
            </a:r>
            <a:r>
              <a:rPr lang="en-US" altLang="zh-TW" dirty="0" smtClean="0"/>
              <a:t>, </a:t>
            </a:r>
            <a:r>
              <a:rPr lang="zh-TW" altLang="en-US" dirty="0" smtClean="0"/>
              <a:t>並安裝完後才可操作虛擬世界</a:t>
            </a:r>
            <a:r>
              <a:rPr lang="en-US" altLang="zh-TW" dirty="0" smtClean="0"/>
              <a:t>,</a:t>
            </a:r>
            <a:r>
              <a:rPr lang="en-US" altLang="zh-TW" baseline="0" dirty="0" smtClean="0"/>
              <a:t> </a:t>
            </a:r>
            <a:r>
              <a:rPr lang="zh-TW" altLang="en-US" baseline="0" dirty="0" smtClean="0"/>
              <a:t>這裡舉的例子為 </a:t>
            </a:r>
            <a:r>
              <a:rPr lang="en-US" altLang="zh-TW" baseline="0" dirty="0" smtClean="0"/>
              <a:t>wow … </a:t>
            </a:r>
            <a:r>
              <a:rPr lang="en-US" altLang="zh-TW" baseline="0" dirty="0" err="1" smtClean="0"/>
              <a:t>wow</a:t>
            </a:r>
            <a:r>
              <a:rPr lang="en-US" altLang="zh-TW" baseline="0" dirty="0" smtClean="0"/>
              <a:t> </a:t>
            </a:r>
            <a:r>
              <a:rPr lang="zh-TW" altLang="en-US" baseline="0" dirty="0" smtClean="0"/>
              <a:t>安裝用的安裝檔案為</a:t>
            </a:r>
            <a:r>
              <a:rPr lang="en-US" altLang="zh-TW" baseline="0" dirty="0" smtClean="0"/>
              <a:t>8GB</a:t>
            </a:r>
            <a:endParaRPr lang="en-US" altLang="zh-TW" dirty="0" smtClean="0"/>
          </a:p>
          <a:p>
            <a:endParaRPr lang="en-US" altLang="zh-TW" dirty="0" smtClean="0"/>
          </a:p>
          <a:p>
            <a:r>
              <a:rPr lang="zh-TW" altLang="en-US" dirty="0" smtClean="0"/>
              <a:t>另一種模式為</a:t>
            </a:r>
            <a:r>
              <a:rPr lang="en-US" altLang="zh-TW" dirty="0" smtClean="0"/>
              <a:t>, </a:t>
            </a:r>
            <a:r>
              <a:rPr lang="zh-TW" altLang="en-US" dirty="0" smtClean="0"/>
              <a:t>即是串流機制</a:t>
            </a:r>
            <a:r>
              <a:rPr lang="en-US" altLang="zh-TW" dirty="0" smtClean="0"/>
              <a:t>, </a:t>
            </a:r>
            <a:r>
              <a:rPr lang="zh-TW" altLang="en-US" dirty="0" smtClean="0"/>
              <a:t>我們也稱為</a:t>
            </a:r>
            <a:r>
              <a:rPr lang="en-US" altLang="zh-TW" dirty="0" smtClean="0"/>
              <a:t>3d </a:t>
            </a:r>
            <a:r>
              <a:rPr lang="zh-TW" altLang="en-US" dirty="0" smtClean="0"/>
              <a:t>串流</a:t>
            </a:r>
            <a:r>
              <a:rPr lang="en-US" altLang="zh-TW" dirty="0" smtClean="0"/>
              <a:t>, </a:t>
            </a:r>
            <a:r>
              <a:rPr lang="zh-TW" altLang="en-US" dirty="0" smtClean="0"/>
              <a:t>使用者會根據在虛擬世界中的視線範圍</a:t>
            </a:r>
            <a:r>
              <a:rPr lang="en-US" altLang="zh-TW" dirty="0" smtClean="0"/>
              <a:t>, </a:t>
            </a:r>
            <a:r>
              <a:rPr lang="zh-TW" altLang="en-US" dirty="0" smtClean="0"/>
              <a:t>設定一個感興趣範圍 我們稱作</a:t>
            </a:r>
            <a:r>
              <a:rPr lang="en-US" altLang="zh-TW" dirty="0" smtClean="0"/>
              <a:t>AOI, </a:t>
            </a:r>
            <a:r>
              <a:rPr lang="zh-TW" altLang="en-US" dirty="0" smtClean="0"/>
              <a:t>而在</a:t>
            </a:r>
            <a:r>
              <a:rPr lang="en-US" altLang="zh-TW" dirty="0" smtClean="0"/>
              <a:t>3d </a:t>
            </a:r>
            <a:r>
              <a:rPr lang="zh-TW" altLang="en-US" dirty="0" smtClean="0"/>
              <a:t>串流架構下 使用者只需下載 </a:t>
            </a:r>
            <a:r>
              <a:rPr lang="en-US" altLang="zh-TW" dirty="0" smtClean="0"/>
              <a:t>AOI </a:t>
            </a:r>
            <a:r>
              <a:rPr lang="zh-TW" altLang="en-US" dirty="0" smtClean="0"/>
              <a:t>範圍內的物件即可</a:t>
            </a:r>
            <a:r>
              <a:rPr lang="en-US" altLang="zh-TW" dirty="0" smtClean="0"/>
              <a:t>, </a:t>
            </a:r>
            <a:r>
              <a:rPr lang="zh-TW" altLang="en-US" dirty="0" smtClean="0"/>
              <a:t>不需完整範圍外的物件</a:t>
            </a:r>
            <a:r>
              <a:rPr lang="en-US" altLang="zh-TW" dirty="0" smtClean="0"/>
              <a:t>,</a:t>
            </a:r>
            <a:r>
              <a:rPr lang="en-US" altLang="zh-TW" baseline="0" dirty="0" smtClean="0"/>
              <a:t> </a:t>
            </a:r>
            <a:r>
              <a:rPr lang="zh-TW" altLang="en-US" baseline="0" dirty="0" smtClean="0"/>
              <a:t>我們在此所舉的例子為 </a:t>
            </a:r>
            <a:r>
              <a:rPr lang="en-US" altLang="zh-TW" baseline="0" dirty="0" smtClean="0"/>
              <a:t>second life.. </a:t>
            </a:r>
          </a:p>
          <a:p>
            <a:r>
              <a:rPr lang="en-US" altLang="zh-TW" baseline="0" dirty="0" smtClean="0"/>
              <a:t>Second life </a:t>
            </a:r>
            <a:r>
              <a:rPr lang="zh-TW" altLang="en-US" baseline="0" dirty="0" smtClean="0"/>
              <a:t>的安裝檔大小為</a:t>
            </a:r>
            <a:r>
              <a:rPr lang="en-US" altLang="zh-TW" baseline="0" dirty="0" smtClean="0"/>
              <a:t>22.1 MB</a:t>
            </a:r>
            <a:endParaRPr lang="en-US" altLang="zh-TW" dirty="0" smtClean="0"/>
          </a:p>
          <a:p>
            <a:endParaRPr lang="en-US" altLang="zh-TW" dirty="0" smtClean="0"/>
          </a:p>
          <a:p>
            <a:r>
              <a:rPr lang="zh-TW" altLang="en-US" dirty="0" smtClean="0"/>
              <a:t>根據這兩種機制我們可以觀察出 安裝檔大小的差異性以及資料更新的難易度</a:t>
            </a:r>
            <a:endParaRPr lang="en-US" altLang="zh-TW" dirty="0" smtClean="0"/>
          </a:p>
          <a:p>
            <a:endParaRPr lang="en-US" altLang="zh-TW" dirty="0" smtClean="0"/>
          </a:p>
          <a:p>
            <a:r>
              <a:rPr lang="en-US" altLang="zh-TW" dirty="0" smtClean="0"/>
              <a:t>AOI </a:t>
            </a:r>
            <a:r>
              <a:rPr lang="zh-TW" altLang="en-US" dirty="0" smtClean="0"/>
              <a:t>定義為使用者感興趣的範圍</a:t>
            </a:r>
            <a:endParaRPr lang="zh-TW" altLang="en-US" dirty="0"/>
          </a:p>
        </p:txBody>
      </p:sp>
      <p:sp>
        <p:nvSpPr>
          <p:cNvPr id="4" name="投影片編號版面配置區 3"/>
          <p:cNvSpPr>
            <a:spLocks noGrp="1"/>
          </p:cNvSpPr>
          <p:nvPr>
            <p:ph type="sldNum" sz="quarter" idx="10"/>
          </p:nvPr>
        </p:nvSpPr>
        <p:spPr/>
        <p:txBody>
          <a:bodyPr/>
          <a:lstStyle/>
          <a:p>
            <a:fld id="{9A1AFAE8-ED49-4C3A-8710-BF3840D68422}" type="slidenum">
              <a:rPr lang="en-US" altLang="zh-TW" smtClean="0"/>
              <a:pPr/>
              <a:t>6</a:t>
            </a:fld>
            <a:endParaRPr lang="en-US" altLang="zh-TW"/>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smtClean="0"/>
              <a:t>根據先前所述</a:t>
            </a:r>
            <a:r>
              <a:rPr lang="en-US" altLang="zh-TW" dirty="0" smtClean="0"/>
              <a:t>, </a:t>
            </a:r>
            <a:r>
              <a:rPr lang="zh-TW" altLang="en-US" dirty="0" smtClean="0"/>
              <a:t>我們知道</a:t>
            </a:r>
            <a:endParaRPr lang="en-US" altLang="zh-TW" dirty="0" smtClean="0"/>
          </a:p>
          <a:p>
            <a:r>
              <a:rPr lang="en-US" altLang="zh-TW" dirty="0" smtClean="0"/>
              <a:t>3d</a:t>
            </a:r>
            <a:r>
              <a:rPr lang="en-US" altLang="zh-TW" baseline="0" dirty="0" smtClean="0"/>
              <a:t> streaming </a:t>
            </a:r>
            <a:r>
              <a:rPr lang="zh-TW" altLang="en-US" baseline="0" dirty="0" smtClean="0"/>
              <a:t>提供使用者即時性的</a:t>
            </a:r>
            <a:r>
              <a:rPr lang="en-US" altLang="zh-TW" baseline="0" dirty="0" smtClean="0"/>
              <a:t>3d </a:t>
            </a:r>
            <a:r>
              <a:rPr lang="zh-TW" altLang="en-US" baseline="0" dirty="0" smtClean="0"/>
              <a:t>物件傳輸</a:t>
            </a:r>
            <a:r>
              <a:rPr lang="en-US" altLang="zh-TW" baseline="0" dirty="0" smtClean="0"/>
              <a:t>, </a:t>
            </a:r>
            <a:r>
              <a:rPr lang="zh-TW" altLang="en-US" baseline="0" dirty="0" smtClean="0"/>
              <a:t>讓使用者可以不用下載完整的物件即可將物件顯示以及和物件互動</a:t>
            </a:r>
            <a:r>
              <a:rPr lang="en-US" altLang="zh-TW" baseline="0" dirty="0" smtClean="0"/>
              <a:t>, </a:t>
            </a:r>
            <a:r>
              <a:rPr lang="zh-TW" altLang="en-US" baseline="0" dirty="0" smtClean="0"/>
              <a:t>下圖為</a:t>
            </a:r>
            <a:r>
              <a:rPr lang="en-US" altLang="zh-TW" baseline="0" dirty="0" smtClean="0"/>
              <a:t>3d streaming </a:t>
            </a:r>
            <a:r>
              <a:rPr lang="zh-TW" altLang="en-US" baseline="0" dirty="0" smtClean="0"/>
              <a:t>的範例</a:t>
            </a:r>
            <a:r>
              <a:rPr lang="en-US" altLang="zh-TW" baseline="0" dirty="0" smtClean="0"/>
              <a:t>. </a:t>
            </a:r>
          </a:p>
          <a:p>
            <a:r>
              <a:rPr lang="zh-TW" altLang="en-US" baseline="0" dirty="0" smtClean="0"/>
              <a:t>左圖為一台完整的飛機模型</a:t>
            </a:r>
            <a:r>
              <a:rPr lang="en-US" altLang="zh-TW" baseline="0" dirty="0" smtClean="0"/>
              <a:t>, </a:t>
            </a:r>
            <a:r>
              <a:rPr lang="zh-TW" altLang="en-US" baseline="0" dirty="0" smtClean="0"/>
              <a:t>在</a:t>
            </a:r>
            <a:r>
              <a:rPr lang="en-US" altLang="zh-TW" baseline="0" dirty="0" smtClean="0"/>
              <a:t>3d streaming </a:t>
            </a:r>
            <a:r>
              <a:rPr lang="zh-TW" altLang="en-US" baseline="0" dirty="0" smtClean="0"/>
              <a:t>中</a:t>
            </a:r>
            <a:r>
              <a:rPr lang="en-US" altLang="zh-TW" baseline="0" dirty="0" smtClean="0"/>
              <a:t>, </a:t>
            </a:r>
            <a:r>
              <a:rPr lang="zh-TW" altLang="en-US" baseline="0" dirty="0" smtClean="0"/>
              <a:t>我們會將這台飛機切個為一個基本區塊以及數個改善區塊所組成的資料</a:t>
            </a:r>
            <a:r>
              <a:rPr lang="en-US" altLang="zh-TW" baseline="0" dirty="0" smtClean="0"/>
              <a:t>, </a:t>
            </a:r>
            <a:r>
              <a:rPr lang="zh-TW" altLang="en-US" baseline="0" dirty="0" smtClean="0"/>
              <a:t>當使用者需要下載這台飛機時</a:t>
            </a:r>
            <a:r>
              <a:rPr lang="en-US" altLang="zh-TW" baseline="0" dirty="0" smtClean="0"/>
              <a:t>, </a:t>
            </a:r>
            <a:r>
              <a:rPr lang="zh-TW" altLang="en-US" baseline="0" dirty="0" smtClean="0"/>
              <a:t>會先下載基本區塊</a:t>
            </a:r>
            <a:r>
              <a:rPr lang="en-US" altLang="zh-TW" baseline="0" dirty="0" smtClean="0"/>
              <a:t>… </a:t>
            </a:r>
            <a:r>
              <a:rPr lang="zh-TW" altLang="en-US" baseline="0" dirty="0" smtClean="0"/>
              <a:t>之後在下載</a:t>
            </a:r>
            <a:r>
              <a:rPr lang="en-US" altLang="zh-TW" baseline="0" dirty="0" smtClean="0"/>
              <a:t>REF</a:t>
            </a:r>
            <a:r>
              <a:rPr lang="zh-TW" altLang="en-US" baseline="0" dirty="0" smtClean="0"/>
              <a:t> </a:t>
            </a:r>
            <a:r>
              <a:rPr lang="en-US" altLang="zh-TW" baseline="0" dirty="0" smtClean="0"/>
              <a:t>PIECE </a:t>
            </a:r>
            <a:r>
              <a:rPr lang="zh-TW" altLang="en-US" baseline="0" dirty="0" smtClean="0"/>
              <a:t>逐步改善顯示的品質</a:t>
            </a:r>
            <a:r>
              <a:rPr lang="en-US" altLang="zh-TW" baseline="0" dirty="0" smtClean="0"/>
              <a:t>. </a:t>
            </a:r>
            <a:r>
              <a:rPr lang="zh-TW" altLang="en-US" baseline="0" dirty="0" smtClean="0"/>
              <a:t>所以在資料的傳輸過程中</a:t>
            </a:r>
            <a:r>
              <a:rPr lang="en-US" altLang="zh-TW" baseline="0" dirty="0" smtClean="0"/>
              <a:t>, </a:t>
            </a:r>
            <a:r>
              <a:rPr lang="zh-TW" altLang="en-US" baseline="0" dirty="0" smtClean="0"/>
              <a:t>使用者會取得一連續的資料</a:t>
            </a:r>
            <a:r>
              <a:rPr lang="en-US" altLang="zh-TW" baseline="0" dirty="0" smtClean="0"/>
              <a:t>… </a:t>
            </a:r>
            <a:r>
              <a:rPr lang="zh-TW" altLang="en-US" baseline="0" dirty="0" smtClean="0"/>
              <a:t>且逐步改善顯示的品質</a:t>
            </a:r>
            <a:r>
              <a:rPr lang="en-US" altLang="zh-TW" baseline="0" dirty="0" smtClean="0"/>
              <a:t>.</a:t>
            </a:r>
            <a:endParaRPr lang="zh-TW" altLang="en-US" dirty="0"/>
          </a:p>
        </p:txBody>
      </p:sp>
      <p:sp>
        <p:nvSpPr>
          <p:cNvPr id="4" name="投影片編號版面配置區 3"/>
          <p:cNvSpPr>
            <a:spLocks noGrp="1"/>
          </p:cNvSpPr>
          <p:nvPr>
            <p:ph type="sldNum" sz="quarter" idx="10"/>
          </p:nvPr>
        </p:nvSpPr>
        <p:spPr/>
        <p:txBody>
          <a:bodyPr/>
          <a:lstStyle/>
          <a:p>
            <a:fld id="{9A1AFAE8-ED49-4C3A-8710-BF3840D68422}" type="slidenum">
              <a:rPr lang="en-US" altLang="zh-TW" smtClean="0"/>
              <a:pPr/>
              <a:t>7</a:t>
            </a:fld>
            <a:endParaRPr lang="en-US" altLang="zh-TW"/>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smtClean="0"/>
              <a:t>透過</a:t>
            </a:r>
            <a:r>
              <a:rPr lang="en-US" altLang="zh-TW" dirty="0" smtClean="0"/>
              <a:t>3d streaming </a:t>
            </a:r>
            <a:r>
              <a:rPr lang="zh-TW" altLang="en-US" dirty="0" smtClean="0"/>
              <a:t>大幅減少使用者在操作 虛擬世界時所需下載與安裝的資料量</a:t>
            </a:r>
            <a:r>
              <a:rPr lang="en-US" altLang="zh-TW" dirty="0" smtClean="0"/>
              <a:t>, </a:t>
            </a:r>
            <a:r>
              <a:rPr lang="zh-TW" altLang="en-US" dirty="0" smtClean="0"/>
              <a:t>但即使如此我們仍然面對在傳統 </a:t>
            </a:r>
            <a:r>
              <a:rPr lang="en-US" altLang="zh-TW" dirty="0" smtClean="0"/>
              <a:t>c/s </a:t>
            </a:r>
            <a:r>
              <a:rPr lang="zh-TW" altLang="en-US" dirty="0" smtClean="0"/>
              <a:t>架構底下</a:t>
            </a:r>
            <a:r>
              <a:rPr lang="en-US" altLang="zh-TW" dirty="0" smtClean="0"/>
              <a:t>, </a:t>
            </a:r>
            <a:r>
              <a:rPr lang="zh-TW" altLang="en-US" dirty="0" smtClean="0"/>
              <a:t>的伺服器頻寬限制</a:t>
            </a:r>
            <a:r>
              <a:rPr lang="en-US" altLang="zh-TW" dirty="0" smtClean="0"/>
              <a:t>. </a:t>
            </a:r>
          </a:p>
          <a:p>
            <a:endParaRPr lang="en-US" altLang="zh-TW" dirty="0" smtClean="0"/>
          </a:p>
          <a:p>
            <a:r>
              <a:rPr lang="zh-TW" altLang="en-US" dirty="0" smtClean="0"/>
              <a:t>此為傳統 </a:t>
            </a:r>
            <a:r>
              <a:rPr lang="en-US" altLang="zh-TW" dirty="0" smtClean="0"/>
              <a:t>c/s </a:t>
            </a:r>
            <a:r>
              <a:rPr lang="zh-TW" altLang="en-US" dirty="0" smtClean="0"/>
              <a:t>架構下 </a:t>
            </a:r>
            <a:r>
              <a:rPr lang="en-US" altLang="zh-TW" dirty="0" smtClean="0"/>
              <a:t>3d streaming</a:t>
            </a:r>
            <a:r>
              <a:rPr lang="en-US" altLang="zh-TW" baseline="0" dirty="0" smtClean="0"/>
              <a:t> </a:t>
            </a:r>
            <a:r>
              <a:rPr lang="zh-TW" altLang="en-US" baseline="0" dirty="0" smtClean="0"/>
              <a:t>的流程圖</a:t>
            </a:r>
            <a:r>
              <a:rPr lang="en-US" altLang="zh-TW" dirty="0" smtClean="0"/>
              <a:t>, </a:t>
            </a:r>
            <a:r>
              <a:rPr lang="zh-TW" altLang="en-US" dirty="0" smtClean="0"/>
              <a:t>當使用者透過</a:t>
            </a:r>
            <a:r>
              <a:rPr lang="en-US" altLang="zh-TW" dirty="0" smtClean="0"/>
              <a:t>server </a:t>
            </a:r>
            <a:r>
              <a:rPr lang="zh-TW" altLang="en-US" dirty="0" smtClean="0"/>
              <a:t>通知得知在視野所及的物件後</a:t>
            </a:r>
            <a:r>
              <a:rPr lang="en-US" altLang="zh-TW" dirty="0" smtClean="0"/>
              <a:t>, </a:t>
            </a:r>
            <a:r>
              <a:rPr lang="zh-TW" altLang="en-US" dirty="0" smtClean="0"/>
              <a:t>會向伺服器要求資料下載</a:t>
            </a:r>
            <a:r>
              <a:rPr lang="en-US" altLang="zh-TW" dirty="0" smtClean="0"/>
              <a:t>, </a:t>
            </a:r>
            <a:r>
              <a:rPr lang="zh-TW" altLang="en-US" dirty="0" smtClean="0"/>
              <a:t>這是一個被廣泛使用的架構</a:t>
            </a:r>
            <a:r>
              <a:rPr lang="en-US" altLang="zh-TW" dirty="0" smtClean="0"/>
              <a:t>,</a:t>
            </a:r>
            <a:r>
              <a:rPr lang="zh-TW" altLang="en-US" dirty="0" smtClean="0"/>
              <a:t> 如</a:t>
            </a:r>
            <a:r>
              <a:rPr lang="en-US" altLang="zh-TW" dirty="0" smtClean="0"/>
              <a:t>second</a:t>
            </a:r>
            <a:r>
              <a:rPr lang="zh-TW" altLang="en-US" dirty="0" smtClean="0"/>
              <a:t> </a:t>
            </a:r>
            <a:r>
              <a:rPr lang="en-US" altLang="zh-TW" dirty="0" smtClean="0"/>
              <a:t>life… </a:t>
            </a:r>
            <a:r>
              <a:rPr lang="zh-TW" altLang="en-US" dirty="0" smtClean="0"/>
              <a:t>但在其他研究發現</a:t>
            </a:r>
            <a:r>
              <a:rPr lang="en-US" altLang="zh-TW" dirty="0" smtClean="0"/>
              <a:t>, </a:t>
            </a:r>
            <a:r>
              <a:rPr lang="zh-TW" altLang="en-US" dirty="0" smtClean="0"/>
              <a:t>在 </a:t>
            </a:r>
            <a:r>
              <a:rPr lang="en-US" altLang="zh-TW" dirty="0" err="1" smtClean="0"/>
              <a:t>sf</a:t>
            </a:r>
            <a:r>
              <a:rPr lang="en-US" altLang="zh-TW" dirty="0" smtClean="0"/>
              <a:t> </a:t>
            </a:r>
            <a:r>
              <a:rPr lang="zh-TW" altLang="en-US" dirty="0" smtClean="0"/>
              <a:t>中約有</a:t>
            </a:r>
            <a:r>
              <a:rPr lang="en-US" altLang="zh-TW" dirty="0" smtClean="0"/>
              <a:t>61 – 88 %, </a:t>
            </a:r>
            <a:r>
              <a:rPr lang="zh-TW" altLang="en-US" dirty="0" smtClean="0"/>
              <a:t>我們換個方式來表示</a:t>
            </a:r>
            <a:r>
              <a:rPr lang="en-US" altLang="zh-TW" dirty="0" smtClean="0"/>
              <a:t>..</a:t>
            </a:r>
            <a:r>
              <a:rPr lang="zh-TW" altLang="en-US" dirty="0" smtClean="0"/>
              <a:t> </a:t>
            </a:r>
            <a:r>
              <a:rPr lang="en-US" altLang="zh-TW" dirty="0" err="1" smtClean="0"/>
              <a:t>Sf</a:t>
            </a:r>
            <a:r>
              <a:rPr lang="zh-TW" altLang="en-US" dirty="0" smtClean="0"/>
              <a:t> 中的一個比較熱門的區域 每天大約有</a:t>
            </a:r>
            <a:r>
              <a:rPr lang="en-US" altLang="zh-TW" dirty="0" smtClean="0"/>
              <a:t>2700 </a:t>
            </a:r>
            <a:r>
              <a:rPr lang="zh-TW" altLang="en-US" dirty="0" smtClean="0"/>
              <a:t>個使用者經過此區</a:t>
            </a:r>
            <a:r>
              <a:rPr lang="en-US" altLang="zh-TW" dirty="0" smtClean="0"/>
              <a:t>.. </a:t>
            </a:r>
            <a:r>
              <a:rPr lang="zh-TW" altLang="en-US" dirty="0" smtClean="0"/>
              <a:t>若我們假設每個使用者只下載 </a:t>
            </a:r>
            <a:r>
              <a:rPr lang="en-US" altLang="zh-TW" dirty="0" smtClean="0"/>
              <a:t>10%</a:t>
            </a:r>
            <a:r>
              <a:rPr lang="zh-TW" altLang="en-US" dirty="0" smtClean="0"/>
              <a:t>的資料量</a:t>
            </a:r>
            <a:r>
              <a:rPr lang="en-US" altLang="zh-TW" dirty="0" smtClean="0"/>
              <a:t>, </a:t>
            </a:r>
            <a:r>
              <a:rPr lang="zh-TW" altLang="en-US" dirty="0" smtClean="0"/>
              <a:t>則此區域每天會有</a:t>
            </a:r>
            <a:r>
              <a:rPr lang="en-US" altLang="zh-TW" dirty="0" smtClean="0"/>
              <a:t>94.5GB</a:t>
            </a:r>
            <a:r>
              <a:rPr lang="zh-TW" altLang="en-US" dirty="0" smtClean="0"/>
              <a:t>的資料流量</a:t>
            </a:r>
            <a:r>
              <a:rPr lang="en-US" altLang="zh-TW" dirty="0" smtClean="0"/>
              <a:t>.. </a:t>
            </a:r>
            <a:r>
              <a:rPr lang="zh-TW" altLang="en-US" dirty="0" smtClean="0"/>
              <a:t>而在</a:t>
            </a:r>
            <a:r>
              <a:rPr lang="en-US" altLang="zh-TW" dirty="0" err="1" smtClean="0"/>
              <a:t>sf</a:t>
            </a:r>
            <a:r>
              <a:rPr lang="en-US" altLang="zh-TW" dirty="0" smtClean="0"/>
              <a:t> </a:t>
            </a:r>
            <a:r>
              <a:rPr lang="zh-TW" altLang="en-US" dirty="0" smtClean="0"/>
              <a:t>中有 </a:t>
            </a:r>
            <a:r>
              <a:rPr lang="en-US" altLang="zh-TW" dirty="0" smtClean="0"/>
              <a:t>?? </a:t>
            </a:r>
            <a:r>
              <a:rPr lang="zh-TW" altLang="en-US" dirty="0" smtClean="0"/>
              <a:t>個區域</a:t>
            </a:r>
            <a:r>
              <a:rPr lang="en-US" altLang="zh-TW" dirty="0" smtClean="0"/>
              <a:t>.. </a:t>
            </a:r>
            <a:r>
              <a:rPr lang="zh-TW" altLang="en-US" dirty="0" smtClean="0"/>
              <a:t>為了要在提昇系統的可擴充性</a:t>
            </a:r>
            <a:r>
              <a:rPr lang="en-US" altLang="zh-TW" dirty="0" smtClean="0"/>
              <a:t>, </a:t>
            </a:r>
            <a:r>
              <a:rPr lang="zh-TW" altLang="en-US" dirty="0" smtClean="0"/>
              <a:t>則提出利用</a:t>
            </a:r>
            <a:r>
              <a:rPr lang="en-US" altLang="zh-TW" dirty="0" smtClean="0"/>
              <a:t>p2p </a:t>
            </a:r>
            <a:r>
              <a:rPr lang="zh-TW" altLang="en-US" dirty="0" smtClean="0"/>
              <a:t>的方式來傳輸資料</a:t>
            </a:r>
            <a:r>
              <a:rPr lang="en-US" altLang="zh-TW" dirty="0" smtClean="0"/>
              <a:t>. </a:t>
            </a:r>
            <a:r>
              <a:rPr lang="zh-TW" altLang="en-US" dirty="0" smtClean="0"/>
              <a:t>達到讓更多人同時使用系統的需求</a:t>
            </a:r>
            <a:r>
              <a:rPr lang="en-US" altLang="zh-TW" dirty="0" smtClean="0"/>
              <a:t>.</a:t>
            </a:r>
          </a:p>
          <a:p>
            <a:endParaRPr lang="en-US" altLang="zh-TW" dirty="0" smtClean="0"/>
          </a:p>
          <a:p>
            <a:r>
              <a:rPr lang="en-US" altLang="zh-TW" dirty="0" smtClean="0"/>
              <a:t> </a:t>
            </a:r>
          </a:p>
          <a:p>
            <a:r>
              <a:rPr lang="en-US" altLang="zh-TW" dirty="0" smtClean="0"/>
              <a:t>08 April,</a:t>
            </a:r>
            <a:r>
              <a:rPr lang="en-US" altLang="zh-TW" baseline="0" dirty="0" smtClean="0"/>
              <a:t> official information 14150 regions</a:t>
            </a:r>
            <a:endParaRPr lang="zh-TW" altLang="en-US" dirty="0"/>
          </a:p>
        </p:txBody>
      </p:sp>
      <p:sp>
        <p:nvSpPr>
          <p:cNvPr id="4" name="投影片編號版面配置區 3"/>
          <p:cNvSpPr>
            <a:spLocks noGrp="1"/>
          </p:cNvSpPr>
          <p:nvPr>
            <p:ph type="sldNum" sz="quarter" idx="10"/>
          </p:nvPr>
        </p:nvSpPr>
        <p:spPr/>
        <p:txBody>
          <a:bodyPr/>
          <a:lstStyle/>
          <a:p>
            <a:fld id="{9A1AFAE8-ED49-4C3A-8710-BF3840D68422}" type="slidenum">
              <a:rPr lang="en-US" altLang="zh-TW" smtClean="0"/>
              <a:pPr/>
              <a:t>9</a:t>
            </a:fld>
            <a:endParaRPr lang="en-US" altLang="zh-TW"/>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smtClean="0"/>
              <a:t>透過</a:t>
            </a:r>
            <a:r>
              <a:rPr lang="en-US" altLang="zh-TW" dirty="0" smtClean="0"/>
              <a:t>3d streaming </a:t>
            </a:r>
            <a:r>
              <a:rPr lang="zh-TW" altLang="en-US" dirty="0" smtClean="0"/>
              <a:t>大幅減少使用者在操作 虛擬世界時所需下載與安裝的資料量</a:t>
            </a:r>
            <a:r>
              <a:rPr lang="en-US" altLang="zh-TW" dirty="0" smtClean="0"/>
              <a:t>, </a:t>
            </a:r>
            <a:r>
              <a:rPr lang="zh-TW" altLang="en-US" dirty="0" smtClean="0"/>
              <a:t>但即使如此我們仍然面對在傳統 </a:t>
            </a:r>
            <a:r>
              <a:rPr lang="en-US" altLang="zh-TW" dirty="0" smtClean="0"/>
              <a:t>c/s </a:t>
            </a:r>
            <a:r>
              <a:rPr lang="zh-TW" altLang="en-US" dirty="0" smtClean="0"/>
              <a:t>架構底下</a:t>
            </a:r>
            <a:r>
              <a:rPr lang="en-US" altLang="zh-TW" dirty="0" smtClean="0"/>
              <a:t>, </a:t>
            </a:r>
            <a:r>
              <a:rPr lang="zh-TW" altLang="en-US" dirty="0" smtClean="0"/>
              <a:t>的伺服器頻寬限制</a:t>
            </a:r>
            <a:r>
              <a:rPr lang="en-US" altLang="zh-TW" dirty="0" smtClean="0"/>
              <a:t>. </a:t>
            </a:r>
          </a:p>
          <a:p>
            <a:endParaRPr lang="en-US" altLang="zh-TW" dirty="0" smtClean="0"/>
          </a:p>
          <a:p>
            <a:r>
              <a:rPr lang="zh-TW" altLang="en-US" dirty="0" smtClean="0"/>
              <a:t>此為傳統 </a:t>
            </a:r>
            <a:r>
              <a:rPr lang="en-US" altLang="zh-TW" dirty="0" smtClean="0"/>
              <a:t>c/s </a:t>
            </a:r>
            <a:r>
              <a:rPr lang="zh-TW" altLang="en-US" dirty="0" smtClean="0"/>
              <a:t>架構下 </a:t>
            </a:r>
            <a:r>
              <a:rPr lang="en-US" altLang="zh-TW" dirty="0" smtClean="0"/>
              <a:t>3d streaming</a:t>
            </a:r>
            <a:r>
              <a:rPr lang="en-US" altLang="zh-TW" baseline="0" dirty="0" smtClean="0"/>
              <a:t> </a:t>
            </a:r>
            <a:r>
              <a:rPr lang="zh-TW" altLang="en-US" baseline="0" dirty="0" smtClean="0"/>
              <a:t>的流程圖</a:t>
            </a:r>
            <a:r>
              <a:rPr lang="en-US" altLang="zh-TW" dirty="0" smtClean="0"/>
              <a:t>, </a:t>
            </a:r>
            <a:r>
              <a:rPr lang="zh-TW" altLang="en-US" dirty="0" smtClean="0"/>
              <a:t>當使用者透過</a:t>
            </a:r>
            <a:r>
              <a:rPr lang="en-US" altLang="zh-TW" dirty="0" smtClean="0"/>
              <a:t>server </a:t>
            </a:r>
            <a:r>
              <a:rPr lang="zh-TW" altLang="en-US" dirty="0" smtClean="0"/>
              <a:t>通知得知在視野所及的物件後</a:t>
            </a:r>
            <a:r>
              <a:rPr lang="en-US" altLang="zh-TW" dirty="0" smtClean="0"/>
              <a:t>, </a:t>
            </a:r>
            <a:r>
              <a:rPr lang="zh-TW" altLang="en-US" dirty="0" smtClean="0"/>
              <a:t>會向伺服器要求資料下載</a:t>
            </a:r>
            <a:r>
              <a:rPr lang="en-US" altLang="zh-TW" dirty="0" smtClean="0"/>
              <a:t>, </a:t>
            </a:r>
            <a:r>
              <a:rPr lang="zh-TW" altLang="en-US" dirty="0" smtClean="0"/>
              <a:t>這是一個被廣泛使用的架構</a:t>
            </a:r>
            <a:r>
              <a:rPr lang="en-US" altLang="zh-TW" dirty="0" smtClean="0"/>
              <a:t>,</a:t>
            </a:r>
            <a:r>
              <a:rPr lang="zh-TW" altLang="en-US" dirty="0" smtClean="0"/>
              <a:t> 如</a:t>
            </a:r>
            <a:r>
              <a:rPr lang="en-US" altLang="zh-TW" dirty="0" smtClean="0"/>
              <a:t>second</a:t>
            </a:r>
            <a:r>
              <a:rPr lang="zh-TW" altLang="en-US" dirty="0" smtClean="0"/>
              <a:t> </a:t>
            </a:r>
            <a:r>
              <a:rPr lang="en-US" altLang="zh-TW" dirty="0" smtClean="0"/>
              <a:t>life… </a:t>
            </a:r>
            <a:r>
              <a:rPr lang="zh-TW" altLang="en-US" dirty="0" smtClean="0"/>
              <a:t>但在其他研究發現</a:t>
            </a:r>
            <a:r>
              <a:rPr lang="en-US" altLang="zh-TW" dirty="0" smtClean="0"/>
              <a:t>, </a:t>
            </a:r>
            <a:r>
              <a:rPr lang="zh-TW" altLang="en-US" dirty="0" smtClean="0"/>
              <a:t>在 </a:t>
            </a:r>
            <a:r>
              <a:rPr lang="en-US" altLang="zh-TW" dirty="0" err="1" smtClean="0"/>
              <a:t>sf</a:t>
            </a:r>
            <a:r>
              <a:rPr lang="en-US" altLang="zh-TW" dirty="0" smtClean="0"/>
              <a:t> </a:t>
            </a:r>
            <a:r>
              <a:rPr lang="zh-TW" altLang="en-US" dirty="0" smtClean="0"/>
              <a:t>中約有</a:t>
            </a:r>
            <a:r>
              <a:rPr lang="en-US" altLang="zh-TW" dirty="0" smtClean="0"/>
              <a:t>61 – 88 %, </a:t>
            </a:r>
            <a:r>
              <a:rPr lang="zh-TW" altLang="en-US" dirty="0" smtClean="0"/>
              <a:t>我們換個方式來表示</a:t>
            </a:r>
            <a:r>
              <a:rPr lang="en-US" altLang="zh-TW" dirty="0" smtClean="0"/>
              <a:t>..</a:t>
            </a:r>
            <a:r>
              <a:rPr lang="zh-TW" altLang="en-US" dirty="0" smtClean="0"/>
              <a:t> </a:t>
            </a:r>
            <a:r>
              <a:rPr lang="en-US" altLang="zh-TW" dirty="0" err="1" smtClean="0"/>
              <a:t>Sf</a:t>
            </a:r>
            <a:r>
              <a:rPr lang="zh-TW" altLang="en-US" dirty="0" smtClean="0"/>
              <a:t> 中的一個比較熱門的區域 每天大約有</a:t>
            </a:r>
            <a:r>
              <a:rPr lang="en-US" altLang="zh-TW" dirty="0" smtClean="0"/>
              <a:t>2700 </a:t>
            </a:r>
            <a:r>
              <a:rPr lang="zh-TW" altLang="en-US" dirty="0" smtClean="0"/>
              <a:t>個使用者經過此區</a:t>
            </a:r>
            <a:r>
              <a:rPr lang="en-US" altLang="zh-TW" dirty="0" smtClean="0"/>
              <a:t>.. </a:t>
            </a:r>
            <a:r>
              <a:rPr lang="zh-TW" altLang="en-US" dirty="0" smtClean="0"/>
              <a:t>若我們假設每個使用者只下載 </a:t>
            </a:r>
            <a:r>
              <a:rPr lang="en-US" altLang="zh-TW" dirty="0" smtClean="0"/>
              <a:t>10%</a:t>
            </a:r>
            <a:r>
              <a:rPr lang="zh-TW" altLang="en-US" dirty="0" smtClean="0"/>
              <a:t>的資料量</a:t>
            </a:r>
            <a:r>
              <a:rPr lang="en-US" altLang="zh-TW" dirty="0" smtClean="0"/>
              <a:t>, </a:t>
            </a:r>
            <a:r>
              <a:rPr lang="zh-TW" altLang="en-US" dirty="0" smtClean="0"/>
              <a:t>則此區域每天會有</a:t>
            </a:r>
            <a:r>
              <a:rPr lang="en-US" altLang="zh-TW" dirty="0" smtClean="0"/>
              <a:t>94.5GB</a:t>
            </a:r>
            <a:r>
              <a:rPr lang="zh-TW" altLang="en-US" dirty="0" smtClean="0"/>
              <a:t>的資料流量</a:t>
            </a:r>
            <a:r>
              <a:rPr lang="en-US" altLang="zh-TW" dirty="0" smtClean="0"/>
              <a:t>.. </a:t>
            </a:r>
            <a:r>
              <a:rPr lang="zh-TW" altLang="en-US" dirty="0" smtClean="0"/>
              <a:t>而在</a:t>
            </a:r>
            <a:r>
              <a:rPr lang="en-US" altLang="zh-TW" dirty="0" err="1" smtClean="0"/>
              <a:t>sf</a:t>
            </a:r>
            <a:r>
              <a:rPr lang="en-US" altLang="zh-TW" dirty="0" smtClean="0"/>
              <a:t> </a:t>
            </a:r>
            <a:r>
              <a:rPr lang="zh-TW" altLang="en-US" dirty="0" smtClean="0"/>
              <a:t>中有 </a:t>
            </a:r>
            <a:r>
              <a:rPr lang="en-US" altLang="zh-TW" dirty="0" smtClean="0"/>
              <a:t>?? </a:t>
            </a:r>
            <a:r>
              <a:rPr lang="zh-TW" altLang="en-US" dirty="0" smtClean="0"/>
              <a:t>個區域</a:t>
            </a:r>
            <a:r>
              <a:rPr lang="en-US" altLang="zh-TW" dirty="0" smtClean="0"/>
              <a:t>.. </a:t>
            </a:r>
            <a:r>
              <a:rPr lang="zh-TW" altLang="en-US" dirty="0" smtClean="0"/>
              <a:t>為了要在提昇系統的可擴充性</a:t>
            </a:r>
            <a:r>
              <a:rPr lang="en-US" altLang="zh-TW" dirty="0" smtClean="0"/>
              <a:t>, </a:t>
            </a:r>
            <a:r>
              <a:rPr lang="zh-TW" altLang="en-US" dirty="0" smtClean="0"/>
              <a:t>則提出利用</a:t>
            </a:r>
            <a:r>
              <a:rPr lang="en-US" altLang="zh-TW" dirty="0" smtClean="0"/>
              <a:t>p2p </a:t>
            </a:r>
            <a:r>
              <a:rPr lang="zh-TW" altLang="en-US" dirty="0" smtClean="0"/>
              <a:t>的方式來傳輸資料</a:t>
            </a:r>
            <a:r>
              <a:rPr lang="en-US" altLang="zh-TW" dirty="0" smtClean="0"/>
              <a:t>. </a:t>
            </a:r>
            <a:r>
              <a:rPr lang="zh-TW" altLang="en-US" dirty="0" smtClean="0"/>
              <a:t>達到讓更多人同時使用系統的需求</a:t>
            </a:r>
            <a:r>
              <a:rPr lang="en-US" altLang="zh-TW" dirty="0" smtClean="0"/>
              <a:t>.</a:t>
            </a:r>
          </a:p>
          <a:p>
            <a:endParaRPr lang="en-US" altLang="zh-TW" dirty="0" smtClean="0"/>
          </a:p>
          <a:p>
            <a:r>
              <a:rPr lang="en-US" altLang="zh-TW" dirty="0" smtClean="0"/>
              <a:t> </a:t>
            </a:r>
          </a:p>
          <a:p>
            <a:r>
              <a:rPr lang="en-US" altLang="zh-TW" dirty="0" smtClean="0"/>
              <a:t>08 April,</a:t>
            </a:r>
            <a:r>
              <a:rPr lang="en-US" altLang="zh-TW" baseline="0" dirty="0" smtClean="0"/>
              <a:t> official information 14150 regions</a:t>
            </a:r>
            <a:endParaRPr lang="zh-TW" altLang="en-US" dirty="0"/>
          </a:p>
        </p:txBody>
      </p:sp>
      <p:sp>
        <p:nvSpPr>
          <p:cNvPr id="4" name="投影片編號版面配置區 3"/>
          <p:cNvSpPr>
            <a:spLocks noGrp="1"/>
          </p:cNvSpPr>
          <p:nvPr>
            <p:ph type="sldNum" sz="quarter" idx="10"/>
          </p:nvPr>
        </p:nvSpPr>
        <p:spPr/>
        <p:txBody>
          <a:bodyPr/>
          <a:lstStyle/>
          <a:p>
            <a:fld id="{9A1AFAE8-ED49-4C3A-8710-BF3840D68422}" type="slidenum">
              <a:rPr lang="en-US" altLang="zh-TW" smtClean="0"/>
              <a:pPr/>
              <a:t>10</a:t>
            </a:fld>
            <a:endParaRPr lang="en-US" altLang="zh-TW"/>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r>
              <a:rPr lang="zh-TW" altLang="en-US" dirty="0" smtClean="0"/>
              <a:t>在此我們要介紹的相關研究是一套 </a:t>
            </a:r>
            <a:r>
              <a:rPr lang="en-US" altLang="zh-TW" dirty="0" smtClean="0"/>
              <a:t>p2p</a:t>
            </a:r>
            <a:r>
              <a:rPr lang="zh-TW" altLang="en-US" dirty="0" smtClean="0"/>
              <a:t>與主從市架構混合的 </a:t>
            </a:r>
            <a:r>
              <a:rPr lang="en-US" altLang="zh-TW" dirty="0" smtClean="0"/>
              <a:t>3d</a:t>
            </a:r>
            <a:r>
              <a:rPr lang="zh-TW" altLang="en-US" dirty="0" smtClean="0"/>
              <a:t> </a:t>
            </a:r>
            <a:r>
              <a:rPr lang="en-US" altLang="zh-TW" dirty="0" smtClean="0"/>
              <a:t>streaming </a:t>
            </a:r>
            <a:r>
              <a:rPr lang="zh-TW" altLang="en-US" dirty="0" smtClean="0"/>
              <a:t>平台</a:t>
            </a:r>
            <a:r>
              <a:rPr lang="en-US" altLang="zh-TW" dirty="0" smtClean="0"/>
              <a:t>, FLoD…. </a:t>
            </a:r>
            <a:r>
              <a:rPr lang="zh-TW" altLang="en-US" dirty="0" smtClean="0"/>
              <a:t>在此架構中</a:t>
            </a:r>
            <a:r>
              <a:rPr lang="en-US" altLang="zh-TW" dirty="0" smtClean="0"/>
              <a:t>,</a:t>
            </a:r>
            <a:r>
              <a:rPr lang="en-US" altLang="zh-TW" baseline="0" dirty="0" smtClean="0"/>
              <a:t> </a:t>
            </a:r>
            <a:r>
              <a:rPr lang="zh-TW" altLang="en-US" baseline="0" dirty="0" smtClean="0"/>
              <a:t>使用者會有一個感興趣範圍</a:t>
            </a:r>
            <a:r>
              <a:rPr lang="en-US" altLang="zh-TW" baseline="0" dirty="0" smtClean="0"/>
              <a:t>, </a:t>
            </a:r>
            <a:r>
              <a:rPr lang="zh-TW" altLang="en-US" baseline="0" dirty="0" smtClean="0"/>
              <a:t>我們稱此範圍為 </a:t>
            </a:r>
            <a:r>
              <a:rPr lang="en-US" altLang="zh-TW" baseline="0" dirty="0" smtClean="0"/>
              <a:t>AOI, </a:t>
            </a:r>
            <a:r>
              <a:rPr lang="zh-TW" altLang="en-US" baseline="0" dirty="0" smtClean="0"/>
              <a:t>在此範圍內的其他使用者我們稱之為</a:t>
            </a:r>
            <a:r>
              <a:rPr lang="en-US" altLang="zh-TW" baseline="0" dirty="0" smtClean="0"/>
              <a:t>AOI </a:t>
            </a:r>
            <a:r>
              <a:rPr lang="zh-TW" altLang="en-US" baseline="0" dirty="0" smtClean="0"/>
              <a:t>鄰居</a:t>
            </a:r>
            <a:endParaRPr lang="en-US" altLang="zh-TW" baseline="0" dirty="0" smtClean="0"/>
          </a:p>
          <a:p>
            <a:endParaRPr lang="en-US" altLang="zh-TW" baseline="0" dirty="0" smtClean="0"/>
          </a:p>
          <a:p>
            <a:r>
              <a:rPr lang="zh-TW" altLang="en-US" baseline="0" dirty="0" smtClean="0"/>
              <a:t>在此架構下</a:t>
            </a:r>
            <a:r>
              <a:rPr lang="en-US" altLang="zh-TW" baseline="0" dirty="0" smtClean="0"/>
              <a:t>, </a:t>
            </a:r>
            <a:r>
              <a:rPr lang="zh-TW" altLang="en-US" baseline="0" dirty="0" smtClean="0"/>
              <a:t>使用者會試著向</a:t>
            </a:r>
            <a:r>
              <a:rPr lang="en-US" altLang="zh-TW" baseline="0" dirty="0" smtClean="0"/>
              <a:t>AOI</a:t>
            </a:r>
            <a:r>
              <a:rPr lang="zh-TW" altLang="en-US" baseline="0" dirty="0" smtClean="0"/>
              <a:t>鄰居下載所需的物件資料</a:t>
            </a:r>
            <a:r>
              <a:rPr lang="en-US" altLang="zh-TW" baseline="0" dirty="0" smtClean="0"/>
              <a:t>(AOI</a:t>
            </a:r>
            <a:r>
              <a:rPr lang="zh-TW" altLang="en-US" baseline="0" dirty="0" smtClean="0"/>
              <a:t>範圍內的物件資料</a:t>
            </a:r>
            <a:r>
              <a:rPr lang="en-US" altLang="zh-TW" baseline="0" dirty="0" smtClean="0"/>
              <a:t>), </a:t>
            </a:r>
            <a:r>
              <a:rPr lang="zh-TW" altLang="en-US" baseline="0" dirty="0" smtClean="0"/>
              <a:t>倘若範圍內的鄰居都無法提供下載</a:t>
            </a:r>
            <a:r>
              <a:rPr lang="en-US" altLang="zh-TW" baseline="0" dirty="0" smtClean="0"/>
              <a:t>, </a:t>
            </a:r>
            <a:r>
              <a:rPr lang="zh-TW" altLang="en-US" baseline="0" dirty="0" smtClean="0"/>
              <a:t>則轉由向伺服器下載</a:t>
            </a:r>
            <a:r>
              <a:rPr lang="en-US" altLang="zh-TW" baseline="0" dirty="0" smtClean="0"/>
              <a:t>. </a:t>
            </a:r>
          </a:p>
          <a:p>
            <a:r>
              <a:rPr lang="zh-TW" altLang="en-US" baseline="0" dirty="0" smtClean="0"/>
              <a:t>伺服器負責提供第一分資料給試用者群</a:t>
            </a:r>
            <a:r>
              <a:rPr lang="en-US" altLang="zh-TW" baseline="0" dirty="0" smtClean="0"/>
              <a:t>… </a:t>
            </a:r>
            <a:r>
              <a:rPr lang="zh-TW" altLang="en-US" baseline="0" dirty="0" smtClean="0"/>
              <a:t>之後在讓使用者們透過</a:t>
            </a:r>
            <a:r>
              <a:rPr lang="en-US" altLang="zh-TW" baseline="0" dirty="0" smtClean="0"/>
              <a:t>p2p </a:t>
            </a:r>
            <a:r>
              <a:rPr lang="zh-TW" altLang="en-US" baseline="0" dirty="0" smtClean="0"/>
              <a:t>網路層和</a:t>
            </a:r>
            <a:r>
              <a:rPr lang="en-US" altLang="zh-TW" baseline="0" dirty="0" smtClean="0"/>
              <a:t>AOI</a:t>
            </a:r>
            <a:r>
              <a:rPr lang="zh-TW" altLang="en-US" baseline="0" dirty="0" smtClean="0"/>
              <a:t>鄰居相互分享所需的資料</a:t>
            </a:r>
            <a:r>
              <a:rPr lang="en-US" altLang="zh-TW" baseline="0" dirty="0" smtClean="0"/>
              <a:t>.</a:t>
            </a:r>
          </a:p>
          <a:p>
            <a:endParaRPr lang="en-US" altLang="zh-TW" baseline="0" dirty="0" smtClean="0"/>
          </a:p>
          <a:p>
            <a:r>
              <a:rPr lang="zh-TW" altLang="en-US" baseline="0" dirty="0" smtClean="0"/>
              <a:t>此為</a:t>
            </a:r>
            <a:r>
              <a:rPr lang="en-US" altLang="zh-TW" baseline="0" dirty="0" smtClean="0"/>
              <a:t>FLoD</a:t>
            </a:r>
            <a:r>
              <a:rPr lang="zh-TW" altLang="en-US" baseline="0" dirty="0" smtClean="0"/>
              <a:t>的意識圖</a:t>
            </a:r>
            <a:r>
              <a:rPr lang="en-US" altLang="zh-TW" baseline="0" dirty="0" smtClean="0"/>
              <a:t>.. </a:t>
            </a:r>
            <a:r>
              <a:rPr lang="zh-TW" altLang="en-US" baseline="0" dirty="0" smtClean="0"/>
              <a:t>首先</a:t>
            </a:r>
            <a:r>
              <a:rPr lang="en-US" altLang="zh-TW" baseline="0" dirty="0" smtClean="0"/>
              <a:t>FLoD</a:t>
            </a:r>
            <a:r>
              <a:rPr lang="zh-TW" altLang="en-US" baseline="0" dirty="0" smtClean="0"/>
              <a:t>會將虛擬世界切割為數個固定大小的場景</a:t>
            </a:r>
            <a:r>
              <a:rPr lang="en-US" altLang="zh-TW" baseline="0" dirty="0" smtClean="0"/>
              <a:t>, </a:t>
            </a:r>
            <a:r>
              <a:rPr lang="zh-TW" altLang="en-US" baseline="0" dirty="0" smtClean="0"/>
              <a:t>而使用者會根據所在位置推測出所需的場景</a:t>
            </a:r>
            <a:r>
              <a:rPr lang="en-US" altLang="zh-TW" baseline="0" dirty="0" smtClean="0"/>
              <a:t>… </a:t>
            </a:r>
            <a:r>
              <a:rPr lang="zh-TW" altLang="en-US" baseline="0" dirty="0" smtClean="0"/>
              <a:t>之後向</a:t>
            </a:r>
            <a:r>
              <a:rPr lang="en-US" altLang="zh-TW" baseline="0" dirty="0" smtClean="0"/>
              <a:t>server </a:t>
            </a:r>
            <a:r>
              <a:rPr lang="zh-TW" altLang="en-US" baseline="0" dirty="0" smtClean="0"/>
              <a:t>下載場景描述的用來得支桿興趣場景的相關資訊</a:t>
            </a:r>
            <a:r>
              <a:rPr lang="en-US" altLang="zh-TW" baseline="0" dirty="0" smtClean="0"/>
              <a:t>(</a:t>
            </a:r>
            <a:r>
              <a:rPr lang="zh-TW" altLang="en-US" baseline="0" dirty="0" smtClean="0"/>
              <a:t>像是此場景中有多少物件存在等</a:t>
            </a:r>
            <a:r>
              <a:rPr lang="en-US" altLang="zh-TW" baseline="0" dirty="0" smtClean="0"/>
              <a:t>)..  </a:t>
            </a:r>
            <a:r>
              <a:rPr lang="zh-TW" altLang="en-US" baseline="0" dirty="0" smtClean="0"/>
              <a:t>當使用者得知有哪些物件後 會像</a:t>
            </a:r>
            <a:r>
              <a:rPr lang="en-US" altLang="zh-TW" baseline="0" dirty="0" smtClean="0"/>
              <a:t>AOI</a:t>
            </a:r>
            <a:r>
              <a:rPr lang="zh-TW" altLang="en-US" baseline="0" dirty="0" smtClean="0"/>
              <a:t>鄰居尋問是否有所擁有的物件</a:t>
            </a:r>
            <a:r>
              <a:rPr lang="en-US" altLang="zh-TW" baseline="0" dirty="0" smtClean="0"/>
              <a:t>, </a:t>
            </a:r>
            <a:r>
              <a:rPr lang="zh-TW" altLang="en-US" baseline="0" dirty="0" smtClean="0"/>
              <a:t>若</a:t>
            </a:r>
            <a:r>
              <a:rPr lang="en-US" altLang="zh-TW" baseline="0" dirty="0" smtClean="0"/>
              <a:t>AOI</a:t>
            </a:r>
            <a:r>
              <a:rPr lang="zh-TW" altLang="en-US" baseline="0" dirty="0" smtClean="0"/>
              <a:t>鄰居都沒有則會轉向伺服器請求</a:t>
            </a:r>
            <a:r>
              <a:rPr lang="en-US" altLang="zh-TW" baseline="0" dirty="0" smtClean="0"/>
              <a:t>….</a:t>
            </a:r>
            <a:endParaRPr lang="zh-TW" altLang="en-US" dirty="0"/>
          </a:p>
        </p:txBody>
      </p:sp>
      <p:sp>
        <p:nvSpPr>
          <p:cNvPr id="4" name="投影片編號版面配置區 3"/>
          <p:cNvSpPr>
            <a:spLocks noGrp="1"/>
          </p:cNvSpPr>
          <p:nvPr>
            <p:ph type="sldNum" sz="quarter" idx="10"/>
          </p:nvPr>
        </p:nvSpPr>
        <p:spPr/>
        <p:txBody>
          <a:bodyPr/>
          <a:lstStyle/>
          <a:p>
            <a:fld id="{9A1AFAE8-ED49-4C3A-8710-BF3840D68422}" type="slidenum">
              <a:rPr lang="en-US" altLang="zh-TW" smtClean="0"/>
              <a:pPr/>
              <a:t>11</a:t>
            </a:fld>
            <a:endParaRPr lang="en-US" altLang="zh-TW"/>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7C906B5-67FD-49A9-9152-B1460860D684}" type="slidenum">
              <a:rPr lang="en-US" altLang="zh-TW"/>
              <a:pPr/>
              <a:t>12</a:t>
            </a:fld>
            <a:endParaRPr lang="en-US" altLang="zh-TW"/>
          </a:p>
        </p:txBody>
      </p:sp>
      <p:sp>
        <p:nvSpPr>
          <p:cNvPr id="130050" name="Rectangle 2"/>
          <p:cNvSpPr txBox="1">
            <a:spLocks noGrp="1" noRot="1" noChangeAspect="1" noChangeArrowheads="1" noTextEdit="1"/>
          </p:cNvSpPr>
          <p:nvPr>
            <p:ph type="sldImg"/>
          </p:nvPr>
        </p:nvSpPr>
        <p:spPr>
          <a:ln/>
        </p:spPr>
      </p:sp>
      <p:sp>
        <p:nvSpPr>
          <p:cNvPr id="130051" name="Rectangle 3"/>
          <p:cNvSpPr txBox="1">
            <a:spLocks noGrp="1" noChangeArrowheads="1"/>
          </p:cNvSpPr>
          <p:nvPr>
            <p:ph type="body" idx="1"/>
          </p:nvPr>
        </p:nvSpPr>
        <p:spPr>
          <a:xfrm>
            <a:off x="685800" y="4343400"/>
            <a:ext cx="5486400" cy="4116388"/>
          </a:xfrm>
          <a:ln/>
        </p:spPr>
        <p:txBody>
          <a:bodyPr wrap="none" anchor="ctr"/>
          <a:lstStyle/>
          <a:p>
            <a:endParaRPr lang="zh-TW" altLang="zh-TW"/>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grpSp>
        <p:nvGrpSpPr>
          <p:cNvPr id="5122" name="Group 2"/>
          <p:cNvGrpSpPr>
            <a:grpSpLocks/>
          </p:cNvGrpSpPr>
          <p:nvPr/>
        </p:nvGrpSpPr>
        <p:grpSpPr bwMode="auto">
          <a:xfrm>
            <a:off x="0" y="0"/>
            <a:ext cx="9144000" cy="6858000"/>
            <a:chOff x="0" y="0"/>
            <a:chExt cx="5760" cy="4320"/>
          </a:xfrm>
        </p:grpSpPr>
        <p:sp>
          <p:nvSpPr>
            <p:cNvPr id="5123"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kumimoji="0" lang="zh-TW" altLang="zh-TW" sz="2400">
                <a:latin typeface="Times New Roman" pitchFamily="18" charset="0"/>
              </a:endParaRPr>
            </a:p>
          </p:txBody>
        </p:sp>
        <p:sp>
          <p:nvSpPr>
            <p:cNvPr id="5124"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endParaRPr kumimoji="0" lang="zh-TW" altLang="zh-TW" sz="2400">
                <a:latin typeface="Times New Roman" pitchFamily="18" charset="0"/>
              </a:endParaRPr>
            </a:p>
          </p:txBody>
        </p:sp>
        <p:grpSp>
          <p:nvGrpSpPr>
            <p:cNvPr id="5125" name="Group 5"/>
            <p:cNvGrpSpPr>
              <a:grpSpLocks/>
            </p:cNvGrpSpPr>
            <p:nvPr/>
          </p:nvGrpSpPr>
          <p:grpSpPr bwMode="auto">
            <a:xfrm>
              <a:off x="0" y="672"/>
              <a:ext cx="1806" cy="1989"/>
              <a:chOff x="0" y="672"/>
              <a:chExt cx="1806" cy="1989"/>
            </a:xfrm>
          </p:grpSpPr>
          <p:sp>
            <p:nvSpPr>
              <p:cNvPr id="5126"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endParaRPr kumimoji="0" lang="zh-TW" altLang="zh-TW" sz="2400">
                  <a:latin typeface="Times New Roman" pitchFamily="18" charset="0"/>
                </a:endParaRPr>
              </a:p>
            </p:txBody>
          </p:sp>
          <p:sp>
            <p:nvSpPr>
              <p:cNvPr id="5127"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endParaRPr kumimoji="0" lang="zh-TW" altLang="zh-TW" sz="2400">
                  <a:latin typeface="Times New Roman" pitchFamily="18" charset="0"/>
                </a:endParaRPr>
              </a:p>
            </p:txBody>
          </p:sp>
          <p:sp>
            <p:nvSpPr>
              <p:cNvPr id="5128"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endParaRPr kumimoji="0" lang="zh-TW" altLang="zh-TW" sz="2400">
                  <a:latin typeface="Times New Roman" pitchFamily="18" charset="0"/>
                </a:endParaRPr>
              </a:p>
            </p:txBody>
          </p:sp>
          <p:sp>
            <p:nvSpPr>
              <p:cNvPr id="5129"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endParaRPr kumimoji="0" lang="zh-TW" altLang="zh-TW" sz="2400">
                  <a:latin typeface="Times New Roman" pitchFamily="18" charset="0"/>
                </a:endParaRPr>
              </a:p>
            </p:txBody>
          </p:sp>
          <p:sp>
            <p:nvSpPr>
              <p:cNvPr id="5130"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endParaRPr kumimoji="0" lang="zh-TW" altLang="zh-TW" sz="2400">
                  <a:latin typeface="Times New Roman" pitchFamily="18" charset="0"/>
                </a:endParaRPr>
              </a:p>
            </p:txBody>
          </p:sp>
          <p:sp>
            <p:nvSpPr>
              <p:cNvPr id="5131"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endParaRPr kumimoji="0" lang="zh-TW" altLang="zh-TW" sz="2400">
                  <a:latin typeface="Times New Roman" pitchFamily="18" charset="0"/>
                </a:endParaRPr>
              </a:p>
            </p:txBody>
          </p:sp>
          <p:sp>
            <p:nvSpPr>
              <p:cNvPr id="5132"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endParaRPr kumimoji="0" lang="zh-TW" altLang="zh-TW" sz="2400">
                  <a:latin typeface="Times New Roman" pitchFamily="18" charset="0"/>
                </a:endParaRPr>
              </a:p>
            </p:txBody>
          </p:sp>
          <p:sp>
            <p:nvSpPr>
              <p:cNvPr id="5133"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endParaRPr kumimoji="0" lang="zh-TW" altLang="zh-TW" sz="2400">
                  <a:latin typeface="Times New Roman" pitchFamily="18" charset="0"/>
                </a:endParaRPr>
              </a:p>
            </p:txBody>
          </p:sp>
          <p:sp>
            <p:nvSpPr>
              <p:cNvPr id="5134"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endParaRPr kumimoji="0" lang="zh-TW" altLang="zh-TW" sz="2400">
                  <a:latin typeface="Times New Roman" pitchFamily="18" charset="0"/>
                </a:endParaRPr>
              </a:p>
            </p:txBody>
          </p:sp>
          <p:sp>
            <p:nvSpPr>
              <p:cNvPr id="5135"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endParaRPr kumimoji="0" lang="zh-TW" altLang="zh-TW" sz="2400">
                  <a:latin typeface="Times New Roman" pitchFamily="18" charset="0"/>
                </a:endParaRPr>
              </a:p>
            </p:txBody>
          </p:sp>
        </p:grpSp>
      </p:grpSp>
      <p:sp>
        <p:nvSpPr>
          <p:cNvPr id="5136" name="Rectangle 16"/>
          <p:cNvSpPr>
            <a:spLocks noGrp="1" noChangeArrowheads="1"/>
          </p:cNvSpPr>
          <p:nvPr>
            <p:ph type="dt" sz="half" idx="2"/>
          </p:nvPr>
        </p:nvSpPr>
        <p:spPr>
          <a:xfrm>
            <a:off x="457200" y="6248400"/>
            <a:ext cx="2133600" cy="457200"/>
          </a:xfrm>
        </p:spPr>
        <p:txBody>
          <a:bodyPr/>
          <a:lstStyle>
            <a:lvl1pPr>
              <a:defRPr/>
            </a:lvl1pPr>
          </a:lstStyle>
          <a:p>
            <a:endParaRPr lang="en-US" altLang="zh-TW"/>
          </a:p>
        </p:txBody>
      </p:sp>
      <p:sp>
        <p:nvSpPr>
          <p:cNvPr id="5137" name="Rectangle 17"/>
          <p:cNvSpPr>
            <a:spLocks noGrp="1" noChangeArrowheads="1"/>
          </p:cNvSpPr>
          <p:nvPr>
            <p:ph type="ftr" sz="quarter" idx="3"/>
          </p:nvPr>
        </p:nvSpPr>
        <p:spPr>
          <a:xfrm>
            <a:off x="3124200" y="6248400"/>
            <a:ext cx="2895600" cy="457200"/>
          </a:xfrm>
        </p:spPr>
        <p:txBody>
          <a:bodyPr/>
          <a:lstStyle>
            <a:lvl1pPr algn="ctr">
              <a:defRPr b="0" i="0">
                <a:solidFill>
                  <a:schemeClr val="tx1"/>
                </a:solidFill>
              </a:defRPr>
            </a:lvl1pPr>
          </a:lstStyle>
          <a:p>
            <a:endParaRPr lang="en-US" altLang="zh-TW"/>
          </a:p>
        </p:txBody>
      </p:sp>
      <p:sp>
        <p:nvSpPr>
          <p:cNvPr id="5138" name="Rectangle 18"/>
          <p:cNvSpPr>
            <a:spLocks noGrp="1" noChangeArrowheads="1"/>
          </p:cNvSpPr>
          <p:nvPr>
            <p:ph type="sldNum" sz="quarter" idx="4"/>
          </p:nvPr>
        </p:nvSpPr>
        <p:spPr>
          <a:xfrm>
            <a:off x="6553200" y="6248400"/>
            <a:ext cx="2133600" cy="457200"/>
          </a:xfrm>
        </p:spPr>
        <p:txBody>
          <a:bodyPr/>
          <a:lstStyle>
            <a:lvl1pPr>
              <a:defRPr/>
            </a:lvl1pPr>
          </a:lstStyle>
          <a:p>
            <a:fld id="{389E6B02-5E6B-47FC-9935-8858E8417CA1}" type="slidenum">
              <a:rPr lang="en-US" altLang="zh-TW"/>
              <a:pPr/>
              <a:t>‹#›</a:t>
            </a:fld>
            <a:endParaRPr lang="en-US" altLang="zh-TW"/>
          </a:p>
        </p:txBody>
      </p:sp>
      <p:sp>
        <p:nvSpPr>
          <p:cNvPr id="5139"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zh-TW" altLang="en-US"/>
              <a:t>按一下以編輯母片標題樣式</a:t>
            </a:r>
          </a:p>
        </p:txBody>
      </p:sp>
      <p:sp>
        <p:nvSpPr>
          <p:cNvPr id="5140"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zh-TW" altLang="en-US"/>
              <a:t>按一下以編輯母片副標題樣式</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頁尾版面配置區 3"/>
          <p:cNvSpPr>
            <a:spLocks noGrp="1"/>
          </p:cNvSpPr>
          <p:nvPr>
            <p:ph type="ftr" sz="quarter" idx="10"/>
          </p:nvPr>
        </p:nvSpPr>
        <p:spPr/>
        <p:txBody>
          <a:bodyPr/>
          <a:lstStyle>
            <a:lvl1pPr>
              <a:defRPr/>
            </a:lvl1pPr>
          </a:lstStyle>
          <a:p>
            <a:r>
              <a:rPr lang="en-US" altLang="zh-TW"/>
              <a:t>A</a:t>
            </a:r>
            <a:r>
              <a:rPr lang="en-US" altLang="zh-TW">
                <a:solidFill>
                  <a:schemeClr val="tx1"/>
                </a:solidFill>
              </a:rPr>
              <a:t>daptive </a:t>
            </a:r>
            <a:r>
              <a:rPr lang="en-US" altLang="zh-TW"/>
              <a:t>C</a:t>
            </a:r>
            <a:r>
              <a:rPr lang="en-US" altLang="zh-TW">
                <a:solidFill>
                  <a:schemeClr val="tx1"/>
                </a:solidFill>
              </a:rPr>
              <a:t>omputing and </a:t>
            </a:r>
            <a:r>
              <a:rPr lang="en-US" altLang="zh-TW"/>
              <a:t>N</a:t>
            </a:r>
            <a:r>
              <a:rPr lang="en-US" altLang="zh-TW">
                <a:solidFill>
                  <a:schemeClr val="tx1"/>
                </a:solidFill>
              </a:rPr>
              <a:t>etworking Laboratory Lab</a:t>
            </a:r>
          </a:p>
        </p:txBody>
      </p:sp>
      <p:sp>
        <p:nvSpPr>
          <p:cNvPr id="5" name="投影片編號版面配置區 4"/>
          <p:cNvSpPr>
            <a:spLocks noGrp="1"/>
          </p:cNvSpPr>
          <p:nvPr>
            <p:ph type="sldNum" sz="quarter" idx="11"/>
          </p:nvPr>
        </p:nvSpPr>
        <p:spPr/>
        <p:txBody>
          <a:bodyPr/>
          <a:lstStyle>
            <a:lvl1pPr>
              <a:defRPr/>
            </a:lvl1pPr>
          </a:lstStyle>
          <a:p>
            <a:fld id="{FA8E8125-5626-4840-BC31-2CDD1AD9D3DF}" type="slidenum">
              <a:rPr lang="en-US" altLang="zh-TW"/>
              <a:pPr/>
              <a:t>‹#›</a:t>
            </a:fld>
            <a:endParaRPr lang="en-US" altLang="zh-TW"/>
          </a:p>
        </p:txBody>
      </p:sp>
      <p:sp>
        <p:nvSpPr>
          <p:cNvPr id="6" name="日期版面配置區 5"/>
          <p:cNvSpPr>
            <a:spLocks noGrp="1"/>
          </p:cNvSpPr>
          <p:nvPr>
            <p:ph type="dt" sz="half" idx="12"/>
          </p:nvPr>
        </p:nvSpPr>
        <p:spPr/>
        <p:txBody>
          <a:bodyPr/>
          <a:lstStyle>
            <a:lvl1pPr>
              <a:defRPr/>
            </a:lvl1pPr>
          </a:lstStyle>
          <a:p>
            <a:endParaRPr lang="en-US" altLang="zh-TW"/>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38925" y="457200"/>
            <a:ext cx="2058988" cy="5492750"/>
          </a:xfrm>
        </p:spPr>
        <p:txBody>
          <a:bodyPr vert="eaVert"/>
          <a:lstStyle/>
          <a:p>
            <a:r>
              <a:rPr lang="zh-TW" altLang="en-US" smtClean="0"/>
              <a:t>按一下以編輯母片標題樣式</a:t>
            </a:r>
            <a:endParaRPr lang="zh-TW" altLang="en-US"/>
          </a:p>
        </p:txBody>
      </p:sp>
      <p:sp>
        <p:nvSpPr>
          <p:cNvPr id="3" name="直排文字版面配置區 2"/>
          <p:cNvSpPr>
            <a:spLocks noGrp="1"/>
          </p:cNvSpPr>
          <p:nvPr>
            <p:ph type="body" orient="vert" idx="1"/>
          </p:nvPr>
        </p:nvSpPr>
        <p:spPr>
          <a:xfrm>
            <a:off x="457200" y="457200"/>
            <a:ext cx="6029325" cy="5492750"/>
          </a:xfrm>
        </p:spPr>
        <p:txBody>
          <a:bodyPr vert="eaVert"/>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頁尾版面配置區 3"/>
          <p:cNvSpPr>
            <a:spLocks noGrp="1"/>
          </p:cNvSpPr>
          <p:nvPr>
            <p:ph type="ftr" sz="quarter" idx="10"/>
          </p:nvPr>
        </p:nvSpPr>
        <p:spPr/>
        <p:txBody>
          <a:bodyPr/>
          <a:lstStyle>
            <a:lvl1pPr>
              <a:defRPr/>
            </a:lvl1pPr>
          </a:lstStyle>
          <a:p>
            <a:r>
              <a:rPr lang="en-US" altLang="zh-TW"/>
              <a:t>A</a:t>
            </a:r>
            <a:r>
              <a:rPr lang="en-US" altLang="zh-TW">
                <a:solidFill>
                  <a:schemeClr val="tx1"/>
                </a:solidFill>
              </a:rPr>
              <a:t>daptive </a:t>
            </a:r>
            <a:r>
              <a:rPr lang="en-US" altLang="zh-TW"/>
              <a:t>C</a:t>
            </a:r>
            <a:r>
              <a:rPr lang="en-US" altLang="zh-TW">
                <a:solidFill>
                  <a:schemeClr val="tx1"/>
                </a:solidFill>
              </a:rPr>
              <a:t>omputing and </a:t>
            </a:r>
            <a:r>
              <a:rPr lang="en-US" altLang="zh-TW"/>
              <a:t>N</a:t>
            </a:r>
            <a:r>
              <a:rPr lang="en-US" altLang="zh-TW">
                <a:solidFill>
                  <a:schemeClr val="tx1"/>
                </a:solidFill>
              </a:rPr>
              <a:t>etworking Laboratory Lab</a:t>
            </a:r>
          </a:p>
        </p:txBody>
      </p:sp>
      <p:sp>
        <p:nvSpPr>
          <p:cNvPr id="5" name="投影片編號版面配置區 4"/>
          <p:cNvSpPr>
            <a:spLocks noGrp="1"/>
          </p:cNvSpPr>
          <p:nvPr>
            <p:ph type="sldNum" sz="quarter" idx="11"/>
          </p:nvPr>
        </p:nvSpPr>
        <p:spPr/>
        <p:txBody>
          <a:bodyPr/>
          <a:lstStyle>
            <a:lvl1pPr>
              <a:defRPr/>
            </a:lvl1pPr>
          </a:lstStyle>
          <a:p>
            <a:fld id="{28406FAA-2B9D-4B24-8810-CAC30C0C3125}" type="slidenum">
              <a:rPr lang="en-US" altLang="zh-TW"/>
              <a:pPr/>
              <a:t>‹#›</a:t>
            </a:fld>
            <a:endParaRPr lang="en-US" altLang="zh-TW"/>
          </a:p>
        </p:txBody>
      </p:sp>
      <p:sp>
        <p:nvSpPr>
          <p:cNvPr id="6" name="日期版面配置區 5"/>
          <p:cNvSpPr>
            <a:spLocks noGrp="1"/>
          </p:cNvSpPr>
          <p:nvPr>
            <p:ph type="dt" sz="half" idx="12"/>
          </p:nvPr>
        </p:nvSpPr>
        <p:spPr/>
        <p:txBody>
          <a:bodyPr/>
          <a:lstStyle>
            <a:lvl1pPr>
              <a:defRPr/>
            </a:lvl1pPr>
          </a:lstStyle>
          <a:p>
            <a:endParaRPr lang="en-US" altLang="zh-TW"/>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圓角化對角線角落矩形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標題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zh-TW" altLang="en-US" smtClean="0"/>
              <a:t>按一下以編輯母片標題樣式</a:t>
            </a:r>
            <a:endParaRPr kumimoji="0" lang="en-US"/>
          </a:p>
        </p:txBody>
      </p:sp>
      <p:sp>
        <p:nvSpPr>
          <p:cNvPr id="9" name="副標題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zh-TW" altLang="en-US" smtClean="0"/>
              <a:t>按一下以編輯母片副標題樣式</a:t>
            </a:r>
            <a:endParaRPr kumimoji="0" lang="en-US"/>
          </a:p>
        </p:txBody>
      </p:sp>
      <p:sp>
        <p:nvSpPr>
          <p:cNvPr id="10" name="日期版面配置區 9"/>
          <p:cNvSpPr>
            <a:spLocks noGrp="1"/>
          </p:cNvSpPr>
          <p:nvPr>
            <p:ph type="dt" sz="half" idx="10"/>
          </p:nvPr>
        </p:nvSpPr>
        <p:spPr>
          <a:xfrm>
            <a:off x="5562600" y="6509004"/>
            <a:ext cx="3002280" cy="274320"/>
          </a:xfrm>
        </p:spPr>
        <p:txBody>
          <a:bodyPr vert="horz" rtlCol="0"/>
          <a:lstStyle>
            <a:extLst/>
          </a:lstStyle>
          <a:p>
            <a:endParaRPr lang="en-US" altLang="zh-TW"/>
          </a:p>
        </p:txBody>
      </p:sp>
      <p:sp>
        <p:nvSpPr>
          <p:cNvPr id="11" name="投影片編號版面配置區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389E6B02-5E6B-47FC-9935-8858E8417CA1}" type="slidenum">
              <a:rPr lang="en-US" altLang="zh-TW" smtClean="0"/>
              <a:pPr/>
              <a:t>‹#›</a:t>
            </a:fld>
            <a:endParaRPr lang="en-US" altLang="zh-TW"/>
          </a:p>
        </p:txBody>
      </p:sp>
      <p:sp>
        <p:nvSpPr>
          <p:cNvPr id="12" name="頁尾版面配置區 11"/>
          <p:cNvSpPr>
            <a:spLocks noGrp="1"/>
          </p:cNvSpPr>
          <p:nvPr>
            <p:ph type="ftr" sz="quarter" idx="12"/>
          </p:nvPr>
        </p:nvSpPr>
        <p:spPr>
          <a:xfrm>
            <a:off x="1600200" y="6509004"/>
            <a:ext cx="3907464" cy="274320"/>
          </a:xfrm>
        </p:spPr>
        <p:txBody>
          <a:bodyPr vert="horz" rtlCol="0"/>
          <a:lstStyle>
            <a:extLst/>
          </a:lstStyle>
          <a:p>
            <a:endParaRPr lang="en-US" altLang="zh-TW"/>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7" name="矩形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內容版面配置區 2"/>
          <p:cNvSpPr>
            <a:spLocks noGrp="1"/>
          </p:cNvSpPr>
          <p:nvPr>
            <p:ph idx="1"/>
          </p:nvPr>
        </p:nvSpPr>
        <p:spPr/>
        <p:txBody>
          <a:bodyPr/>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endParaRPr lang="en-US" altLang="zh-TW"/>
          </a:p>
        </p:txBody>
      </p:sp>
      <p:sp>
        <p:nvSpPr>
          <p:cNvPr id="5" name="頁尾版面配置區 4"/>
          <p:cNvSpPr>
            <a:spLocks noGrp="1"/>
          </p:cNvSpPr>
          <p:nvPr>
            <p:ph type="ftr" sz="quarter" idx="11"/>
          </p:nvPr>
        </p:nvSpPr>
        <p:spPr/>
        <p:txBody>
          <a:bodyPr/>
          <a:lstStyle>
            <a:extLst/>
          </a:lstStyle>
          <a:p>
            <a:r>
              <a:rPr lang="en-US" altLang="zh-TW" smtClean="0"/>
              <a:t>A</a:t>
            </a:r>
            <a:r>
              <a:rPr lang="en-US" altLang="zh-TW" smtClean="0">
                <a:solidFill>
                  <a:schemeClr val="tx1"/>
                </a:solidFill>
              </a:rPr>
              <a:t>daptive </a:t>
            </a:r>
            <a:r>
              <a:rPr lang="en-US" altLang="zh-TW" smtClean="0"/>
              <a:t>C</a:t>
            </a:r>
            <a:r>
              <a:rPr lang="en-US" altLang="zh-TW" smtClean="0">
                <a:solidFill>
                  <a:schemeClr val="tx1"/>
                </a:solidFill>
              </a:rPr>
              <a:t>omputing and </a:t>
            </a:r>
            <a:r>
              <a:rPr lang="en-US" altLang="zh-TW" smtClean="0"/>
              <a:t>N</a:t>
            </a:r>
            <a:r>
              <a:rPr lang="en-US" altLang="zh-TW" smtClean="0">
                <a:solidFill>
                  <a:schemeClr val="tx1"/>
                </a:solidFill>
              </a:rPr>
              <a:t>etworking Laboratory Lab</a:t>
            </a:r>
            <a:endParaRPr lang="en-US" altLang="zh-TW">
              <a:solidFill>
                <a:schemeClr val="tx1"/>
              </a:solidFill>
            </a:endParaRPr>
          </a:p>
        </p:txBody>
      </p:sp>
      <p:sp>
        <p:nvSpPr>
          <p:cNvPr id="6" name="投影片編號版面配置區 5"/>
          <p:cNvSpPr>
            <a:spLocks noGrp="1"/>
          </p:cNvSpPr>
          <p:nvPr>
            <p:ph type="sldNum" sz="quarter" idx="12"/>
          </p:nvPr>
        </p:nvSpPr>
        <p:spPr/>
        <p:txBody>
          <a:bodyPr/>
          <a:lstStyle>
            <a:extLst/>
          </a:lstStyle>
          <a:p>
            <a:fld id="{EAB884EB-8548-41BD-BD42-DC623E1F5290}" type="slidenum">
              <a:rPr lang="en-US" altLang="zh-TW" smtClean="0"/>
              <a:pPr/>
              <a:t>‹#›</a:t>
            </a:fld>
            <a:endParaRPr lang="en-US" altLang="zh-TW"/>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區段標題">
    <p:spTree>
      <p:nvGrpSpPr>
        <p:cNvPr id="1" name=""/>
        <p:cNvGrpSpPr/>
        <p:nvPr/>
      </p:nvGrpSpPr>
      <p:grpSpPr>
        <a:xfrm>
          <a:off x="0" y="0"/>
          <a:ext cx="0" cy="0"/>
          <a:chOff x="0" y="0"/>
          <a:chExt cx="0" cy="0"/>
        </a:xfrm>
      </p:grpSpPr>
      <p:sp>
        <p:nvSpPr>
          <p:cNvPr id="7" name="矩形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標題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zh-TW" altLang="en-US" smtClean="0"/>
              <a:t>按一下以編輯母片文字樣式</a:t>
            </a:r>
          </a:p>
        </p:txBody>
      </p:sp>
      <p:sp>
        <p:nvSpPr>
          <p:cNvPr id="8" name="日期版面配置區 7"/>
          <p:cNvSpPr>
            <a:spLocks noGrp="1"/>
          </p:cNvSpPr>
          <p:nvPr>
            <p:ph type="dt" sz="half" idx="10"/>
          </p:nvPr>
        </p:nvSpPr>
        <p:spPr>
          <a:xfrm>
            <a:off x="5562600" y="6513670"/>
            <a:ext cx="3002280" cy="274320"/>
          </a:xfrm>
        </p:spPr>
        <p:txBody>
          <a:bodyPr vert="horz" rtlCol="0"/>
          <a:lstStyle>
            <a:extLst/>
          </a:lstStyle>
          <a:p>
            <a:endParaRPr lang="en-US" altLang="zh-TW"/>
          </a:p>
        </p:txBody>
      </p:sp>
      <p:sp>
        <p:nvSpPr>
          <p:cNvPr id="9" name="投影片編號版面配置區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7CAEB5C4-98A6-49C4-9B6B-58BBDAC34A5A}" type="slidenum">
              <a:rPr lang="en-US" altLang="zh-TW" smtClean="0"/>
              <a:pPr/>
              <a:t>‹#›</a:t>
            </a:fld>
            <a:endParaRPr lang="en-US" altLang="zh-TW"/>
          </a:p>
        </p:txBody>
      </p:sp>
      <p:sp>
        <p:nvSpPr>
          <p:cNvPr id="10" name="頁尾版面配置區 9"/>
          <p:cNvSpPr>
            <a:spLocks noGrp="1"/>
          </p:cNvSpPr>
          <p:nvPr>
            <p:ph type="ftr" sz="quarter" idx="12"/>
          </p:nvPr>
        </p:nvSpPr>
        <p:spPr>
          <a:xfrm>
            <a:off x="1600200" y="6513670"/>
            <a:ext cx="3907464" cy="274320"/>
          </a:xfrm>
        </p:spPr>
        <p:txBody>
          <a:bodyPr vert="horz" rtlCol="0"/>
          <a:lstStyle>
            <a:extLst/>
          </a:lstStyle>
          <a:p>
            <a:r>
              <a:rPr lang="en-US" altLang="zh-TW" smtClean="0"/>
              <a:t>A</a:t>
            </a:r>
            <a:r>
              <a:rPr lang="en-US" altLang="zh-TW" smtClean="0">
                <a:solidFill>
                  <a:schemeClr val="tx1"/>
                </a:solidFill>
              </a:rPr>
              <a:t>daptive </a:t>
            </a:r>
            <a:r>
              <a:rPr lang="en-US" altLang="zh-TW" smtClean="0"/>
              <a:t>C</a:t>
            </a:r>
            <a:r>
              <a:rPr lang="en-US" altLang="zh-TW" smtClean="0">
                <a:solidFill>
                  <a:schemeClr val="tx1"/>
                </a:solidFill>
              </a:rPr>
              <a:t>omputing and </a:t>
            </a:r>
            <a:r>
              <a:rPr lang="en-US" altLang="zh-TW" smtClean="0"/>
              <a:t>N</a:t>
            </a:r>
            <a:r>
              <a:rPr lang="en-US" altLang="zh-TW" smtClean="0">
                <a:solidFill>
                  <a:schemeClr val="tx1"/>
                </a:solidFill>
              </a:rPr>
              <a:t>etworking Laboratory Lab</a:t>
            </a:r>
            <a:endParaRPr lang="en-US" altLang="zh-TW">
              <a:solidFill>
                <a:schemeClr val="tx1"/>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內容版面配置區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內容版面配置區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5" name="日期版面配置區 4"/>
          <p:cNvSpPr>
            <a:spLocks noGrp="1"/>
          </p:cNvSpPr>
          <p:nvPr>
            <p:ph type="dt" sz="half" idx="10"/>
          </p:nvPr>
        </p:nvSpPr>
        <p:spPr/>
        <p:txBody>
          <a:bodyPr/>
          <a:lstStyle>
            <a:extLst/>
          </a:lstStyle>
          <a:p>
            <a:endParaRPr lang="en-US" altLang="zh-TW"/>
          </a:p>
        </p:txBody>
      </p:sp>
      <p:sp>
        <p:nvSpPr>
          <p:cNvPr id="6" name="頁尾版面配置區 5"/>
          <p:cNvSpPr>
            <a:spLocks noGrp="1"/>
          </p:cNvSpPr>
          <p:nvPr>
            <p:ph type="ftr" sz="quarter" idx="11"/>
          </p:nvPr>
        </p:nvSpPr>
        <p:spPr/>
        <p:txBody>
          <a:bodyPr/>
          <a:lstStyle>
            <a:extLst/>
          </a:lstStyle>
          <a:p>
            <a:r>
              <a:rPr lang="en-US" altLang="zh-TW" smtClean="0"/>
              <a:t>A</a:t>
            </a:r>
            <a:r>
              <a:rPr lang="en-US" altLang="zh-TW" smtClean="0">
                <a:solidFill>
                  <a:schemeClr val="tx1"/>
                </a:solidFill>
              </a:rPr>
              <a:t>daptive </a:t>
            </a:r>
            <a:r>
              <a:rPr lang="en-US" altLang="zh-TW" smtClean="0"/>
              <a:t>C</a:t>
            </a:r>
            <a:r>
              <a:rPr lang="en-US" altLang="zh-TW" smtClean="0">
                <a:solidFill>
                  <a:schemeClr val="tx1"/>
                </a:solidFill>
              </a:rPr>
              <a:t>omputing and </a:t>
            </a:r>
            <a:r>
              <a:rPr lang="en-US" altLang="zh-TW" smtClean="0"/>
              <a:t>N</a:t>
            </a:r>
            <a:r>
              <a:rPr lang="en-US" altLang="zh-TW" smtClean="0">
                <a:solidFill>
                  <a:schemeClr val="tx1"/>
                </a:solidFill>
              </a:rPr>
              <a:t>etworking Laboratory Lab</a:t>
            </a:r>
            <a:endParaRPr lang="en-US" altLang="zh-TW">
              <a:solidFill>
                <a:schemeClr val="tx1"/>
              </a:solidFill>
            </a:endParaRPr>
          </a:p>
        </p:txBody>
      </p:sp>
      <p:sp>
        <p:nvSpPr>
          <p:cNvPr id="7" name="投影片編號版面配置區 6"/>
          <p:cNvSpPr>
            <a:spLocks noGrp="1"/>
          </p:cNvSpPr>
          <p:nvPr>
            <p:ph type="sldNum" sz="quarter" idx="12"/>
          </p:nvPr>
        </p:nvSpPr>
        <p:spPr>
          <a:xfrm>
            <a:off x="8641080" y="6514568"/>
            <a:ext cx="464288" cy="274320"/>
          </a:xfrm>
        </p:spPr>
        <p:txBody>
          <a:bodyPr/>
          <a:lstStyle>
            <a:extLst/>
          </a:lstStyle>
          <a:p>
            <a:fld id="{E6969FCE-B0AC-4B01-A7E3-82D07EC49274}" type="slidenum">
              <a:rPr lang="en-US" altLang="zh-TW" smtClean="0"/>
              <a:pPr/>
              <a:t>‹#›</a:t>
            </a:fld>
            <a:endParaRPr lang="en-US" altLang="zh-TW"/>
          </a:p>
        </p:txBody>
      </p:sp>
      <p:sp>
        <p:nvSpPr>
          <p:cNvPr id="10" name="矩形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10" name="矩形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矩形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標題 1"/>
          <p:cNvSpPr>
            <a:spLocks noGrp="1"/>
          </p:cNvSpPr>
          <p:nvPr>
            <p:ph type="title"/>
          </p:nvPr>
        </p:nvSpPr>
        <p:spPr>
          <a:xfrm>
            <a:off x="457200" y="251948"/>
            <a:ext cx="8229600" cy="1143000"/>
          </a:xfrm>
        </p:spPr>
        <p:txBody>
          <a:bodyPr anchor="b"/>
          <a:lstStyle>
            <a:lvl1pPr>
              <a:defRPr/>
            </a:lvl1pPr>
            <a:extLst/>
          </a:lstStyle>
          <a:p>
            <a:r>
              <a:rPr kumimoji="0" lang="zh-TW" altLang="en-US" smtClean="0"/>
              <a:t>按一下以編輯母片標題樣式</a:t>
            </a:r>
            <a:endParaRPr kumimoji="0" lang="en-US"/>
          </a:p>
        </p:txBody>
      </p:sp>
      <p:sp>
        <p:nvSpPr>
          <p:cNvPr id="3" name="文字版面配置區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4" name="文字版面配置區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smtClean="0"/>
              <a:t>按一下以編輯母片文字樣式</a:t>
            </a:r>
          </a:p>
        </p:txBody>
      </p:sp>
      <p:sp>
        <p:nvSpPr>
          <p:cNvPr id="5" name="內容版面配置區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6" name="內容版面配置區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7" name="日期版面配置區 6"/>
          <p:cNvSpPr>
            <a:spLocks noGrp="1"/>
          </p:cNvSpPr>
          <p:nvPr>
            <p:ph type="dt" sz="half" idx="10"/>
          </p:nvPr>
        </p:nvSpPr>
        <p:spPr/>
        <p:txBody>
          <a:bodyPr/>
          <a:lstStyle>
            <a:extLst/>
          </a:lstStyle>
          <a:p>
            <a:endParaRPr lang="en-US" altLang="zh-TW"/>
          </a:p>
        </p:txBody>
      </p:sp>
      <p:sp>
        <p:nvSpPr>
          <p:cNvPr id="8" name="頁尾版面配置區 7"/>
          <p:cNvSpPr>
            <a:spLocks noGrp="1"/>
          </p:cNvSpPr>
          <p:nvPr>
            <p:ph type="ftr" sz="quarter" idx="11"/>
          </p:nvPr>
        </p:nvSpPr>
        <p:spPr/>
        <p:txBody>
          <a:bodyPr/>
          <a:lstStyle>
            <a:extLst/>
          </a:lstStyle>
          <a:p>
            <a:r>
              <a:rPr lang="en-US" altLang="zh-TW" smtClean="0"/>
              <a:t>A</a:t>
            </a:r>
            <a:r>
              <a:rPr lang="en-US" altLang="zh-TW" smtClean="0">
                <a:solidFill>
                  <a:schemeClr val="tx1"/>
                </a:solidFill>
              </a:rPr>
              <a:t>daptive </a:t>
            </a:r>
            <a:r>
              <a:rPr lang="en-US" altLang="zh-TW" smtClean="0"/>
              <a:t>C</a:t>
            </a:r>
            <a:r>
              <a:rPr lang="en-US" altLang="zh-TW" smtClean="0">
                <a:solidFill>
                  <a:schemeClr val="tx1"/>
                </a:solidFill>
              </a:rPr>
              <a:t>omputing and </a:t>
            </a:r>
            <a:r>
              <a:rPr lang="en-US" altLang="zh-TW" smtClean="0"/>
              <a:t>N</a:t>
            </a:r>
            <a:r>
              <a:rPr lang="en-US" altLang="zh-TW" smtClean="0">
                <a:solidFill>
                  <a:schemeClr val="tx1"/>
                </a:solidFill>
              </a:rPr>
              <a:t>etworking Laboratory Lab</a:t>
            </a:r>
            <a:endParaRPr lang="en-US" altLang="zh-TW">
              <a:solidFill>
                <a:schemeClr val="tx1"/>
              </a:solidFill>
            </a:endParaRPr>
          </a:p>
        </p:txBody>
      </p:sp>
      <p:sp>
        <p:nvSpPr>
          <p:cNvPr id="9" name="投影片編號版面配置區 8"/>
          <p:cNvSpPr>
            <a:spLocks noGrp="1"/>
          </p:cNvSpPr>
          <p:nvPr>
            <p:ph type="sldNum" sz="quarter" idx="12"/>
          </p:nvPr>
        </p:nvSpPr>
        <p:spPr>
          <a:xfrm>
            <a:off x="8641080" y="6514568"/>
            <a:ext cx="464288" cy="274320"/>
          </a:xfrm>
        </p:spPr>
        <p:txBody>
          <a:bodyPr/>
          <a:lstStyle>
            <a:extLst/>
          </a:lstStyle>
          <a:p>
            <a:fld id="{152A5CBA-2346-4617-B3BA-58E4CD6B1288}" type="slidenum">
              <a:rPr lang="en-US" altLang="zh-TW" smtClean="0"/>
              <a:pPr/>
              <a:t>‹#›</a:t>
            </a:fld>
            <a:endParaRPr lang="en-US" altLang="zh-TW"/>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457200" y="253218"/>
            <a:ext cx="8229600" cy="1143000"/>
          </a:xfrm>
        </p:spPr>
        <p:txBody>
          <a:bodyPr/>
          <a:lstStyle>
            <a:extLst/>
          </a:lstStyle>
          <a:p>
            <a:r>
              <a:rPr kumimoji="0" lang="zh-TW" altLang="en-US" smtClean="0"/>
              <a:t>按一下以編輯母片標題樣式</a:t>
            </a:r>
            <a:endParaRPr kumimoji="0" lang="en-US"/>
          </a:p>
        </p:txBody>
      </p:sp>
      <p:sp>
        <p:nvSpPr>
          <p:cNvPr id="3" name="日期版面配置區 2"/>
          <p:cNvSpPr>
            <a:spLocks noGrp="1"/>
          </p:cNvSpPr>
          <p:nvPr>
            <p:ph type="dt" sz="half" idx="10"/>
          </p:nvPr>
        </p:nvSpPr>
        <p:spPr/>
        <p:txBody>
          <a:bodyPr/>
          <a:lstStyle>
            <a:extLst/>
          </a:lstStyle>
          <a:p>
            <a:endParaRPr lang="en-US" altLang="zh-TW"/>
          </a:p>
        </p:txBody>
      </p:sp>
      <p:sp>
        <p:nvSpPr>
          <p:cNvPr id="4" name="頁尾版面配置區 3"/>
          <p:cNvSpPr>
            <a:spLocks noGrp="1"/>
          </p:cNvSpPr>
          <p:nvPr>
            <p:ph type="ftr" sz="quarter" idx="11"/>
          </p:nvPr>
        </p:nvSpPr>
        <p:spPr/>
        <p:txBody>
          <a:bodyPr/>
          <a:lstStyle>
            <a:extLst/>
          </a:lstStyle>
          <a:p>
            <a:r>
              <a:rPr lang="en-US" altLang="zh-TW" smtClean="0"/>
              <a:t>A</a:t>
            </a:r>
            <a:r>
              <a:rPr lang="en-US" altLang="zh-TW" smtClean="0">
                <a:solidFill>
                  <a:schemeClr val="tx1"/>
                </a:solidFill>
              </a:rPr>
              <a:t>daptive </a:t>
            </a:r>
            <a:r>
              <a:rPr lang="en-US" altLang="zh-TW" smtClean="0"/>
              <a:t>C</a:t>
            </a:r>
            <a:r>
              <a:rPr lang="en-US" altLang="zh-TW" smtClean="0">
                <a:solidFill>
                  <a:schemeClr val="tx1"/>
                </a:solidFill>
              </a:rPr>
              <a:t>omputing and </a:t>
            </a:r>
            <a:r>
              <a:rPr lang="en-US" altLang="zh-TW" smtClean="0"/>
              <a:t>N</a:t>
            </a:r>
            <a:r>
              <a:rPr lang="en-US" altLang="zh-TW" smtClean="0">
                <a:solidFill>
                  <a:schemeClr val="tx1"/>
                </a:solidFill>
              </a:rPr>
              <a:t>etworking Laboratory Lab</a:t>
            </a:r>
            <a:endParaRPr lang="en-US" altLang="zh-TW">
              <a:solidFill>
                <a:schemeClr val="tx1"/>
              </a:solidFill>
            </a:endParaRPr>
          </a:p>
        </p:txBody>
      </p:sp>
      <p:sp>
        <p:nvSpPr>
          <p:cNvPr id="5" name="投影片編號版面配置區 4"/>
          <p:cNvSpPr>
            <a:spLocks noGrp="1"/>
          </p:cNvSpPr>
          <p:nvPr>
            <p:ph type="sldNum" sz="quarter" idx="12"/>
          </p:nvPr>
        </p:nvSpPr>
        <p:spPr/>
        <p:txBody>
          <a:bodyPr/>
          <a:lstStyle>
            <a:extLst/>
          </a:lstStyle>
          <a:p>
            <a:fld id="{F63F0727-F2CC-4E1F-84FC-52D8C87D2BAF}" type="slidenum">
              <a:rPr lang="en-US" altLang="zh-TW" smtClean="0"/>
              <a:pPr/>
              <a:t>‹#›</a:t>
            </a:fld>
            <a:endParaRPr lang="en-US" altLang="zh-TW"/>
          </a:p>
        </p:txBody>
      </p:sp>
      <p:sp>
        <p:nvSpPr>
          <p:cNvPr id="7" name="矩形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extLst/>
          </a:lstStyle>
          <a:p>
            <a:endParaRPr lang="en-US" altLang="zh-TW"/>
          </a:p>
        </p:txBody>
      </p:sp>
      <p:sp>
        <p:nvSpPr>
          <p:cNvPr id="3" name="頁尾版面配置區 2"/>
          <p:cNvSpPr>
            <a:spLocks noGrp="1"/>
          </p:cNvSpPr>
          <p:nvPr>
            <p:ph type="ftr" sz="quarter" idx="11"/>
          </p:nvPr>
        </p:nvSpPr>
        <p:spPr/>
        <p:txBody>
          <a:bodyPr/>
          <a:lstStyle>
            <a:extLst/>
          </a:lstStyle>
          <a:p>
            <a:r>
              <a:rPr lang="en-US" altLang="zh-TW" smtClean="0"/>
              <a:t>A</a:t>
            </a:r>
            <a:r>
              <a:rPr lang="en-US" altLang="zh-TW" smtClean="0">
                <a:solidFill>
                  <a:schemeClr val="tx1"/>
                </a:solidFill>
              </a:rPr>
              <a:t>daptive </a:t>
            </a:r>
            <a:r>
              <a:rPr lang="en-US" altLang="zh-TW" smtClean="0"/>
              <a:t>C</a:t>
            </a:r>
            <a:r>
              <a:rPr lang="en-US" altLang="zh-TW" smtClean="0">
                <a:solidFill>
                  <a:schemeClr val="tx1"/>
                </a:solidFill>
              </a:rPr>
              <a:t>omputing and </a:t>
            </a:r>
            <a:r>
              <a:rPr lang="en-US" altLang="zh-TW" smtClean="0"/>
              <a:t>N</a:t>
            </a:r>
            <a:r>
              <a:rPr lang="en-US" altLang="zh-TW" smtClean="0">
                <a:solidFill>
                  <a:schemeClr val="tx1"/>
                </a:solidFill>
              </a:rPr>
              <a:t>etworking Laboratory Lab</a:t>
            </a:r>
            <a:endParaRPr lang="en-US" altLang="zh-TW">
              <a:solidFill>
                <a:schemeClr val="tx1"/>
              </a:solidFill>
            </a:endParaRPr>
          </a:p>
        </p:txBody>
      </p:sp>
      <p:sp>
        <p:nvSpPr>
          <p:cNvPr id="4" name="投影片編號版面配置區 3"/>
          <p:cNvSpPr>
            <a:spLocks noGrp="1"/>
          </p:cNvSpPr>
          <p:nvPr>
            <p:ph type="sldNum" sz="quarter" idx="12"/>
          </p:nvPr>
        </p:nvSpPr>
        <p:spPr/>
        <p:txBody>
          <a:bodyPr/>
          <a:lstStyle>
            <a:extLst/>
          </a:lstStyle>
          <a:p>
            <a:fld id="{90A000ED-ED89-48C3-BF66-A7C284B92508}" type="slidenum">
              <a:rPr lang="en-US" altLang="zh-TW" smtClean="0"/>
              <a:pPr/>
              <a:t>‹#›</a:t>
            </a:fld>
            <a:endParaRPr lang="en-US" altLang="zh-TW"/>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8" name="矩形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標題 1"/>
          <p:cNvSpPr>
            <a:spLocks noGrp="1"/>
          </p:cNvSpPr>
          <p:nvPr>
            <p:ph type="title"/>
          </p:nvPr>
        </p:nvSpPr>
        <p:spPr>
          <a:xfrm>
            <a:off x="4963136" y="304800"/>
            <a:ext cx="3931920" cy="762000"/>
          </a:xfrm>
        </p:spPr>
        <p:txBody>
          <a:bodyPr anchor="b"/>
          <a:lstStyle>
            <a:lvl1pPr marL="0" algn="r">
              <a:buNone/>
              <a:defRPr sz="2000" b="1"/>
            </a:lvl1pPr>
            <a:extLst/>
          </a:lstStyle>
          <a:p>
            <a:r>
              <a:rPr kumimoji="0" lang="zh-TW" altLang="en-US" smtClean="0"/>
              <a:t>按一下以編輯母片標題樣式</a:t>
            </a:r>
            <a:endParaRPr kumimoji="0" lang="en-US"/>
          </a:p>
        </p:txBody>
      </p:sp>
      <p:sp>
        <p:nvSpPr>
          <p:cNvPr id="3" name="文字版面配置區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zh-TW" altLang="en-US" smtClean="0"/>
              <a:t>按一下以編輯母片文字樣式</a:t>
            </a:r>
          </a:p>
        </p:txBody>
      </p:sp>
      <p:sp>
        <p:nvSpPr>
          <p:cNvPr id="4" name="內容版面配置區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9" name="日期版面配置區 8"/>
          <p:cNvSpPr>
            <a:spLocks noGrp="1"/>
          </p:cNvSpPr>
          <p:nvPr>
            <p:ph type="dt" sz="half" idx="10"/>
          </p:nvPr>
        </p:nvSpPr>
        <p:spPr>
          <a:xfrm>
            <a:off x="5562600" y="6513670"/>
            <a:ext cx="3002280" cy="274320"/>
          </a:xfrm>
        </p:spPr>
        <p:txBody>
          <a:bodyPr vert="horz" rtlCol="0"/>
          <a:lstStyle>
            <a:extLst/>
          </a:lstStyle>
          <a:p>
            <a:endParaRPr lang="en-US" altLang="zh-TW"/>
          </a:p>
        </p:txBody>
      </p:sp>
      <p:sp>
        <p:nvSpPr>
          <p:cNvPr id="10" name="投影片編號版面配置區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9DDBD0E5-CB2B-41A8-B958-8ACAF17DD4EF}" type="slidenum">
              <a:rPr lang="en-US" altLang="zh-TW" smtClean="0"/>
              <a:pPr/>
              <a:t>‹#›</a:t>
            </a:fld>
            <a:endParaRPr lang="en-US" altLang="zh-TW"/>
          </a:p>
        </p:txBody>
      </p:sp>
      <p:sp>
        <p:nvSpPr>
          <p:cNvPr id="11" name="頁尾版面配置區 10"/>
          <p:cNvSpPr>
            <a:spLocks noGrp="1"/>
          </p:cNvSpPr>
          <p:nvPr>
            <p:ph type="ftr" sz="quarter" idx="12"/>
          </p:nvPr>
        </p:nvSpPr>
        <p:spPr>
          <a:xfrm>
            <a:off x="1600200" y="6513670"/>
            <a:ext cx="3907464" cy="274320"/>
          </a:xfrm>
        </p:spPr>
        <p:txBody>
          <a:bodyPr vert="horz" rtlCol="0"/>
          <a:lstStyle>
            <a:extLst/>
          </a:lstStyle>
          <a:p>
            <a:r>
              <a:rPr lang="en-US" altLang="zh-TW" smtClean="0"/>
              <a:t>A</a:t>
            </a:r>
            <a:r>
              <a:rPr lang="en-US" altLang="zh-TW" smtClean="0">
                <a:solidFill>
                  <a:schemeClr val="tx1"/>
                </a:solidFill>
              </a:rPr>
              <a:t>daptive </a:t>
            </a:r>
            <a:r>
              <a:rPr lang="en-US" altLang="zh-TW" smtClean="0"/>
              <a:t>C</a:t>
            </a:r>
            <a:r>
              <a:rPr lang="en-US" altLang="zh-TW" smtClean="0">
                <a:solidFill>
                  <a:schemeClr val="tx1"/>
                </a:solidFill>
              </a:rPr>
              <a:t>omputing and </a:t>
            </a:r>
            <a:r>
              <a:rPr lang="en-US" altLang="zh-TW" smtClean="0"/>
              <a:t>N</a:t>
            </a:r>
            <a:r>
              <a:rPr lang="en-US" altLang="zh-TW" smtClean="0">
                <a:solidFill>
                  <a:schemeClr val="tx1"/>
                </a:solidFill>
              </a:rPr>
              <a:t>etworking Laboratory Lab</a:t>
            </a:r>
            <a:endParaRPr lang="en-US" altLang="zh-TW">
              <a:solidFill>
                <a:schemeClr val="tx1"/>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idx="1"/>
          </p:nvPr>
        </p:nvSpPr>
        <p:spPr/>
        <p:txBody>
          <a:body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頁尾版面配置區 3"/>
          <p:cNvSpPr>
            <a:spLocks noGrp="1"/>
          </p:cNvSpPr>
          <p:nvPr>
            <p:ph type="ftr" sz="quarter" idx="10"/>
          </p:nvPr>
        </p:nvSpPr>
        <p:spPr/>
        <p:txBody>
          <a:bodyPr/>
          <a:lstStyle>
            <a:lvl1pPr>
              <a:defRPr/>
            </a:lvl1pPr>
          </a:lstStyle>
          <a:p>
            <a:r>
              <a:rPr lang="en-US" altLang="zh-TW"/>
              <a:t>A</a:t>
            </a:r>
            <a:r>
              <a:rPr lang="en-US" altLang="zh-TW">
                <a:solidFill>
                  <a:schemeClr val="tx1"/>
                </a:solidFill>
              </a:rPr>
              <a:t>daptive </a:t>
            </a:r>
            <a:r>
              <a:rPr lang="en-US" altLang="zh-TW"/>
              <a:t>C</a:t>
            </a:r>
            <a:r>
              <a:rPr lang="en-US" altLang="zh-TW">
                <a:solidFill>
                  <a:schemeClr val="tx1"/>
                </a:solidFill>
              </a:rPr>
              <a:t>omputing and </a:t>
            </a:r>
            <a:r>
              <a:rPr lang="en-US" altLang="zh-TW"/>
              <a:t>N</a:t>
            </a:r>
            <a:r>
              <a:rPr lang="en-US" altLang="zh-TW">
                <a:solidFill>
                  <a:schemeClr val="tx1"/>
                </a:solidFill>
              </a:rPr>
              <a:t>etworking Laboratory Lab</a:t>
            </a:r>
          </a:p>
        </p:txBody>
      </p:sp>
      <p:sp>
        <p:nvSpPr>
          <p:cNvPr id="5" name="投影片編號版面配置區 4"/>
          <p:cNvSpPr>
            <a:spLocks noGrp="1"/>
          </p:cNvSpPr>
          <p:nvPr>
            <p:ph type="sldNum" sz="quarter" idx="11"/>
          </p:nvPr>
        </p:nvSpPr>
        <p:spPr/>
        <p:txBody>
          <a:bodyPr/>
          <a:lstStyle>
            <a:lvl1pPr>
              <a:defRPr/>
            </a:lvl1pPr>
          </a:lstStyle>
          <a:p>
            <a:fld id="{EAB884EB-8548-41BD-BD42-DC623E1F5290}" type="slidenum">
              <a:rPr lang="en-US" altLang="zh-TW"/>
              <a:pPr/>
              <a:t>‹#›</a:t>
            </a:fld>
            <a:endParaRPr lang="en-US" altLang="zh-TW"/>
          </a:p>
        </p:txBody>
      </p:sp>
      <p:sp>
        <p:nvSpPr>
          <p:cNvPr id="6" name="日期版面配置區 5"/>
          <p:cNvSpPr>
            <a:spLocks noGrp="1"/>
          </p:cNvSpPr>
          <p:nvPr>
            <p:ph type="dt" sz="half" idx="12"/>
          </p:nvPr>
        </p:nvSpPr>
        <p:spPr/>
        <p:txBody>
          <a:bodyPr/>
          <a:lstStyle>
            <a:lvl1pPr>
              <a:defRPr/>
            </a:lvl1pPr>
          </a:lstStyle>
          <a:p>
            <a:endParaRPr lang="en-US" altLang="zh-TW"/>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3040443" y="4724400"/>
            <a:ext cx="5486400" cy="664536"/>
          </a:xfrm>
        </p:spPr>
        <p:txBody>
          <a:bodyPr anchor="b"/>
          <a:lstStyle>
            <a:lvl1pPr marL="0" algn="r">
              <a:buNone/>
              <a:defRPr sz="2000" b="1"/>
            </a:lvl1pPr>
            <a:extLst/>
          </a:lstStyle>
          <a:p>
            <a:r>
              <a:rPr kumimoji="0" lang="zh-TW" altLang="en-US" smtClean="0"/>
              <a:t>按一下以編輯母片標題樣式</a:t>
            </a:r>
            <a:endParaRPr kumimoji="0" lang="en-US"/>
          </a:p>
        </p:txBody>
      </p:sp>
      <p:sp>
        <p:nvSpPr>
          <p:cNvPr id="4" name="文字版面配置區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zh-TW" altLang="en-US" smtClean="0"/>
              <a:t>按一下以編輯母片文字樣式</a:t>
            </a:r>
          </a:p>
        </p:txBody>
      </p:sp>
      <p:sp>
        <p:nvSpPr>
          <p:cNvPr id="13" name="圖片版面配置區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zh-TW" altLang="en-US" smtClean="0">
                <a:solidFill>
                  <a:schemeClr val="lt1"/>
                </a:solidFill>
                <a:latin typeface="+mn-lt"/>
                <a:ea typeface="+mn-ea"/>
                <a:cs typeface="+mn-cs"/>
              </a:rPr>
              <a:t>按一下圖示以新增圖片</a:t>
            </a:r>
            <a:endParaRPr kumimoji="0" lang="en-US" dirty="0">
              <a:solidFill>
                <a:schemeClr val="lt1"/>
              </a:solidFill>
              <a:latin typeface="+mn-lt"/>
              <a:ea typeface="+mn-ea"/>
              <a:cs typeface="+mn-cs"/>
            </a:endParaRPr>
          </a:p>
        </p:txBody>
      </p:sp>
      <p:sp>
        <p:nvSpPr>
          <p:cNvPr id="8" name="日期版面配置區 7"/>
          <p:cNvSpPr>
            <a:spLocks noGrp="1"/>
          </p:cNvSpPr>
          <p:nvPr>
            <p:ph type="dt" sz="half" idx="10"/>
          </p:nvPr>
        </p:nvSpPr>
        <p:spPr>
          <a:xfrm>
            <a:off x="5562600" y="6509004"/>
            <a:ext cx="3002280" cy="274320"/>
          </a:xfrm>
        </p:spPr>
        <p:txBody>
          <a:bodyPr vert="horz" rtlCol="0"/>
          <a:lstStyle>
            <a:extLst/>
          </a:lstStyle>
          <a:p>
            <a:endParaRPr lang="en-US" altLang="zh-TW"/>
          </a:p>
        </p:txBody>
      </p:sp>
      <p:sp>
        <p:nvSpPr>
          <p:cNvPr id="9" name="投影片編號版面配置區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A6E6799B-0538-4329-A535-2BF99D7A6042}" type="slidenum">
              <a:rPr lang="en-US" altLang="zh-TW" smtClean="0"/>
              <a:pPr/>
              <a:t>‹#›</a:t>
            </a:fld>
            <a:endParaRPr lang="en-US" altLang="zh-TW"/>
          </a:p>
        </p:txBody>
      </p:sp>
      <p:sp>
        <p:nvSpPr>
          <p:cNvPr id="10" name="頁尾版面配置區 9"/>
          <p:cNvSpPr>
            <a:spLocks noGrp="1"/>
          </p:cNvSpPr>
          <p:nvPr>
            <p:ph type="ftr" sz="quarter" idx="12"/>
          </p:nvPr>
        </p:nvSpPr>
        <p:spPr>
          <a:xfrm>
            <a:off x="1600200" y="6509004"/>
            <a:ext cx="3907464" cy="274320"/>
          </a:xfrm>
        </p:spPr>
        <p:txBody>
          <a:bodyPr vert="horz" rtlCol="0"/>
          <a:lstStyle>
            <a:extLst/>
          </a:lstStyle>
          <a:p>
            <a:r>
              <a:rPr lang="en-US" altLang="zh-TW" smtClean="0"/>
              <a:t>A</a:t>
            </a:r>
            <a:r>
              <a:rPr lang="en-US" altLang="zh-TW" smtClean="0">
                <a:solidFill>
                  <a:schemeClr val="tx1"/>
                </a:solidFill>
              </a:rPr>
              <a:t>daptive </a:t>
            </a:r>
            <a:r>
              <a:rPr lang="en-US" altLang="zh-TW" smtClean="0"/>
              <a:t>C</a:t>
            </a:r>
            <a:r>
              <a:rPr lang="en-US" altLang="zh-TW" smtClean="0">
                <a:solidFill>
                  <a:schemeClr val="tx1"/>
                </a:solidFill>
              </a:rPr>
              <a:t>omputing and </a:t>
            </a:r>
            <a:r>
              <a:rPr lang="en-US" altLang="zh-TW" smtClean="0"/>
              <a:t>N</a:t>
            </a:r>
            <a:r>
              <a:rPr lang="en-US" altLang="zh-TW" smtClean="0">
                <a:solidFill>
                  <a:schemeClr val="tx1"/>
                </a:solidFill>
              </a:rPr>
              <a:t>etworking Laboratory Lab</a:t>
            </a:r>
            <a:endParaRPr lang="en-US" altLang="zh-TW">
              <a:solidFill>
                <a:schemeClr val="tx1"/>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endParaRPr lang="en-US" altLang="zh-TW"/>
          </a:p>
        </p:txBody>
      </p:sp>
      <p:sp>
        <p:nvSpPr>
          <p:cNvPr id="5" name="頁尾版面配置區 4"/>
          <p:cNvSpPr>
            <a:spLocks noGrp="1"/>
          </p:cNvSpPr>
          <p:nvPr>
            <p:ph type="ftr" sz="quarter" idx="11"/>
          </p:nvPr>
        </p:nvSpPr>
        <p:spPr/>
        <p:txBody>
          <a:bodyPr/>
          <a:lstStyle>
            <a:extLst/>
          </a:lstStyle>
          <a:p>
            <a:r>
              <a:rPr lang="en-US" altLang="zh-TW" smtClean="0"/>
              <a:t>A</a:t>
            </a:r>
            <a:r>
              <a:rPr lang="en-US" altLang="zh-TW" smtClean="0">
                <a:solidFill>
                  <a:schemeClr val="tx1"/>
                </a:solidFill>
              </a:rPr>
              <a:t>daptive </a:t>
            </a:r>
            <a:r>
              <a:rPr lang="en-US" altLang="zh-TW" smtClean="0"/>
              <a:t>C</a:t>
            </a:r>
            <a:r>
              <a:rPr lang="en-US" altLang="zh-TW" smtClean="0">
                <a:solidFill>
                  <a:schemeClr val="tx1"/>
                </a:solidFill>
              </a:rPr>
              <a:t>omputing and </a:t>
            </a:r>
            <a:r>
              <a:rPr lang="en-US" altLang="zh-TW" smtClean="0"/>
              <a:t>N</a:t>
            </a:r>
            <a:r>
              <a:rPr lang="en-US" altLang="zh-TW" smtClean="0">
                <a:solidFill>
                  <a:schemeClr val="tx1"/>
                </a:solidFill>
              </a:rPr>
              <a:t>etworking Laboratory Lab</a:t>
            </a:r>
            <a:endParaRPr lang="en-US" altLang="zh-TW">
              <a:solidFill>
                <a:schemeClr val="tx1"/>
              </a:solidFill>
            </a:endParaRPr>
          </a:p>
        </p:txBody>
      </p:sp>
      <p:sp>
        <p:nvSpPr>
          <p:cNvPr id="6" name="投影片編號版面配置區 5"/>
          <p:cNvSpPr>
            <a:spLocks noGrp="1"/>
          </p:cNvSpPr>
          <p:nvPr>
            <p:ph type="sldNum" sz="quarter" idx="12"/>
          </p:nvPr>
        </p:nvSpPr>
        <p:spPr/>
        <p:txBody>
          <a:bodyPr/>
          <a:lstStyle>
            <a:extLst/>
          </a:lstStyle>
          <a:p>
            <a:fld id="{FA8E8125-5626-4840-BC31-2CDD1AD9D3DF}" type="slidenum">
              <a:rPr lang="en-US" altLang="zh-TW" smtClean="0"/>
              <a:pPr/>
              <a:t>‹#›</a:t>
            </a:fld>
            <a:endParaRPr lang="en-US" altLang="zh-TW"/>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lvl1pPr algn="l">
              <a:defRPr/>
            </a:lvl1pPr>
            <a:extLst/>
          </a:lstStyle>
          <a:p>
            <a:r>
              <a:rPr kumimoji="0" lang="zh-TW" altLang="en-US" smtClean="0"/>
              <a:t>按一下以編輯母片標題樣式</a:t>
            </a:r>
            <a:endParaRPr kumimoji="0" lang="en-US"/>
          </a:p>
        </p:txBody>
      </p:sp>
      <p:sp>
        <p:nvSpPr>
          <p:cNvPr id="3" name="直排文字版面配置區 2"/>
          <p:cNvSpPr>
            <a:spLocks noGrp="1"/>
          </p:cNvSpPr>
          <p:nvPr>
            <p:ph type="body" orient="vert" idx="1"/>
          </p:nvPr>
        </p:nvSpPr>
        <p:spPr>
          <a:xfrm>
            <a:off x="457200" y="274638"/>
            <a:ext cx="6019800" cy="5851525"/>
          </a:xfrm>
        </p:spPr>
        <p:txBody>
          <a:bodyPr vert="eaVert"/>
          <a:lstStyle>
            <a:extLst/>
          </a:lstStyle>
          <a:p>
            <a:pPr lvl="0" eaLnBrk="1" latinLnBrk="0" hangingPunct="1"/>
            <a:r>
              <a:rPr lang="zh-TW" altLang="en-US" smtClean="0"/>
              <a:t>按一下以編輯母片文字樣式</a:t>
            </a:r>
          </a:p>
          <a:p>
            <a:pPr lvl="1" eaLnBrk="1" latinLnBrk="0" hangingPunct="1"/>
            <a:r>
              <a:rPr lang="zh-TW" altLang="en-US" smtClean="0"/>
              <a:t>第二層</a:t>
            </a:r>
          </a:p>
          <a:p>
            <a:pPr lvl="2" eaLnBrk="1" latinLnBrk="0" hangingPunct="1"/>
            <a:r>
              <a:rPr lang="zh-TW" altLang="en-US" smtClean="0"/>
              <a:t>第三層</a:t>
            </a:r>
          </a:p>
          <a:p>
            <a:pPr lvl="3" eaLnBrk="1" latinLnBrk="0" hangingPunct="1"/>
            <a:r>
              <a:rPr lang="zh-TW" altLang="en-US" smtClean="0"/>
              <a:t>第四層</a:t>
            </a:r>
          </a:p>
          <a:p>
            <a:pPr lvl="4" eaLnBrk="1" latinLnBrk="0" hangingPunct="1"/>
            <a:r>
              <a:rPr lang="zh-TW" altLang="en-US" smtClean="0"/>
              <a:t>第五層</a:t>
            </a:r>
            <a:endParaRPr kumimoji="0" lang="en-US"/>
          </a:p>
        </p:txBody>
      </p:sp>
      <p:sp>
        <p:nvSpPr>
          <p:cNvPr id="4" name="日期版面配置區 3"/>
          <p:cNvSpPr>
            <a:spLocks noGrp="1"/>
          </p:cNvSpPr>
          <p:nvPr>
            <p:ph type="dt" sz="half" idx="10"/>
          </p:nvPr>
        </p:nvSpPr>
        <p:spPr/>
        <p:txBody>
          <a:bodyPr/>
          <a:lstStyle>
            <a:extLst/>
          </a:lstStyle>
          <a:p>
            <a:endParaRPr lang="en-US" altLang="zh-TW"/>
          </a:p>
        </p:txBody>
      </p:sp>
      <p:sp>
        <p:nvSpPr>
          <p:cNvPr id="5" name="頁尾版面配置區 4"/>
          <p:cNvSpPr>
            <a:spLocks noGrp="1"/>
          </p:cNvSpPr>
          <p:nvPr>
            <p:ph type="ftr" sz="quarter" idx="11"/>
          </p:nvPr>
        </p:nvSpPr>
        <p:spPr/>
        <p:txBody>
          <a:bodyPr/>
          <a:lstStyle>
            <a:extLst/>
          </a:lstStyle>
          <a:p>
            <a:r>
              <a:rPr lang="en-US" altLang="zh-TW" smtClean="0"/>
              <a:t>A</a:t>
            </a:r>
            <a:r>
              <a:rPr lang="en-US" altLang="zh-TW" smtClean="0">
                <a:solidFill>
                  <a:schemeClr val="tx1"/>
                </a:solidFill>
              </a:rPr>
              <a:t>daptive </a:t>
            </a:r>
            <a:r>
              <a:rPr lang="en-US" altLang="zh-TW" smtClean="0"/>
              <a:t>C</a:t>
            </a:r>
            <a:r>
              <a:rPr lang="en-US" altLang="zh-TW" smtClean="0">
                <a:solidFill>
                  <a:schemeClr val="tx1"/>
                </a:solidFill>
              </a:rPr>
              <a:t>omputing and </a:t>
            </a:r>
            <a:r>
              <a:rPr lang="en-US" altLang="zh-TW" smtClean="0"/>
              <a:t>N</a:t>
            </a:r>
            <a:r>
              <a:rPr lang="en-US" altLang="zh-TW" smtClean="0">
                <a:solidFill>
                  <a:schemeClr val="tx1"/>
                </a:solidFill>
              </a:rPr>
              <a:t>etworking Laboratory Lab</a:t>
            </a:r>
            <a:endParaRPr lang="en-US" altLang="zh-TW">
              <a:solidFill>
                <a:schemeClr val="tx1"/>
              </a:solidFill>
            </a:endParaRPr>
          </a:p>
        </p:txBody>
      </p:sp>
      <p:sp>
        <p:nvSpPr>
          <p:cNvPr id="6" name="投影片編號版面配置區 5"/>
          <p:cNvSpPr>
            <a:spLocks noGrp="1"/>
          </p:cNvSpPr>
          <p:nvPr>
            <p:ph type="sldNum" sz="quarter" idx="12"/>
          </p:nvPr>
        </p:nvSpPr>
        <p:spPr/>
        <p:txBody>
          <a:bodyPr/>
          <a:lstStyle>
            <a:extLst/>
          </a:lstStyle>
          <a:p>
            <a:fld id="{28406FAA-2B9D-4B24-8810-CAC30C0C3125}" type="slidenum">
              <a:rPr lang="en-US" altLang="zh-TW" smtClean="0"/>
              <a:pPr/>
              <a:t>‹#›</a:t>
            </a:fld>
            <a:endParaRPr lang="en-US" altLang="zh-TW"/>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smtClean="0"/>
              <a:t>按一下以編輯母片文字樣式</a:t>
            </a:r>
          </a:p>
        </p:txBody>
      </p:sp>
      <p:sp>
        <p:nvSpPr>
          <p:cNvPr id="4" name="頁尾版面配置區 3"/>
          <p:cNvSpPr>
            <a:spLocks noGrp="1"/>
          </p:cNvSpPr>
          <p:nvPr>
            <p:ph type="ftr" sz="quarter" idx="10"/>
          </p:nvPr>
        </p:nvSpPr>
        <p:spPr/>
        <p:txBody>
          <a:bodyPr/>
          <a:lstStyle>
            <a:lvl1pPr>
              <a:defRPr/>
            </a:lvl1pPr>
          </a:lstStyle>
          <a:p>
            <a:r>
              <a:rPr lang="en-US" altLang="zh-TW"/>
              <a:t>A</a:t>
            </a:r>
            <a:r>
              <a:rPr lang="en-US" altLang="zh-TW">
                <a:solidFill>
                  <a:schemeClr val="tx1"/>
                </a:solidFill>
              </a:rPr>
              <a:t>daptive </a:t>
            </a:r>
            <a:r>
              <a:rPr lang="en-US" altLang="zh-TW"/>
              <a:t>C</a:t>
            </a:r>
            <a:r>
              <a:rPr lang="en-US" altLang="zh-TW">
                <a:solidFill>
                  <a:schemeClr val="tx1"/>
                </a:solidFill>
              </a:rPr>
              <a:t>omputing and </a:t>
            </a:r>
            <a:r>
              <a:rPr lang="en-US" altLang="zh-TW"/>
              <a:t>N</a:t>
            </a:r>
            <a:r>
              <a:rPr lang="en-US" altLang="zh-TW">
                <a:solidFill>
                  <a:schemeClr val="tx1"/>
                </a:solidFill>
              </a:rPr>
              <a:t>etworking Laboratory Lab</a:t>
            </a:r>
          </a:p>
        </p:txBody>
      </p:sp>
      <p:sp>
        <p:nvSpPr>
          <p:cNvPr id="5" name="投影片編號版面配置區 4"/>
          <p:cNvSpPr>
            <a:spLocks noGrp="1"/>
          </p:cNvSpPr>
          <p:nvPr>
            <p:ph type="sldNum" sz="quarter" idx="11"/>
          </p:nvPr>
        </p:nvSpPr>
        <p:spPr/>
        <p:txBody>
          <a:bodyPr/>
          <a:lstStyle>
            <a:lvl1pPr>
              <a:defRPr/>
            </a:lvl1pPr>
          </a:lstStyle>
          <a:p>
            <a:fld id="{7CAEB5C4-98A6-49C4-9B6B-58BBDAC34A5A}" type="slidenum">
              <a:rPr lang="en-US" altLang="zh-TW"/>
              <a:pPr/>
              <a:t>‹#›</a:t>
            </a:fld>
            <a:endParaRPr lang="en-US" altLang="zh-TW"/>
          </a:p>
        </p:txBody>
      </p:sp>
      <p:sp>
        <p:nvSpPr>
          <p:cNvPr id="6" name="日期版面配置區 5"/>
          <p:cNvSpPr>
            <a:spLocks noGrp="1"/>
          </p:cNvSpPr>
          <p:nvPr>
            <p:ph type="dt" sz="half" idx="12"/>
          </p:nvPr>
        </p:nvSpPr>
        <p:spPr/>
        <p:txBody>
          <a:bodyPr/>
          <a:lstStyle>
            <a:lvl1pPr>
              <a:defRPr/>
            </a:lvl1pPr>
          </a:lstStyle>
          <a:p>
            <a:endParaRPr lang="en-US" altLang="zh-TW"/>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內容版面配置區 2"/>
          <p:cNvSpPr>
            <a:spLocks noGrp="1"/>
          </p:cNvSpPr>
          <p:nvPr>
            <p:ph sz="half" idx="1"/>
          </p:nvPr>
        </p:nvSpPr>
        <p:spPr>
          <a:xfrm>
            <a:off x="468313" y="1844675"/>
            <a:ext cx="4038600" cy="410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內容版面配置區 3"/>
          <p:cNvSpPr>
            <a:spLocks noGrp="1"/>
          </p:cNvSpPr>
          <p:nvPr>
            <p:ph sz="half" idx="2"/>
          </p:nvPr>
        </p:nvSpPr>
        <p:spPr>
          <a:xfrm>
            <a:off x="4659313" y="1844675"/>
            <a:ext cx="4038600" cy="4105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頁尾版面配置區 4"/>
          <p:cNvSpPr>
            <a:spLocks noGrp="1"/>
          </p:cNvSpPr>
          <p:nvPr>
            <p:ph type="ftr" sz="quarter" idx="10"/>
          </p:nvPr>
        </p:nvSpPr>
        <p:spPr/>
        <p:txBody>
          <a:bodyPr/>
          <a:lstStyle>
            <a:lvl1pPr>
              <a:defRPr/>
            </a:lvl1pPr>
          </a:lstStyle>
          <a:p>
            <a:r>
              <a:rPr lang="en-US" altLang="zh-TW"/>
              <a:t>A</a:t>
            </a:r>
            <a:r>
              <a:rPr lang="en-US" altLang="zh-TW">
                <a:solidFill>
                  <a:schemeClr val="tx1"/>
                </a:solidFill>
              </a:rPr>
              <a:t>daptive </a:t>
            </a:r>
            <a:r>
              <a:rPr lang="en-US" altLang="zh-TW"/>
              <a:t>C</a:t>
            </a:r>
            <a:r>
              <a:rPr lang="en-US" altLang="zh-TW">
                <a:solidFill>
                  <a:schemeClr val="tx1"/>
                </a:solidFill>
              </a:rPr>
              <a:t>omputing and </a:t>
            </a:r>
            <a:r>
              <a:rPr lang="en-US" altLang="zh-TW"/>
              <a:t>N</a:t>
            </a:r>
            <a:r>
              <a:rPr lang="en-US" altLang="zh-TW">
                <a:solidFill>
                  <a:schemeClr val="tx1"/>
                </a:solidFill>
              </a:rPr>
              <a:t>etworking Laboratory Lab</a:t>
            </a:r>
          </a:p>
        </p:txBody>
      </p:sp>
      <p:sp>
        <p:nvSpPr>
          <p:cNvPr id="6" name="投影片編號版面配置區 5"/>
          <p:cNvSpPr>
            <a:spLocks noGrp="1"/>
          </p:cNvSpPr>
          <p:nvPr>
            <p:ph type="sldNum" sz="quarter" idx="11"/>
          </p:nvPr>
        </p:nvSpPr>
        <p:spPr/>
        <p:txBody>
          <a:bodyPr/>
          <a:lstStyle>
            <a:lvl1pPr>
              <a:defRPr/>
            </a:lvl1pPr>
          </a:lstStyle>
          <a:p>
            <a:fld id="{E6969FCE-B0AC-4B01-A7E3-82D07EC49274}" type="slidenum">
              <a:rPr lang="en-US" altLang="zh-TW"/>
              <a:pPr/>
              <a:t>‹#›</a:t>
            </a:fld>
            <a:endParaRPr lang="en-US" altLang="zh-TW"/>
          </a:p>
        </p:txBody>
      </p:sp>
      <p:sp>
        <p:nvSpPr>
          <p:cNvPr id="7" name="日期版面配置區 6"/>
          <p:cNvSpPr>
            <a:spLocks noGrp="1"/>
          </p:cNvSpPr>
          <p:nvPr>
            <p:ph type="dt" sz="half" idx="12"/>
          </p:nvPr>
        </p:nvSpPr>
        <p:spPr/>
        <p:txBody>
          <a:bodyPr/>
          <a:lstStyle>
            <a:lvl1pPr>
              <a:defRPr/>
            </a:lvl1pPr>
          </a:lstStyle>
          <a:p>
            <a:endParaRPr lang="en-US" altLang="zh-TW"/>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lvl1pPr>
              <a:defRPr/>
            </a:lvl1pPr>
          </a:lstStyle>
          <a:p>
            <a:r>
              <a:rPr lang="zh-TW" altLang="en-US" smtClean="0"/>
              <a:t>按一下以編輯母片標題樣式</a:t>
            </a:r>
            <a:endParaRPr lang="zh-TW" altLang="en-US"/>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smtClean="0"/>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7" name="頁尾版面配置區 6"/>
          <p:cNvSpPr>
            <a:spLocks noGrp="1"/>
          </p:cNvSpPr>
          <p:nvPr>
            <p:ph type="ftr" sz="quarter" idx="10"/>
          </p:nvPr>
        </p:nvSpPr>
        <p:spPr/>
        <p:txBody>
          <a:bodyPr/>
          <a:lstStyle>
            <a:lvl1pPr>
              <a:defRPr/>
            </a:lvl1pPr>
          </a:lstStyle>
          <a:p>
            <a:r>
              <a:rPr lang="en-US" altLang="zh-TW"/>
              <a:t>A</a:t>
            </a:r>
            <a:r>
              <a:rPr lang="en-US" altLang="zh-TW">
                <a:solidFill>
                  <a:schemeClr val="tx1"/>
                </a:solidFill>
              </a:rPr>
              <a:t>daptive </a:t>
            </a:r>
            <a:r>
              <a:rPr lang="en-US" altLang="zh-TW"/>
              <a:t>C</a:t>
            </a:r>
            <a:r>
              <a:rPr lang="en-US" altLang="zh-TW">
                <a:solidFill>
                  <a:schemeClr val="tx1"/>
                </a:solidFill>
              </a:rPr>
              <a:t>omputing and </a:t>
            </a:r>
            <a:r>
              <a:rPr lang="en-US" altLang="zh-TW"/>
              <a:t>N</a:t>
            </a:r>
            <a:r>
              <a:rPr lang="en-US" altLang="zh-TW">
                <a:solidFill>
                  <a:schemeClr val="tx1"/>
                </a:solidFill>
              </a:rPr>
              <a:t>etworking Laboratory Lab</a:t>
            </a:r>
          </a:p>
        </p:txBody>
      </p:sp>
      <p:sp>
        <p:nvSpPr>
          <p:cNvPr id="8" name="投影片編號版面配置區 7"/>
          <p:cNvSpPr>
            <a:spLocks noGrp="1"/>
          </p:cNvSpPr>
          <p:nvPr>
            <p:ph type="sldNum" sz="quarter" idx="11"/>
          </p:nvPr>
        </p:nvSpPr>
        <p:spPr/>
        <p:txBody>
          <a:bodyPr/>
          <a:lstStyle>
            <a:lvl1pPr>
              <a:defRPr/>
            </a:lvl1pPr>
          </a:lstStyle>
          <a:p>
            <a:fld id="{152A5CBA-2346-4617-B3BA-58E4CD6B1288}" type="slidenum">
              <a:rPr lang="en-US" altLang="zh-TW"/>
              <a:pPr/>
              <a:t>‹#›</a:t>
            </a:fld>
            <a:endParaRPr lang="en-US" altLang="zh-TW"/>
          </a:p>
        </p:txBody>
      </p:sp>
      <p:sp>
        <p:nvSpPr>
          <p:cNvPr id="9" name="日期版面配置區 8"/>
          <p:cNvSpPr>
            <a:spLocks noGrp="1"/>
          </p:cNvSpPr>
          <p:nvPr>
            <p:ph type="dt" sz="half" idx="12"/>
          </p:nvPr>
        </p:nvSpPr>
        <p:spPr/>
        <p:txBody>
          <a:bodyPr/>
          <a:lstStyle>
            <a:lvl1pPr>
              <a:defRPr/>
            </a:lvl1pPr>
          </a:lstStyle>
          <a:p>
            <a:endParaRPr lang="en-US" altLang="zh-TW"/>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smtClean="0"/>
              <a:t>按一下以編輯母片標題樣式</a:t>
            </a:r>
            <a:endParaRPr lang="zh-TW" altLang="en-US"/>
          </a:p>
        </p:txBody>
      </p:sp>
      <p:sp>
        <p:nvSpPr>
          <p:cNvPr id="3" name="頁尾版面配置區 2"/>
          <p:cNvSpPr>
            <a:spLocks noGrp="1"/>
          </p:cNvSpPr>
          <p:nvPr>
            <p:ph type="ftr" sz="quarter" idx="10"/>
          </p:nvPr>
        </p:nvSpPr>
        <p:spPr/>
        <p:txBody>
          <a:bodyPr/>
          <a:lstStyle>
            <a:lvl1pPr>
              <a:defRPr/>
            </a:lvl1pPr>
          </a:lstStyle>
          <a:p>
            <a:r>
              <a:rPr lang="en-US" altLang="zh-TW"/>
              <a:t>A</a:t>
            </a:r>
            <a:r>
              <a:rPr lang="en-US" altLang="zh-TW">
                <a:solidFill>
                  <a:schemeClr val="tx1"/>
                </a:solidFill>
              </a:rPr>
              <a:t>daptive </a:t>
            </a:r>
            <a:r>
              <a:rPr lang="en-US" altLang="zh-TW"/>
              <a:t>C</a:t>
            </a:r>
            <a:r>
              <a:rPr lang="en-US" altLang="zh-TW">
                <a:solidFill>
                  <a:schemeClr val="tx1"/>
                </a:solidFill>
              </a:rPr>
              <a:t>omputing and </a:t>
            </a:r>
            <a:r>
              <a:rPr lang="en-US" altLang="zh-TW"/>
              <a:t>N</a:t>
            </a:r>
            <a:r>
              <a:rPr lang="en-US" altLang="zh-TW">
                <a:solidFill>
                  <a:schemeClr val="tx1"/>
                </a:solidFill>
              </a:rPr>
              <a:t>etworking Laboratory Lab</a:t>
            </a:r>
          </a:p>
        </p:txBody>
      </p:sp>
      <p:sp>
        <p:nvSpPr>
          <p:cNvPr id="4" name="投影片編號版面配置區 3"/>
          <p:cNvSpPr>
            <a:spLocks noGrp="1"/>
          </p:cNvSpPr>
          <p:nvPr>
            <p:ph type="sldNum" sz="quarter" idx="11"/>
          </p:nvPr>
        </p:nvSpPr>
        <p:spPr/>
        <p:txBody>
          <a:bodyPr/>
          <a:lstStyle>
            <a:lvl1pPr>
              <a:defRPr/>
            </a:lvl1pPr>
          </a:lstStyle>
          <a:p>
            <a:fld id="{F63F0727-F2CC-4E1F-84FC-52D8C87D2BAF}" type="slidenum">
              <a:rPr lang="en-US" altLang="zh-TW"/>
              <a:pPr/>
              <a:t>‹#›</a:t>
            </a:fld>
            <a:endParaRPr lang="en-US" altLang="zh-TW"/>
          </a:p>
        </p:txBody>
      </p:sp>
      <p:sp>
        <p:nvSpPr>
          <p:cNvPr id="5" name="日期版面配置區 4"/>
          <p:cNvSpPr>
            <a:spLocks noGrp="1"/>
          </p:cNvSpPr>
          <p:nvPr>
            <p:ph type="dt" sz="half" idx="12"/>
          </p:nvPr>
        </p:nvSpPr>
        <p:spPr/>
        <p:txBody>
          <a:bodyPr/>
          <a:lstStyle>
            <a:lvl1pPr>
              <a:defRPr/>
            </a:lvl1pPr>
          </a:lstStyle>
          <a:p>
            <a:endParaRPr lang="en-US" altLang="zh-TW"/>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頁尾版面配置區 1"/>
          <p:cNvSpPr>
            <a:spLocks noGrp="1"/>
          </p:cNvSpPr>
          <p:nvPr>
            <p:ph type="ftr" sz="quarter" idx="10"/>
          </p:nvPr>
        </p:nvSpPr>
        <p:spPr/>
        <p:txBody>
          <a:bodyPr/>
          <a:lstStyle>
            <a:lvl1pPr>
              <a:defRPr/>
            </a:lvl1pPr>
          </a:lstStyle>
          <a:p>
            <a:r>
              <a:rPr lang="en-US" altLang="zh-TW"/>
              <a:t>A</a:t>
            </a:r>
            <a:r>
              <a:rPr lang="en-US" altLang="zh-TW">
                <a:solidFill>
                  <a:schemeClr val="tx1"/>
                </a:solidFill>
              </a:rPr>
              <a:t>daptive </a:t>
            </a:r>
            <a:r>
              <a:rPr lang="en-US" altLang="zh-TW"/>
              <a:t>C</a:t>
            </a:r>
            <a:r>
              <a:rPr lang="en-US" altLang="zh-TW">
                <a:solidFill>
                  <a:schemeClr val="tx1"/>
                </a:solidFill>
              </a:rPr>
              <a:t>omputing and </a:t>
            </a:r>
            <a:r>
              <a:rPr lang="en-US" altLang="zh-TW"/>
              <a:t>N</a:t>
            </a:r>
            <a:r>
              <a:rPr lang="en-US" altLang="zh-TW">
                <a:solidFill>
                  <a:schemeClr val="tx1"/>
                </a:solidFill>
              </a:rPr>
              <a:t>etworking Laboratory Lab</a:t>
            </a:r>
          </a:p>
        </p:txBody>
      </p:sp>
      <p:sp>
        <p:nvSpPr>
          <p:cNvPr id="3" name="投影片編號版面配置區 2"/>
          <p:cNvSpPr>
            <a:spLocks noGrp="1"/>
          </p:cNvSpPr>
          <p:nvPr>
            <p:ph type="sldNum" sz="quarter" idx="11"/>
          </p:nvPr>
        </p:nvSpPr>
        <p:spPr/>
        <p:txBody>
          <a:bodyPr/>
          <a:lstStyle>
            <a:lvl1pPr>
              <a:defRPr/>
            </a:lvl1pPr>
          </a:lstStyle>
          <a:p>
            <a:fld id="{90A000ED-ED89-48C3-BF66-A7C284B92508}" type="slidenum">
              <a:rPr lang="en-US" altLang="zh-TW"/>
              <a:pPr/>
              <a:t>‹#›</a:t>
            </a:fld>
            <a:endParaRPr lang="en-US" altLang="zh-TW"/>
          </a:p>
        </p:txBody>
      </p:sp>
      <p:sp>
        <p:nvSpPr>
          <p:cNvPr id="4" name="日期版面配置區 3"/>
          <p:cNvSpPr>
            <a:spLocks noGrp="1"/>
          </p:cNvSpPr>
          <p:nvPr>
            <p:ph type="dt" sz="half" idx="12"/>
          </p:nvPr>
        </p:nvSpPr>
        <p:spPr/>
        <p:txBody>
          <a:bodyPr/>
          <a:lstStyle>
            <a:lvl1pPr>
              <a:defRPr/>
            </a:lvl1pPr>
          </a:lstStyle>
          <a:p>
            <a:endParaRPr lang="en-US" altLang="zh-TW"/>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smtClean="0"/>
              <a:t>按一下以編輯母片標題樣式</a:t>
            </a:r>
            <a:endParaRPr lang="zh-TW" altLang="en-US"/>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smtClean="0"/>
              <a:t>按一下以編輯母片文字樣式</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endParaRPr lang="zh-TW" altLang="en-US"/>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頁尾版面配置區 4"/>
          <p:cNvSpPr>
            <a:spLocks noGrp="1"/>
          </p:cNvSpPr>
          <p:nvPr>
            <p:ph type="ftr" sz="quarter" idx="10"/>
          </p:nvPr>
        </p:nvSpPr>
        <p:spPr/>
        <p:txBody>
          <a:bodyPr/>
          <a:lstStyle>
            <a:lvl1pPr>
              <a:defRPr/>
            </a:lvl1pPr>
          </a:lstStyle>
          <a:p>
            <a:r>
              <a:rPr lang="en-US" altLang="zh-TW"/>
              <a:t>A</a:t>
            </a:r>
            <a:r>
              <a:rPr lang="en-US" altLang="zh-TW">
                <a:solidFill>
                  <a:schemeClr val="tx1"/>
                </a:solidFill>
              </a:rPr>
              <a:t>daptive </a:t>
            </a:r>
            <a:r>
              <a:rPr lang="en-US" altLang="zh-TW"/>
              <a:t>C</a:t>
            </a:r>
            <a:r>
              <a:rPr lang="en-US" altLang="zh-TW">
                <a:solidFill>
                  <a:schemeClr val="tx1"/>
                </a:solidFill>
              </a:rPr>
              <a:t>omputing and </a:t>
            </a:r>
            <a:r>
              <a:rPr lang="en-US" altLang="zh-TW"/>
              <a:t>N</a:t>
            </a:r>
            <a:r>
              <a:rPr lang="en-US" altLang="zh-TW">
                <a:solidFill>
                  <a:schemeClr val="tx1"/>
                </a:solidFill>
              </a:rPr>
              <a:t>etworking Laboratory Lab</a:t>
            </a:r>
          </a:p>
        </p:txBody>
      </p:sp>
      <p:sp>
        <p:nvSpPr>
          <p:cNvPr id="6" name="投影片編號版面配置區 5"/>
          <p:cNvSpPr>
            <a:spLocks noGrp="1"/>
          </p:cNvSpPr>
          <p:nvPr>
            <p:ph type="sldNum" sz="quarter" idx="11"/>
          </p:nvPr>
        </p:nvSpPr>
        <p:spPr/>
        <p:txBody>
          <a:bodyPr/>
          <a:lstStyle>
            <a:lvl1pPr>
              <a:defRPr/>
            </a:lvl1pPr>
          </a:lstStyle>
          <a:p>
            <a:fld id="{9DDBD0E5-CB2B-41A8-B958-8ACAF17DD4EF}" type="slidenum">
              <a:rPr lang="en-US" altLang="zh-TW"/>
              <a:pPr/>
              <a:t>‹#›</a:t>
            </a:fld>
            <a:endParaRPr lang="en-US" altLang="zh-TW"/>
          </a:p>
        </p:txBody>
      </p:sp>
      <p:sp>
        <p:nvSpPr>
          <p:cNvPr id="7" name="日期版面配置區 6"/>
          <p:cNvSpPr>
            <a:spLocks noGrp="1"/>
          </p:cNvSpPr>
          <p:nvPr>
            <p:ph type="dt" sz="half" idx="12"/>
          </p:nvPr>
        </p:nvSpPr>
        <p:spPr/>
        <p:txBody>
          <a:bodyPr/>
          <a:lstStyle>
            <a:lvl1pPr>
              <a:defRPr/>
            </a:lvl1pPr>
          </a:lstStyle>
          <a:p>
            <a:endParaRPr lang="en-US" altLang="zh-TW"/>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smtClean="0"/>
              <a:t>按一下以編輯母片標題樣式</a:t>
            </a:r>
            <a:endParaRPr lang="zh-TW" altLang="en-US"/>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smtClean="0"/>
              <a:t>按一下以編輯母片文字樣式</a:t>
            </a:r>
          </a:p>
        </p:txBody>
      </p:sp>
      <p:sp>
        <p:nvSpPr>
          <p:cNvPr id="5" name="頁尾版面配置區 4"/>
          <p:cNvSpPr>
            <a:spLocks noGrp="1"/>
          </p:cNvSpPr>
          <p:nvPr>
            <p:ph type="ftr" sz="quarter" idx="10"/>
          </p:nvPr>
        </p:nvSpPr>
        <p:spPr/>
        <p:txBody>
          <a:bodyPr/>
          <a:lstStyle>
            <a:lvl1pPr>
              <a:defRPr/>
            </a:lvl1pPr>
          </a:lstStyle>
          <a:p>
            <a:r>
              <a:rPr lang="en-US" altLang="zh-TW"/>
              <a:t>A</a:t>
            </a:r>
            <a:r>
              <a:rPr lang="en-US" altLang="zh-TW">
                <a:solidFill>
                  <a:schemeClr val="tx1"/>
                </a:solidFill>
              </a:rPr>
              <a:t>daptive </a:t>
            </a:r>
            <a:r>
              <a:rPr lang="en-US" altLang="zh-TW"/>
              <a:t>C</a:t>
            </a:r>
            <a:r>
              <a:rPr lang="en-US" altLang="zh-TW">
                <a:solidFill>
                  <a:schemeClr val="tx1"/>
                </a:solidFill>
              </a:rPr>
              <a:t>omputing and </a:t>
            </a:r>
            <a:r>
              <a:rPr lang="en-US" altLang="zh-TW"/>
              <a:t>N</a:t>
            </a:r>
            <a:r>
              <a:rPr lang="en-US" altLang="zh-TW">
                <a:solidFill>
                  <a:schemeClr val="tx1"/>
                </a:solidFill>
              </a:rPr>
              <a:t>etworking Laboratory Lab</a:t>
            </a:r>
          </a:p>
        </p:txBody>
      </p:sp>
      <p:sp>
        <p:nvSpPr>
          <p:cNvPr id="6" name="投影片編號版面配置區 5"/>
          <p:cNvSpPr>
            <a:spLocks noGrp="1"/>
          </p:cNvSpPr>
          <p:nvPr>
            <p:ph type="sldNum" sz="quarter" idx="11"/>
          </p:nvPr>
        </p:nvSpPr>
        <p:spPr/>
        <p:txBody>
          <a:bodyPr/>
          <a:lstStyle>
            <a:lvl1pPr>
              <a:defRPr/>
            </a:lvl1pPr>
          </a:lstStyle>
          <a:p>
            <a:fld id="{A6E6799B-0538-4329-A535-2BF99D7A6042}" type="slidenum">
              <a:rPr lang="en-US" altLang="zh-TW"/>
              <a:pPr/>
              <a:t>‹#›</a:t>
            </a:fld>
            <a:endParaRPr lang="en-US" altLang="zh-TW"/>
          </a:p>
        </p:txBody>
      </p:sp>
      <p:sp>
        <p:nvSpPr>
          <p:cNvPr id="7" name="日期版面配置區 6"/>
          <p:cNvSpPr>
            <a:spLocks noGrp="1"/>
          </p:cNvSpPr>
          <p:nvPr>
            <p:ph type="dt" sz="half" idx="12"/>
          </p:nvPr>
        </p:nvSpPr>
        <p:spPr/>
        <p:txBody>
          <a:bodyPr/>
          <a:lstStyle>
            <a:lvl1pPr>
              <a:defRPr/>
            </a:lvl1pPr>
          </a:lstStyle>
          <a:p>
            <a:endParaRPr lang="en-US" altLang="zh-TW"/>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ftr" sz="quarter" idx="3"/>
          </p:nvPr>
        </p:nvSpPr>
        <p:spPr bwMode="auto">
          <a:xfrm>
            <a:off x="2555875" y="6453188"/>
            <a:ext cx="4983163" cy="241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kumimoji="0" sz="1200" b="1" i="1">
                <a:solidFill>
                  <a:srgbClr val="A50021"/>
                </a:solidFill>
              </a:defRPr>
            </a:lvl1pPr>
          </a:lstStyle>
          <a:p>
            <a:r>
              <a:rPr lang="en-US" altLang="zh-TW"/>
              <a:t>Adaptive Computing and Networking Laboratory Lab</a:t>
            </a:r>
          </a:p>
        </p:txBody>
      </p:sp>
      <p:sp>
        <p:nvSpPr>
          <p:cNvPr id="4099" name="Rectangle 3"/>
          <p:cNvSpPr>
            <a:spLocks noGrp="1" noChangeArrowheads="1"/>
          </p:cNvSpPr>
          <p:nvPr>
            <p:ph type="sldNum" sz="quarter" idx="4"/>
          </p:nvPr>
        </p:nvSpPr>
        <p:spPr bwMode="auto">
          <a:xfrm>
            <a:off x="5292725" y="6092825"/>
            <a:ext cx="2133600" cy="2413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kumimoji="0" sz="1200">
                <a:latin typeface="Arial Black" pitchFamily="34" charset="0"/>
              </a:defRPr>
            </a:lvl1pPr>
          </a:lstStyle>
          <a:p>
            <a:fld id="{F9A65E1E-3344-432B-B86F-62794C23E4B4}" type="slidenum">
              <a:rPr lang="en-US" altLang="zh-TW"/>
              <a:pPr/>
              <a:t>‹#›</a:t>
            </a:fld>
            <a:endParaRPr lang="en-US" altLang="zh-TW"/>
          </a:p>
        </p:txBody>
      </p:sp>
      <p:sp>
        <p:nvSpPr>
          <p:cNvPr id="4101" name="Rectangle 5"/>
          <p:cNvSpPr>
            <a:spLocks noChangeArrowheads="1"/>
          </p:cNvSpPr>
          <p:nvPr/>
        </p:nvSpPr>
        <p:spPr bwMode="auto">
          <a:xfrm>
            <a:off x="0" y="0"/>
            <a:ext cx="285750" cy="53340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kumimoji="0" lang="zh-TW" altLang="zh-TW" sz="2400">
              <a:latin typeface="Times New Roman" pitchFamily="18" charset="0"/>
            </a:endParaRPr>
          </a:p>
        </p:txBody>
      </p:sp>
      <p:sp>
        <p:nvSpPr>
          <p:cNvPr id="4102" name="Rectangle 6"/>
          <p:cNvSpPr>
            <a:spLocks noChangeArrowheads="1"/>
          </p:cNvSpPr>
          <p:nvPr/>
        </p:nvSpPr>
        <p:spPr bwMode="auto">
          <a:xfrm>
            <a:off x="412750" y="134938"/>
            <a:ext cx="8731250" cy="274637"/>
          </a:xfrm>
          <a:prstGeom prst="rect">
            <a:avLst/>
          </a:prstGeom>
          <a:gradFill rotWithShape="0">
            <a:gsLst>
              <a:gs pos="0">
                <a:schemeClr val="bg2"/>
              </a:gs>
              <a:gs pos="100000">
                <a:schemeClr val="bg1"/>
              </a:gs>
            </a:gsLst>
            <a:lin ang="0" scaled="1"/>
          </a:gradFill>
          <a:ln w="9525">
            <a:noFill/>
            <a:miter lim="800000"/>
            <a:headEnd/>
            <a:tailEnd/>
          </a:ln>
        </p:spPr>
        <p:txBody>
          <a:bodyPr/>
          <a:lstStyle/>
          <a:p>
            <a:endParaRPr kumimoji="0" lang="zh-TW" altLang="zh-TW" sz="2400">
              <a:latin typeface="Times New Roman" pitchFamily="18" charset="0"/>
            </a:endParaRPr>
          </a:p>
        </p:txBody>
      </p:sp>
      <p:sp>
        <p:nvSpPr>
          <p:cNvPr id="4103" name="Rectangle 7"/>
          <p:cNvSpPr>
            <a:spLocks noChangeArrowheads="1"/>
          </p:cNvSpPr>
          <p:nvPr/>
        </p:nvSpPr>
        <p:spPr bwMode="auto">
          <a:xfrm>
            <a:off x="409575" y="134938"/>
            <a:ext cx="138113" cy="141287"/>
          </a:xfrm>
          <a:prstGeom prst="rect">
            <a:avLst/>
          </a:prstGeom>
          <a:solidFill>
            <a:schemeClr val="folHlink"/>
          </a:solidFill>
          <a:ln w="9525">
            <a:noFill/>
            <a:miter lim="800000"/>
            <a:headEnd/>
            <a:tailEnd/>
          </a:ln>
        </p:spPr>
        <p:txBody>
          <a:bodyPr/>
          <a:lstStyle/>
          <a:p>
            <a:endParaRPr kumimoji="0" lang="zh-TW" altLang="zh-TW">
              <a:solidFill>
                <a:schemeClr val="hlink"/>
              </a:solidFill>
            </a:endParaRPr>
          </a:p>
        </p:txBody>
      </p:sp>
      <p:sp>
        <p:nvSpPr>
          <p:cNvPr id="4104" name="Rectangle 8"/>
          <p:cNvSpPr>
            <a:spLocks noChangeArrowheads="1"/>
          </p:cNvSpPr>
          <p:nvPr/>
        </p:nvSpPr>
        <p:spPr bwMode="auto">
          <a:xfrm>
            <a:off x="547688" y="0"/>
            <a:ext cx="139700" cy="138113"/>
          </a:xfrm>
          <a:prstGeom prst="rect">
            <a:avLst/>
          </a:prstGeom>
          <a:solidFill>
            <a:schemeClr val="folHlink"/>
          </a:solidFill>
          <a:ln w="9525">
            <a:noFill/>
            <a:miter lim="800000"/>
            <a:headEnd/>
            <a:tailEnd/>
          </a:ln>
        </p:spPr>
        <p:txBody>
          <a:bodyPr/>
          <a:lstStyle/>
          <a:p>
            <a:endParaRPr kumimoji="0" lang="zh-TW" altLang="zh-TW">
              <a:solidFill>
                <a:schemeClr val="hlink"/>
              </a:solidFill>
            </a:endParaRPr>
          </a:p>
        </p:txBody>
      </p:sp>
      <p:sp>
        <p:nvSpPr>
          <p:cNvPr id="4105" name="Rectangle 9"/>
          <p:cNvSpPr>
            <a:spLocks noChangeArrowheads="1"/>
          </p:cNvSpPr>
          <p:nvPr/>
        </p:nvSpPr>
        <p:spPr bwMode="auto">
          <a:xfrm>
            <a:off x="547688" y="134938"/>
            <a:ext cx="139700" cy="141287"/>
          </a:xfrm>
          <a:prstGeom prst="rect">
            <a:avLst/>
          </a:prstGeom>
          <a:solidFill>
            <a:schemeClr val="accent2"/>
          </a:solidFill>
          <a:ln w="9525">
            <a:noFill/>
            <a:miter lim="800000"/>
            <a:headEnd/>
            <a:tailEnd/>
          </a:ln>
        </p:spPr>
        <p:txBody>
          <a:bodyPr/>
          <a:lstStyle/>
          <a:p>
            <a:endParaRPr kumimoji="0" lang="zh-TW" altLang="zh-TW">
              <a:solidFill>
                <a:schemeClr val="accent2"/>
              </a:solidFill>
            </a:endParaRPr>
          </a:p>
        </p:txBody>
      </p:sp>
      <p:sp>
        <p:nvSpPr>
          <p:cNvPr id="4106" name="Rectangle 10"/>
          <p:cNvSpPr>
            <a:spLocks noChangeArrowheads="1"/>
          </p:cNvSpPr>
          <p:nvPr/>
        </p:nvSpPr>
        <p:spPr bwMode="auto">
          <a:xfrm>
            <a:off x="274638" y="274638"/>
            <a:ext cx="136525" cy="138112"/>
          </a:xfrm>
          <a:prstGeom prst="rect">
            <a:avLst/>
          </a:prstGeom>
          <a:solidFill>
            <a:schemeClr val="folHlink"/>
          </a:solidFill>
          <a:ln w="9525">
            <a:noFill/>
            <a:miter lim="800000"/>
            <a:headEnd/>
            <a:tailEnd/>
          </a:ln>
        </p:spPr>
        <p:txBody>
          <a:bodyPr/>
          <a:lstStyle/>
          <a:p>
            <a:endParaRPr kumimoji="0" lang="zh-TW" altLang="zh-TW">
              <a:solidFill>
                <a:schemeClr val="hlink"/>
              </a:solidFill>
            </a:endParaRPr>
          </a:p>
        </p:txBody>
      </p:sp>
      <p:sp>
        <p:nvSpPr>
          <p:cNvPr id="4107" name="Rectangle 11"/>
          <p:cNvSpPr>
            <a:spLocks noChangeArrowheads="1"/>
          </p:cNvSpPr>
          <p:nvPr/>
        </p:nvSpPr>
        <p:spPr bwMode="auto">
          <a:xfrm>
            <a:off x="131763" y="136525"/>
            <a:ext cx="141287" cy="138113"/>
          </a:xfrm>
          <a:prstGeom prst="rect">
            <a:avLst/>
          </a:prstGeom>
          <a:solidFill>
            <a:schemeClr val="bg2"/>
          </a:solidFill>
          <a:ln w="9525">
            <a:noFill/>
            <a:miter lim="800000"/>
            <a:headEnd/>
            <a:tailEnd/>
          </a:ln>
        </p:spPr>
        <p:txBody>
          <a:bodyPr/>
          <a:lstStyle/>
          <a:p>
            <a:endParaRPr kumimoji="0" lang="zh-TW" altLang="zh-TW" sz="2400">
              <a:latin typeface="Times New Roman" pitchFamily="18" charset="0"/>
            </a:endParaRPr>
          </a:p>
        </p:txBody>
      </p:sp>
      <p:sp>
        <p:nvSpPr>
          <p:cNvPr id="4108" name="Rectangle 12"/>
          <p:cNvSpPr>
            <a:spLocks noChangeArrowheads="1"/>
          </p:cNvSpPr>
          <p:nvPr/>
        </p:nvSpPr>
        <p:spPr bwMode="auto">
          <a:xfrm>
            <a:off x="409575" y="271463"/>
            <a:ext cx="138113" cy="138112"/>
          </a:xfrm>
          <a:prstGeom prst="rect">
            <a:avLst/>
          </a:prstGeom>
          <a:solidFill>
            <a:schemeClr val="accent2"/>
          </a:solidFill>
          <a:ln w="9525">
            <a:noFill/>
            <a:miter lim="800000"/>
            <a:headEnd/>
            <a:tailEnd/>
          </a:ln>
        </p:spPr>
        <p:txBody>
          <a:bodyPr/>
          <a:lstStyle/>
          <a:p>
            <a:endParaRPr kumimoji="0" lang="zh-TW" altLang="zh-TW">
              <a:solidFill>
                <a:schemeClr val="accent2"/>
              </a:solidFill>
            </a:endParaRPr>
          </a:p>
        </p:txBody>
      </p:sp>
      <p:sp>
        <p:nvSpPr>
          <p:cNvPr id="4109" name="Rectangle 13"/>
          <p:cNvSpPr>
            <a:spLocks noChangeArrowheads="1"/>
          </p:cNvSpPr>
          <p:nvPr/>
        </p:nvSpPr>
        <p:spPr bwMode="auto">
          <a:xfrm>
            <a:off x="274638" y="409575"/>
            <a:ext cx="136525" cy="136525"/>
          </a:xfrm>
          <a:prstGeom prst="rect">
            <a:avLst/>
          </a:prstGeom>
          <a:solidFill>
            <a:schemeClr val="accent2"/>
          </a:solidFill>
          <a:ln w="9525">
            <a:noFill/>
            <a:miter lim="800000"/>
            <a:headEnd/>
            <a:tailEnd/>
          </a:ln>
        </p:spPr>
        <p:txBody>
          <a:bodyPr/>
          <a:lstStyle/>
          <a:p>
            <a:endParaRPr kumimoji="0" lang="zh-TW" altLang="zh-TW">
              <a:solidFill>
                <a:schemeClr val="accent2"/>
              </a:solidFill>
            </a:endParaRPr>
          </a:p>
        </p:txBody>
      </p:sp>
      <p:sp>
        <p:nvSpPr>
          <p:cNvPr id="4110"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zh-TW" altLang="en-US" smtClean="0"/>
              <a:t>按一下以編輯母片標題樣式</a:t>
            </a:r>
          </a:p>
        </p:txBody>
      </p:sp>
      <p:sp>
        <p:nvSpPr>
          <p:cNvPr id="4111" name="Rectangle 15"/>
          <p:cNvSpPr>
            <a:spLocks noGrp="1" noChangeArrowheads="1"/>
          </p:cNvSpPr>
          <p:nvPr>
            <p:ph type="body" idx="1"/>
          </p:nvPr>
        </p:nvSpPr>
        <p:spPr bwMode="auto">
          <a:xfrm>
            <a:off x="468313" y="1844675"/>
            <a:ext cx="8229600" cy="410527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TW" altLang="en-US" smtClean="0"/>
              <a:t>按一下以編輯母片</a:t>
            </a:r>
          </a:p>
          <a:p>
            <a:pPr lvl="1"/>
            <a:r>
              <a:rPr lang="zh-TW" altLang="en-US" smtClean="0"/>
              <a:t>第二層</a:t>
            </a:r>
          </a:p>
          <a:p>
            <a:pPr lvl="2"/>
            <a:r>
              <a:rPr lang="zh-TW" altLang="en-US" smtClean="0"/>
              <a:t>第三層</a:t>
            </a:r>
          </a:p>
          <a:p>
            <a:pPr lvl="3"/>
            <a:r>
              <a:rPr lang="zh-TW" altLang="en-US" smtClean="0"/>
              <a:t>第四層</a:t>
            </a:r>
          </a:p>
          <a:p>
            <a:pPr lvl="4"/>
            <a:r>
              <a:rPr lang="zh-TW" altLang="en-US" smtClean="0"/>
              <a:t>第五層</a:t>
            </a:r>
          </a:p>
        </p:txBody>
      </p:sp>
      <p:sp>
        <p:nvSpPr>
          <p:cNvPr id="4112" name="Rectangle 16"/>
          <p:cNvSpPr>
            <a:spLocks noGrp="1" noChangeArrowheads="1"/>
          </p:cNvSpPr>
          <p:nvPr>
            <p:ph type="dt" sz="half" idx="2"/>
          </p:nvPr>
        </p:nvSpPr>
        <p:spPr bwMode="auto">
          <a:xfrm>
            <a:off x="468313" y="6237288"/>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kumimoji="0" sz="1200"/>
            </a:lvl1pPr>
          </a:lstStyle>
          <a:p>
            <a:endParaRPr lang="en-US" altLang="zh-TW"/>
          </a:p>
        </p:txBody>
      </p:sp>
      <p:pic>
        <p:nvPicPr>
          <p:cNvPr id="4113" name="Picture 17" descr="ACN logo 1"/>
          <p:cNvPicPr>
            <a:picLocks noChangeAspect="1" noChangeArrowheads="1"/>
          </p:cNvPicPr>
          <p:nvPr/>
        </p:nvPicPr>
        <p:blipFill>
          <a:blip r:embed="rId13" cstate="print"/>
          <a:srcRect/>
          <a:stretch>
            <a:fillRect/>
          </a:stretch>
        </p:blipFill>
        <p:spPr bwMode="auto">
          <a:xfrm>
            <a:off x="7524750" y="5876925"/>
            <a:ext cx="1228725" cy="752475"/>
          </a:xfrm>
          <a:prstGeom prst="rect">
            <a:avLst/>
          </a:prstGeom>
          <a:noFill/>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hdr="0" dt="0"/>
  <p:txStyles>
    <p:titleStyle>
      <a:lvl1pPr algn="l" rtl="0" fontAlgn="base">
        <a:spcBef>
          <a:spcPct val="0"/>
        </a:spcBef>
        <a:spcAft>
          <a:spcPct val="0"/>
        </a:spcAft>
        <a:defRPr kumimoji="1" sz="4400">
          <a:solidFill>
            <a:schemeClr val="tx1"/>
          </a:solidFill>
          <a:latin typeface="+mj-lt"/>
          <a:ea typeface="+mj-ea"/>
          <a:cs typeface="+mj-cs"/>
        </a:defRPr>
      </a:lvl1pPr>
      <a:lvl2pPr algn="l" rtl="0" fontAlgn="base">
        <a:spcBef>
          <a:spcPct val="0"/>
        </a:spcBef>
        <a:spcAft>
          <a:spcPct val="0"/>
        </a:spcAft>
        <a:defRPr kumimoji="1" sz="4400">
          <a:solidFill>
            <a:schemeClr val="tx1"/>
          </a:solidFill>
          <a:latin typeface="Arial" charset="0"/>
          <a:ea typeface="新細明體" pitchFamily="18" charset="-120"/>
        </a:defRPr>
      </a:lvl2pPr>
      <a:lvl3pPr algn="l" rtl="0" fontAlgn="base">
        <a:spcBef>
          <a:spcPct val="0"/>
        </a:spcBef>
        <a:spcAft>
          <a:spcPct val="0"/>
        </a:spcAft>
        <a:defRPr kumimoji="1" sz="4400">
          <a:solidFill>
            <a:schemeClr val="tx1"/>
          </a:solidFill>
          <a:latin typeface="Arial" charset="0"/>
          <a:ea typeface="新細明體" pitchFamily="18" charset="-120"/>
        </a:defRPr>
      </a:lvl3pPr>
      <a:lvl4pPr algn="l" rtl="0" fontAlgn="base">
        <a:spcBef>
          <a:spcPct val="0"/>
        </a:spcBef>
        <a:spcAft>
          <a:spcPct val="0"/>
        </a:spcAft>
        <a:defRPr kumimoji="1" sz="4400">
          <a:solidFill>
            <a:schemeClr val="tx1"/>
          </a:solidFill>
          <a:latin typeface="Arial" charset="0"/>
          <a:ea typeface="新細明體" pitchFamily="18" charset="-120"/>
        </a:defRPr>
      </a:lvl4pPr>
      <a:lvl5pPr algn="l" rtl="0" fontAlgn="base">
        <a:spcBef>
          <a:spcPct val="0"/>
        </a:spcBef>
        <a:spcAft>
          <a:spcPct val="0"/>
        </a:spcAft>
        <a:defRPr kumimoji="1" sz="4400">
          <a:solidFill>
            <a:schemeClr val="tx1"/>
          </a:solidFill>
          <a:latin typeface="Arial" charset="0"/>
          <a:ea typeface="新細明體" pitchFamily="18" charset="-120"/>
        </a:defRPr>
      </a:lvl5pPr>
      <a:lvl6pPr marL="457200" algn="l" rtl="0" fontAlgn="base">
        <a:spcBef>
          <a:spcPct val="0"/>
        </a:spcBef>
        <a:spcAft>
          <a:spcPct val="0"/>
        </a:spcAft>
        <a:defRPr kumimoji="1" sz="4400">
          <a:solidFill>
            <a:schemeClr val="tx1"/>
          </a:solidFill>
          <a:latin typeface="Arial" charset="0"/>
          <a:ea typeface="新細明體" pitchFamily="18" charset="-120"/>
        </a:defRPr>
      </a:lvl6pPr>
      <a:lvl7pPr marL="914400" algn="l" rtl="0" fontAlgn="base">
        <a:spcBef>
          <a:spcPct val="0"/>
        </a:spcBef>
        <a:spcAft>
          <a:spcPct val="0"/>
        </a:spcAft>
        <a:defRPr kumimoji="1" sz="4400">
          <a:solidFill>
            <a:schemeClr val="tx1"/>
          </a:solidFill>
          <a:latin typeface="Arial" charset="0"/>
          <a:ea typeface="新細明體" pitchFamily="18" charset="-120"/>
        </a:defRPr>
      </a:lvl7pPr>
      <a:lvl8pPr marL="1371600" algn="l" rtl="0" fontAlgn="base">
        <a:spcBef>
          <a:spcPct val="0"/>
        </a:spcBef>
        <a:spcAft>
          <a:spcPct val="0"/>
        </a:spcAft>
        <a:defRPr kumimoji="1" sz="4400">
          <a:solidFill>
            <a:schemeClr val="tx1"/>
          </a:solidFill>
          <a:latin typeface="Arial" charset="0"/>
          <a:ea typeface="新細明體" pitchFamily="18" charset="-120"/>
        </a:defRPr>
      </a:lvl8pPr>
      <a:lvl9pPr marL="1828800" algn="l" rtl="0" fontAlgn="base">
        <a:spcBef>
          <a:spcPct val="0"/>
        </a:spcBef>
        <a:spcAft>
          <a:spcPct val="0"/>
        </a:spcAft>
        <a:defRPr kumimoji="1" sz="4400">
          <a:solidFill>
            <a:schemeClr val="tx1"/>
          </a:solidFill>
          <a:latin typeface="Arial" charset="0"/>
          <a:ea typeface="新細明體" pitchFamily="18" charset="-120"/>
        </a:defRPr>
      </a:lvl9pPr>
    </p:titleStyle>
    <p:bodyStyle>
      <a:lvl1pPr marL="342900" indent="-342900" algn="l" rtl="0" fontAlgn="base">
        <a:spcBef>
          <a:spcPct val="20000"/>
        </a:spcBef>
        <a:spcAft>
          <a:spcPct val="0"/>
        </a:spcAft>
        <a:buClr>
          <a:schemeClr val="bg2"/>
        </a:buClr>
        <a:buSzPct val="75000"/>
        <a:buFont typeface="Wingdings" pitchFamily="2" charset="2"/>
        <a:buChar char="n"/>
        <a:defRPr kumimoji="1" sz="3200">
          <a:solidFill>
            <a:schemeClr val="tx1"/>
          </a:solidFill>
          <a:latin typeface="+mn-lt"/>
          <a:ea typeface="+mn-ea"/>
          <a:cs typeface="+mn-cs"/>
        </a:defRPr>
      </a:lvl1pPr>
      <a:lvl2pPr marL="742950" indent="-285750" algn="l" rtl="0" fontAlgn="base">
        <a:spcBef>
          <a:spcPct val="20000"/>
        </a:spcBef>
        <a:spcAft>
          <a:spcPct val="0"/>
        </a:spcAft>
        <a:buClr>
          <a:schemeClr val="accent2"/>
        </a:buClr>
        <a:buSzPct val="80000"/>
        <a:buFont typeface="Wingdings" pitchFamily="2" charset="2"/>
        <a:buChar char="¨"/>
        <a:defRPr kumimoji="1" sz="2800">
          <a:solidFill>
            <a:schemeClr val="tx1"/>
          </a:solidFill>
          <a:latin typeface="+mn-lt"/>
          <a:ea typeface="+mn-ea"/>
        </a:defRPr>
      </a:lvl2pPr>
      <a:lvl3pPr marL="1143000" indent="-228600" algn="l" rtl="0" fontAlgn="base">
        <a:spcBef>
          <a:spcPct val="20000"/>
        </a:spcBef>
        <a:spcAft>
          <a:spcPct val="0"/>
        </a:spcAft>
        <a:buClr>
          <a:schemeClr val="bg2"/>
        </a:buClr>
        <a:buSzPct val="65000"/>
        <a:buFont typeface="Wingdings" pitchFamily="2" charset="2"/>
        <a:buChar char="n"/>
        <a:defRPr kumimoji="1" sz="2400">
          <a:solidFill>
            <a:schemeClr val="tx1"/>
          </a:solidFill>
          <a:latin typeface="+mn-lt"/>
          <a:ea typeface="+mn-ea"/>
        </a:defRPr>
      </a:lvl3pPr>
      <a:lvl4pPr marL="1600200" indent="-228600" algn="l" rtl="0" fontAlgn="base">
        <a:spcBef>
          <a:spcPct val="20000"/>
        </a:spcBef>
        <a:spcAft>
          <a:spcPct val="0"/>
        </a:spcAft>
        <a:buClr>
          <a:schemeClr val="accent2"/>
        </a:buClr>
        <a:buSzPct val="70000"/>
        <a:buFont typeface="Wingdings" pitchFamily="2" charset="2"/>
        <a:buChar char="¨"/>
        <a:defRPr kumimoji="1" sz="2000">
          <a:solidFill>
            <a:schemeClr val="tx1"/>
          </a:solidFill>
          <a:latin typeface="+mn-lt"/>
          <a:ea typeface="+mn-ea"/>
        </a:defRPr>
      </a:lvl4pPr>
      <a:lvl5pPr marL="2057400" indent="-228600" algn="l" rtl="0" fontAlgn="base">
        <a:spcBef>
          <a:spcPct val="20000"/>
        </a:spcBef>
        <a:spcAft>
          <a:spcPct val="0"/>
        </a:spcAft>
        <a:buClr>
          <a:schemeClr val="bg2"/>
        </a:buClr>
        <a:buFont typeface="Wingdings" pitchFamily="2" charset="2"/>
        <a:buChar char="§"/>
        <a:defRPr kumimoji="1" sz="2000">
          <a:solidFill>
            <a:schemeClr val="tx1"/>
          </a:solidFill>
          <a:latin typeface="+mn-lt"/>
          <a:ea typeface="+mn-ea"/>
        </a:defRPr>
      </a:lvl5pPr>
      <a:lvl6pPr marL="2514600" indent="-228600" algn="l" rtl="0" fontAlgn="base">
        <a:spcBef>
          <a:spcPct val="20000"/>
        </a:spcBef>
        <a:spcAft>
          <a:spcPct val="0"/>
        </a:spcAft>
        <a:buClr>
          <a:schemeClr val="bg2"/>
        </a:buClr>
        <a:buFont typeface="Wingdings" pitchFamily="2" charset="2"/>
        <a:buChar char="§"/>
        <a:defRPr kumimoji="1" sz="2000">
          <a:solidFill>
            <a:schemeClr val="tx1"/>
          </a:solidFill>
          <a:latin typeface="+mn-lt"/>
          <a:ea typeface="+mn-ea"/>
        </a:defRPr>
      </a:lvl6pPr>
      <a:lvl7pPr marL="2971800" indent="-228600" algn="l" rtl="0" fontAlgn="base">
        <a:spcBef>
          <a:spcPct val="20000"/>
        </a:spcBef>
        <a:spcAft>
          <a:spcPct val="0"/>
        </a:spcAft>
        <a:buClr>
          <a:schemeClr val="bg2"/>
        </a:buClr>
        <a:buFont typeface="Wingdings" pitchFamily="2" charset="2"/>
        <a:buChar char="§"/>
        <a:defRPr kumimoji="1" sz="2000">
          <a:solidFill>
            <a:schemeClr val="tx1"/>
          </a:solidFill>
          <a:latin typeface="+mn-lt"/>
          <a:ea typeface="+mn-ea"/>
        </a:defRPr>
      </a:lvl7pPr>
      <a:lvl8pPr marL="3429000" indent="-228600" algn="l" rtl="0" fontAlgn="base">
        <a:spcBef>
          <a:spcPct val="20000"/>
        </a:spcBef>
        <a:spcAft>
          <a:spcPct val="0"/>
        </a:spcAft>
        <a:buClr>
          <a:schemeClr val="bg2"/>
        </a:buClr>
        <a:buFont typeface="Wingdings" pitchFamily="2" charset="2"/>
        <a:buChar char="§"/>
        <a:defRPr kumimoji="1" sz="2000">
          <a:solidFill>
            <a:schemeClr val="tx1"/>
          </a:solidFill>
          <a:latin typeface="+mn-lt"/>
          <a:ea typeface="+mn-ea"/>
        </a:defRPr>
      </a:lvl8pPr>
      <a:lvl9pPr marL="3886200" indent="-228600" algn="l" rtl="0" fontAlgn="base">
        <a:spcBef>
          <a:spcPct val="20000"/>
        </a:spcBef>
        <a:spcAft>
          <a:spcPct val="0"/>
        </a:spcAft>
        <a:buClr>
          <a:schemeClr val="bg2"/>
        </a:buClr>
        <a:buFont typeface="Wingdings" pitchFamily="2" charset="2"/>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7" name="圓角化對角線角落矩形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頁尾版面配置區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r>
              <a:rPr lang="en-US" altLang="zh-TW" smtClean="0"/>
              <a:t>Adaptive Computing and Networking Laboratory Lab</a:t>
            </a:r>
            <a:endParaRPr lang="en-US" altLang="zh-TW"/>
          </a:p>
        </p:txBody>
      </p:sp>
      <p:sp>
        <p:nvSpPr>
          <p:cNvPr id="14" name="日期版面配置區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endParaRPr lang="en-US" altLang="zh-TW"/>
          </a:p>
        </p:txBody>
      </p:sp>
      <p:sp>
        <p:nvSpPr>
          <p:cNvPr id="23" name="投影片編號版面配置區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F9A65E1E-3344-432B-B86F-62794C23E4B4}" type="slidenum">
              <a:rPr lang="en-US" altLang="zh-TW" smtClean="0"/>
              <a:pPr/>
              <a:t>‹#›</a:t>
            </a:fld>
            <a:endParaRPr lang="en-US" altLang="zh-TW"/>
          </a:p>
        </p:txBody>
      </p:sp>
      <p:sp>
        <p:nvSpPr>
          <p:cNvPr id="22" name="標題版面配置區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zh-TW" altLang="en-US" smtClean="0"/>
              <a:t>按一下以編輯母片標題樣式</a:t>
            </a:r>
            <a:endParaRPr kumimoji="0" lang="en-US"/>
          </a:p>
        </p:txBody>
      </p:sp>
      <p:sp>
        <p:nvSpPr>
          <p:cNvPr id="13" name="文字版面配置區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zh-TW" altLang="en-US" smtClean="0"/>
              <a:t>按一下以編輯母片文字樣式</a:t>
            </a:r>
          </a:p>
          <a:p>
            <a:pPr lvl="1" eaLnBrk="1" latinLnBrk="0" hangingPunct="1"/>
            <a:r>
              <a:rPr kumimoji="0" lang="zh-TW" altLang="en-US" smtClean="0"/>
              <a:t>第二層</a:t>
            </a:r>
          </a:p>
          <a:p>
            <a:pPr lvl="2" eaLnBrk="1" latinLnBrk="0" hangingPunct="1"/>
            <a:r>
              <a:rPr kumimoji="0" lang="zh-TW" altLang="en-US" smtClean="0"/>
              <a:t>第三層</a:t>
            </a:r>
          </a:p>
          <a:p>
            <a:pPr lvl="3" eaLnBrk="1" latinLnBrk="0" hangingPunct="1"/>
            <a:r>
              <a:rPr kumimoji="0" lang="zh-TW" altLang="en-US" smtClean="0"/>
              <a:t>第四層</a:t>
            </a:r>
          </a:p>
          <a:p>
            <a:pPr lvl="4" eaLnBrk="1" latinLnBrk="0" hangingPunct="1"/>
            <a:r>
              <a:rPr kumimoji="0" lang="zh-TW" altLang="en-US" smtClean="0"/>
              <a:t>第五層</a:t>
            </a:r>
            <a:endParaRPr kumimoji="0" lang="en-US"/>
          </a:p>
        </p:txBody>
      </p:sp>
      <p:pic>
        <p:nvPicPr>
          <p:cNvPr id="8" name="Picture 17" descr="ACN logo 1"/>
          <p:cNvPicPr>
            <a:picLocks noChangeAspect="1" noChangeArrowheads="1"/>
          </p:cNvPicPr>
          <p:nvPr/>
        </p:nvPicPr>
        <p:blipFill>
          <a:blip r:embed="rId13" cstate="print"/>
          <a:srcRect/>
          <a:stretch>
            <a:fillRect/>
          </a:stretch>
        </p:blipFill>
        <p:spPr bwMode="auto">
          <a:xfrm>
            <a:off x="7524750" y="5876925"/>
            <a:ext cx="1228725" cy="752475"/>
          </a:xfrm>
          <a:prstGeom prst="rect">
            <a:avLst/>
          </a:prstGeom>
          <a:noFill/>
        </p:spPr>
      </p:pic>
    </p:spTree>
  </p:cSld>
  <p:clrMap bg1="dk1" tx1="lt1" bg2="dk2" tx2="lt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hf hdr="0" dt="0"/>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emf"/><Relationship Id="rId7"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13.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9.xml"/><Relationship Id="rId1" Type="http://schemas.openxmlformats.org/officeDocument/2006/relationships/slideLayout" Target="../slideLayouts/slideLayout13.xml"/><Relationship Id="rId4" Type="http://schemas.openxmlformats.org/officeDocument/2006/relationships/image" Target="../media/image15.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6.xml"/><Relationship Id="rId1" Type="http://schemas.openxmlformats.org/officeDocument/2006/relationships/slideLayout" Target="../slideLayouts/slideLayout13.xml"/><Relationship Id="rId6" Type="http://schemas.openxmlformats.org/officeDocument/2006/relationships/image" Target="../media/image13.png"/><Relationship Id="rId5" Type="http://schemas.openxmlformats.org/officeDocument/2006/relationships/image" Target="../media/image18.png"/><Relationship Id="rId4" Type="http://schemas.openxmlformats.org/officeDocument/2006/relationships/image" Target="../media/image1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2.xml"/><Relationship Id="rId1" Type="http://schemas.openxmlformats.org/officeDocument/2006/relationships/slideLayout" Target="../slideLayouts/slideLayout13.xml"/><Relationship Id="rId4" Type="http://schemas.openxmlformats.org/officeDocument/2006/relationships/chart" Target="../charts/chart2.xml"/></Relationships>
</file>

<file path=ppt/slides/_rels/slide28.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23.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25.xml"/><Relationship Id="rId1" Type="http://schemas.openxmlformats.org/officeDocument/2006/relationships/slideLayout" Target="../slideLayouts/slideLayout13.xml"/><Relationship Id="rId4" Type="http://schemas.openxmlformats.org/officeDocument/2006/relationships/chart" Target="../charts/chart5.xml"/></Relationships>
</file>

<file path=ppt/slides/_rels/slide31.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26.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3.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normAutofit/>
          </a:bodyPr>
          <a:lstStyle/>
          <a:p>
            <a:r>
              <a:rPr lang="en-US" altLang="zh-TW" sz="3100" dirty="0" smtClean="0">
                <a:latin typeface="Arial Unicode MS" pitchFamily="34" charset="-120"/>
                <a:ea typeface="Arial Unicode MS" pitchFamily="34" charset="-120"/>
                <a:cs typeface="Arial Unicode MS" pitchFamily="34" charset="-120"/>
              </a:rPr>
              <a:t>Bandwidth Aware Peer-to-Peer 3D Streaming</a:t>
            </a:r>
            <a:r>
              <a:rPr lang="en-US" altLang="zh-TW" sz="4000" dirty="0" smtClean="0">
                <a:latin typeface="Arial Unicode MS" pitchFamily="34" charset="-120"/>
                <a:ea typeface="Arial Unicode MS" pitchFamily="34" charset="-120"/>
                <a:cs typeface="Arial Unicode MS" pitchFamily="34" charset="-120"/>
              </a:rPr>
              <a:t/>
            </a:r>
            <a:br>
              <a:rPr lang="en-US" altLang="zh-TW" sz="4000" dirty="0" smtClean="0">
                <a:latin typeface="Arial Unicode MS" pitchFamily="34" charset="-120"/>
                <a:ea typeface="Arial Unicode MS" pitchFamily="34" charset="-120"/>
                <a:cs typeface="Arial Unicode MS" pitchFamily="34" charset="-120"/>
              </a:rPr>
            </a:br>
            <a:r>
              <a:rPr lang="en-US" altLang="zh-TW" sz="4000" dirty="0" smtClean="0">
                <a:latin typeface="Arial Unicode MS" pitchFamily="34" charset="-120"/>
                <a:ea typeface="Arial Unicode MS" pitchFamily="34" charset="-120"/>
                <a:cs typeface="Arial Unicode MS" pitchFamily="34" charset="-120"/>
              </a:rPr>
              <a:t/>
            </a:r>
            <a:br>
              <a:rPr lang="en-US" altLang="zh-TW" sz="4000" dirty="0" smtClean="0">
                <a:latin typeface="Arial Unicode MS" pitchFamily="34" charset="-120"/>
                <a:ea typeface="Arial Unicode MS" pitchFamily="34" charset="-120"/>
                <a:cs typeface="Arial Unicode MS" pitchFamily="34" charset="-120"/>
              </a:rPr>
            </a:br>
            <a:r>
              <a:rPr lang="en-US" altLang="zh-TW" sz="2800" b="1" dirty="0" err="1" smtClean="0">
                <a:latin typeface="Arial Unicode MS" pitchFamily="34" charset="-120"/>
                <a:ea typeface="Arial Unicode MS" pitchFamily="34" charset="-120"/>
                <a:cs typeface="Arial Unicode MS" pitchFamily="34" charset="-120"/>
              </a:rPr>
              <a:t>NetGames</a:t>
            </a:r>
            <a:r>
              <a:rPr lang="en-US" altLang="zh-TW" sz="2800" b="1" dirty="0" smtClean="0">
                <a:latin typeface="Arial Unicode MS" pitchFamily="34" charset="-120"/>
                <a:ea typeface="Arial Unicode MS" pitchFamily="34" charset="-120"/>
                <a:cs typeface="Arial Unicode MS" pitchFamily="34" charset="-120"/>
              </a:rPr>
              <a:t> 2009</a:t>
            </a:r>
            <a:endParaRPr lang="en-US" altLang="zh-TW" sz="3600" b="1" dirty="0">
              <a:latin typeface="Arial Unicode MS" pitchFamily="34" charset="-120"/>
              <a:ea typeface="Arial Unicode MS" pitchFamily="34" charset="-120"/>
              <a:cs typeface="Arial Unicode MS" pitchFamily="34" charset="-120"/>
            </a:endParaRPr>
          </a:p>
        </p:txBody>
      </p:sp>
      <p:sp>
        <p:nvSpPr>
          <p:cNvPr id="2051" name="Rectangle 3"/>
          <p:cNvSpPr>
            <a:spLocks noGrp="1" noChangeArrowheads="1"/>
          </p:cNvSpPr>
          <p:nvPr>
            <p:ph type="subTitle" idx="1"/>
          </p:nvPr>
        </p:nvSpPr>
        <p:spPr>
          <a:xfrm>
            <a:off x="285720" y="3286124"/>
            <a:ext cx="8572560" cy="2786082"/>
          </a:xfrm>
        </p:spPr>
        <p:txBody>
          <a:bodyPr>
            <a:normAutofit/>
          </a:bodyPr>
          <a:lstStyle/>
          <a:p>
            <a:pPr algn="ctr"/>
            <a:endParaRPr lang="en-US" altLang="zh-TW" sz="3400" dirty="0" smtClean="0">
              <a:latin typeface="Arial Unicode MS" pitchFamily="34" charset="-120"/>
              <a:ea typeface="Arial Unicode MS" pitchFamily="34" charset="-120"/>
              <a:cs typeface="Arial Unicode MS" pitchFamily="34" charset="-120"/>
            </a:endParaRPr>
          </a:p>
          <a:p>
            <a:pPr algn="ctr"/>
            <a:r>
              <a:rPr lang="en-US" sz="2400" dirty="0" err="1" smtClean="0">
                <a:latin typeface="Arial Unicode MS" pitchFamily="34" charset="-120"/>
                <a:ea typeface="Arial Unicode MS" pitchFamily="34" charset="-120"/>
                <a:cs typeface="Arial Unicode MS" pitchFamily="34" charset="-120"/>
              </a:rPr>
              <a:t>Chien-Hao</a:t>
            </a:r>
            <a:r>
              <a:rPr lang="en-US" sz="2400" dirty="0" smtClean="0">
                <a:latin typeface="Arial Unicode MS" pitchFamily="34" charset="-120"/>
                <a:ea typeface="Arial Unicode MS" pitchFamily="34" charset="-120"/>
                <a:cs typeface="Arial Unicode MS" pitchFamily="34" charset="-120"/>
              </a:rPr>
              <a:t> </a:t>
            </a:r>
            <a:r>
              <a:rPr lang="en-US" sz="2400" dirty="0" err="1" smtClean="0">
                <a:latin typeface="Arial Unicode MS" pitchFamily="34" charset="-120"/>
                <a:ea typeface="Arial Unicode MS" pitchFamily="34" charset="-120"/>
                <a:cs typeface="Arial Unicode MS" pitchFamily="34" charset="-120"/>
              </a:rPr>
              <a:t>Chien</a:t>
            </a:r>
            <a:r>
              <a:rPr lang="en-US" sz="2400" dirty="0" smtClean="0">
                <a:latin typeface="Arial Unicode MS" pitchFamily="34" charset="-120"/>
                <a:ea typeface="Arial Unicode MS" pitchFamily="34" charset="-120"/>
                <a:cs typeface="Arial Unicode MS" pitchFamily="34" charset="-120"/>
              </a:rPr>
              <a:t>, Shun-</a:t>
            </a:r>
            <a:r>
              <a:rPr lang="en-US" sz="2400" dirty="0" err="1" smtClean="0">
                <a:latin typeface="Arial Unicode MS" pitchFamily="34" charset="-120"/>
                <a:ea typeface="Arial Unicode MS" pitchFamily="34" charset="-120"/>
                <a:cs typeface="Arial Unicode MS" pitchFamily="34" charset="-120"/>
              </a:rPr>
              <a:t>Yun</a:t>
            </a:r>
            <a:r>
              <a:rPr lang="en-US" sz="2400" dirty="0" smtClean="0">
                <a:latin typeface="Arial Unicode MS" pitchFamily="34" charset="-120"/>
                <a:ea typeface="Arial Unicode MS" pitchFamily="34" charset="-120"/>
                <a:cs typeface="Arial Unicode MS" pitchFamily="34" charset="-120"/>
              </a:rPr>
              <a:t> </a:t>
            </a:r>
            <a:r>
              <a:rPr lang="en-US" sz="2400" dirty="0" err="1" smtClean="0">
                <a:latin typeface="Arial Unicode MS" pitchFamily="34" charset="-120"/>
                <a:ea typeface="Arial Unicode MS" pitchFamily="34" charset="-120"/>
                <a:cs typeface="Arial Unicode MS" pitchFamily="34" charset="-120"/>
              </a:rPr>
              <a:t>Hu</a:t>
            </a:r>
            <a:r>
              <a:rPr lang="en-US" sz="2400" dirty="0" smtClean="0">
                <a:latin typeface="Arial Unicode MS" pitchFamily="34" charset="-120"/>
                <a:ea typeface="Arial Unicode MS" pitchFamily="34" charset="-120"/>
                <a:cs typeface="Arial Unicode MS" pitchFamily="34" charset="-120"/>
              </a:rPr>
              <a:t>, </a:t>
            </a:r>
            <a:r>
              <a:rPr lang="en-US" sz="2400" b="1" u="sng" dirty="0" err="1" smtClean="0">
                <a:latin typeface="Arial Unicode MS" pitchFamily="34" charset="-120"/>
                <a:ea typeface="Arial Unicode MS" pitchFamily="34" charset="-120"/>
                <a:cs typeface="Arial Unicode MS" pitchFamily="34" charset="-120"/>
              </a:rPr>
              <a:t>Jehn-Ruey</a:t>
            </a:r>
            <a:r>
              <a:rPr lang="en-US" sz="2400" b="1" u="sng" dirty="0" smtClean="0">
                <a:latin typeface="Arial Unicode MS" pitchFamily="34" charset="-120"/>
                <a:ea typeface="Arial Unicode MS" pitchFamily="34" charset="-120"/>
                <a:cs typeface="Arial Unicode MS" pitchFamily="34" charset="-120"/>
              </a:rPr>
              <a:t> Jiang</a:t>
            </a:r>
            <a:endParaRPr lang="en-US" altLang="zh-TW" sz="2400" b="1" u="sng" dirty="0" smtClean="0">
              <a:latin typeface="Arial Unicode MS" pitchFamily="34" charset="-120"/>
              <a:ea typeface="Arial Unicode MS" pitchFamily="34" charset="-120"/>
              <a:cs typeface="Arial Unicode MS" pitchFamily="34" charset="-120"/>
            </a:endParaRPr>
          </a:p>
          <a:p>
            <a:pPr algn="ctr"/>
            <a:endParaRPr lang="en-US" altLang="zh-TW" sz="3000" dirty="0" smtClean="0">
              <a:latin typeface="Arial Unicode MS" pitchFamily="34" charset="-120"/>
              <a:ea typeface="Arial Unicode MS" pitchFamily="34" charset="-120"/>
              <a:cs typeface="Arial Unicode MS" pitchFamily="34" charset="-120"/>
            </a:endParaRPr>
          </a:p>
          <a:p>
            <a:pPr algn="ctr"/>
            <a:r>
              <a:rPr lang="en-US" sz="2200" dirty="0" smtClean="0">
                <a:latin typeface="Arial Unicode MS" pitchFamily="34" charset="-120"/>
                <a:ea typeface="Arial Unicode MS" pitchFamily="34" charset="-120"/>
                <a:cs typeface="Arial Unicode MS" pitchFamily="34" charset="-120"/>
              </a:rPr>
              <a:t>Adaptive Computing and Networking (ACN) Laboratory</a:t>
            </a:r>
          </a:p>
          <a:p>
            <a:pPr algn="ctr"/>
            <a:r>
              <a:rPr lang="en-US" sz="2200" dirty="0" smtClean="0">
                <a:latin typeface="Arial Unicode MS" pitchFamily="34" charset="-120"/>
                <a:ea typeface="Arial Unicode MS" pitchFamily="34" charset="-120"/>
                <a:cs typeface="Arial Unicode MS" pitchFamily="34" charset="-120"/>
              </a:rPr>
              <a:t>Department </a:t>
            </a:r>
            <a:r>
              <a:rPr lang="en-US" sz="2200" dirty="0" smtClean="0">
                <a:latin typeface="Arial Unicode MS" pitchFamily="34" charset="-120"/>
                <a:ea typeface="Arial Unicode MS" pitchFamily="34" charset="-120"/>
                <a:cs typeface="Arial Unicode MS" pitchFamily="34" charset="-120"/>
              </a:rPr>
              <a:t>of Computer Science and Information Engineering</a:t>
            </a:r>
          </a:p>
          <a:p>
            <a:pPr algn="ctr"/>
            <a:r>
              <a:rPr lang="en-US" altLang="zh-TW" sz="2400" dirty="0" smtClean="0">
                <a:latin typeface="Arial Unicode MS" pitchFamily="34" charset="-120"/>
                <a:ea typeface="Arial Unicode MS" pitchFamily="34" charset="-120"/>
                <a:cs typeface="Arial Unicode MS" pitchFamily="34" charset="-120"/>
              </a:rPr>
              <a:t>National Central University, Taiwan</a:t>
            </a:r>
          </a:p>
          <a:p>
            <a:pPr algn="ctr"/>
            <a:endParaRPr lang="en-US" altLang="zh-TW" dirty="0" smtClean="0">
              <a:latin typeface="Arial Unicode MS" pitchFamily="34" charset="-120"/>
              <a:ea typeface="Arial Unicode MS" pitchFamily="34" charset="-120"/>
              <a:cs typeface="Arial Unicode MS" pitchFamily="34" charset="-120"/>
            </a:endParaRPr>
          </a:p>
        </p:txBody>
      </p:sp>
      <p:sp>
        <p:nvSpPr>
          <p:cNvPr id="6" name="Rectangle 18"/>
          <p:cNvSpPr>
            <a:spLocks noGrp="1" noChangeArrowheads="1"/>
          </p:cNvSpPr>
          <p:nvPr>
            <p:ph type="sldNum" sz="quarter" idx="11"/>
          </p:nvPr>
        </p:nvSpPr>
        <p:spPr/>
        <p:txBody>
          <a:bodyPr/>
          <a:lstStyle/>
          <a:p>
            <a:fld id="{E4635B3B-544A-44D8-8074-2B8C2B37819D}" type="slidenum">
              <a:rPr lang="en-US" altLang="zh-TW" smtClean="0">
                <a:latin typeface="Arial Unicode MS" pitchFamily="34" charset="-120"/>
                <a:ea typeface="Arial Unicode MS" pitchFamily="34" charset="-120"/>
                <a:cs typeface="Arial Unicode MS" pitchFamily="34" charset="-120"/>
              </a:rPr>
              <a:pPr/>
              <a:t>1</a:t>
            </a:fld>
            <a:endParaRPr lang="en-US" altLang="zh-TW">
              <a:latin typeface="Arial Unicode MS" pitchFamily="34" charset="-120"/>
              <a:ea typeface="Arial Unicode MS" pitchFamily="34" charset="-120"/>
              <a:cs typeface="Arial Unicode MS" pitchFamily="34" charset="-12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en-US" altLang="zh-TW" dirty="0" smtClean="0">
                <a:latin typeface="Arial Unicode MS" pitchFamily="34" charset="-120"/>
                <a:ea typeface="Arial Unicode MS" pitchFamily="34" charset="-120"/>
                <a:cs typeface="Arial Unicode MS" pitchFamily="34" charset="-120"/>
              </a:rPr>
              <a:t>C/S vs. P2P</a:t>
            </a:r>
            <a:endParaRPr lang="zh-TW" altLang="en-US" dirty="0">
              <a:latin typeface="Arial Unicode MS" pitchFamily="34" charset="-120"/>
              <a:ea typeface="Arial Unicode MS" pitchFamily="34" charset="-120"/>
              <a:cs typeface="Arial Unicode MS" pitchFamily="34" charset="-120"/>
            </a:endParaRPr>
          </a:p>
        </p:txBody>
      </p:sp>
      <p:sp>
        <p:nvSpPr>
          <p:cNvPr id="21" name="內容版面配置區 20"/>
          <p:cNvSpPr>
            <a:spLocks noGrp="1"/>
          </p:cNvSpPr>
          <p:nvPr>
            <p:ph idx="1"/>
          </p:nvPr>
        </p:nvSpPr>
        <p:spPr/>
        <p:txBody>
          <a:bodyPr/>
          <a:lstStyle/>
          <a:p>
            <a:endParaRPr lang="zh-TW" altLang="en-US" dirty="0">
              <a:latin typeface="Arial Unicode MS" pitchFamily="34" charset="-120"/>
              <a:ea typeface="Arial Unicode MS" pitchFamily="34" charset="-120"/>
              <a:cs typeface="Arial Unicode MS" pitchFamily="34" charset="-120"/>
            </a:endParaRPr>
          </a:p>
        </p:txBody>
      </p:sp>
      <p:sp>
        <p:nvSpPr>
          <p:cNvPr id="22" name="頁尾版面配置區 3"/>
          <p:cNvSpPr>
            <a:spLocks noGrp="1"/>
          </p:cNvSpPr>
          <p:nvPr>
            <p:ph type="ftr" sz="quarter" idx="11"/>
          </p:nvPr>
        </p:nvSpPr>
        <p:spPr>
          <a:xfrm>
            <a:off x="3288694" y="6400800"/>
            <a:ext cx="4212264" cy="274320"/>
          </a:xfrm>
        </p:spPr>
        <p:txBody>
          <a:bodyPr/>
          <a:lstStyle/>
          <a:p>
            <a:r>
              <a:rPr lang="en-US" altLang="zh-TW" dirty="0" smtClean="0">
                <a:latin typeface="Arial Unicode MS" pitchFamily="34" charset="-120"/>
                <a:ea typeface="Arial Unicode MS" pitchFamily="34" charset="-120"/>
                <a:cs typeface="Arial Unicode MS" pitchFamily="34" charset="-120"/>
              </a:rPr>
              <a:t>National Central University, Taiwan</a:t>
            </a:r>
            <a:endParaRPr lang="en-US" altLang="zh-TW" dirty="0">
              <a:latin typeface="Arial Unicode MS" pitchFamily="34" charset="-120"/>
              <a:ea typeface="Arial Unicode MS" pitchFamily="34" charset="-120"/>
              <a:cs typeface="Arial Unicode MS" pitchFamily="34" charset="-120"/>
            </a:endParaRPr>
          </a:p>
        </p:txBody>
      </p:sp>
      <p:sp>
        <p:nvSpPr>
          <p:cNvPr id="5" name="投影片編號版面配置區 4"/>
          <p:cNvSpPr>
            <a:spLocks noGrp="1"/>
          </p:cNvSpPr>
          <p:nvPr>
            <p:ph type="sldNum" sz="quarter" idx="12"/>
          </p:nvPr>
        </p:nvSpPr>
        <p:spPr/>
        <p:txBody>
          <a:bodyPr/>
          <a:lstStyle/>
          <a:p>
            <a:fld id="{EAB884EB-8548-41BD-BD42-DC623E1F5290}" type="slidenum">
              <a:rPr lang="en-US" altLang="zh-TW" smtClean="0">
                <a:latin typeface="Arial Unicode MS" pitchFamily="34" charset="-120"/>
                <a:ea typeface="Arial Unicode MS" pitchFamily="34" charset="-120"/>
                <a:cs typeface="Arial Unicode MS" pitchFamily="34" charset="-120"/>
              </a:rPr>
              <a:pPr/>
              <a:t>10</a:t>
            </a:fld>
            <a:endParaRPr lang="en-US" altLang="zh-TW">
              <a:latin typeface="Arial Unicode MS" pitchFamily="34" charset="-120"/>
              <a:ea typeface="Arial Unicode MS" pitchFamily="34" charset="-120"/>
              <a:cs typeface="Arial Unicode MS" pitchFamily="34" charset="-120"/>
            </a:endParaRPr>
          </a:p>
        </p:txBody>
      </p:sp>
      <p:sp>
        <p:nvSpPr>
          <p:cNvPr id="6" name="TextBox 4"/>
          <p:cNvSpPr txBox="1"/>
          <p:nvPr/>
        </p:nvSpPr>
        <p:spPr>
          <a:xfrm>
            <a:off x="4512374" y="1600200"/>
            <a:ext cx="4403770" cy="646331"/>
          </a:xfrm>
          <a:prstGeom prst="rect">
            <a:avLst/>
          </a:prstGeom>
          <a:noFill/>
        </p:spPr>
        <p:txBody>
          <a:bodyPr wrap="none" rtlCol="0">
            <a:spAutoFit/>
          </a:bodyPr>
          <a:lstStyle/>
          <a:p>
            <a:pPr marL="342900" indent="-342900">
              <a:buFont typeface="+mj-lt"/>
              <a:buAutoNum type="arabicPeriod"/>
            </a:pPr>
            <a:r>
              <a:rPr lang="en-US" dirty="0" smtClean="0">
                <a:latin typeface="Arial Unicode MS" pitchFamily="34" charset="-120"/>
                <a:ea typeface="Arial Unicode MS" pitchFamily="34" charset="-120"/>
                <a:cs typeface="Arial Unicode MS" pitchFamily="34" charset="-120"/>
              </a:rPr>
              <a:t>New object notification</a:t>
            </a:r>
          </a:p>
          <a:p>
            <a:pPr marL="342900" indent="-342900">
              <a:buFont typeface="+mj-lt"/>
              <a:buAutoNum type="arabicPeriod"/>
            </a:pPr>
            <a:r>
              <a:rPr lang="en-US" dirty="0" smtClean="0">
                <a:latin typeface="Arial Unicode MS" pitchFamily="34" charset="-120"/>
                <a:ea typeface="Arial Unicode MS" pitchFamily="34" charset="-120"/>
                <a:cs typeface="Arial Unicode MS" pitchFamily="34" charset="-120"/>
              </a:rPr>
              <a:t>Request  3D content from the server</a:t>
            </a:r>
          </a:p>
        </p:txBody>
      </p:sp>
      <p:pic>
        <p:nvPicPr>
          <p:cNvPr id="9" name="Picture 2"/>
          <p:cNvPicPr>
            <a:picLocks noChangeAspect="1" noChangeArrowheads="1"/>
          </p:cNvPicPr>
          <p:nvPr/>
        </p:nvPicPr>
        <p:blipFill>
          <a:blip r:embed="rId3" cstate="print"/>
          <a:srcRect/>
          <a:stretch>
            <a:fillRect/>
          </a:stretch>
        </p:blipFill>
        <p:spPr bwMode="auto">
          <a:xfrm>
            <a:off x="3200400" y="2819400"/>
            <a:ext cx="2703836" cy="2752725"/>
          </a:xfrm>
          <a:prstGeom prst="rect">
            <a:avLst/>
          </a:prstGeom>
          <a:noFill/>
          <a:ln w="9525">
            <a:noFill/>
            <a:miter lim="800000"/>
            <a:headEnd/>
            <a:tailEnd/>
          </a:ln>
          <a:effectLst/>
        </p:spPr>
      </p:pic>
      <p:sp>
        <p:nvSpPr>
          <p:cNvPr id="10" name="TextBox 49"/>
          <p:cNvSpPr txBox="1"/>
          <p:nvPr/>
        </p:nvSpPr>
        <p:spPr>
          <a:xfrm>
            <a:off x="2438400" y="2145268"/>
            <a:ext cx="312906" cy="369332"/>
          </a:xfrm>
          <a:prstGeom prst="rect">
            <a:avLst/>
          </a:prstGeom>
          <a:noFill/>
        </p:spPr>
        <p:txBody>
          <a:bodyPr wrap="none" rtlCol="0">
            <a:spAutoFit/>
          </a:bodyPr>
          <a:lstStyle/>
          <a:p>
            <a:r>
              <a:rPr lang="en-US" dirty="0" smtClean="0">
                <a:latin typeface="Arial Unicode MS" pitchFamily="34" charset="-120"/>
                <a:ea typeface="Arial Unicode MS" pitchFamily="34" charset="-120"/>
                <a:cs typeface="Arial Unicode MS" pitchFamily="34" charset="-120"/>
              </a:rPr>
              <a:t>1</a:t>
            </a:r>
            <a:endParaRPr lang="en-US" dirty="0">
              <a:latin typeface="Arial Unicode MS" pitchFamily="34" charset="-120"/>
              <a:ea typeface="Arial Unicode MS" pitchFamily="34" charset="-120"/>
              <a:cs typeface="Arial Unicode MS" pitchFamily="34" charset="-120"/>
            </a:endParaRPr>
          </a:p>
        </p:txBody>
      </p:sp>
      <p:sp>
        <p:nvSpPr>
          <p:cNvPr id="11" name="TextBox 50"/>
          <p:cNvSpPr txBox="1"/>
          <p:nvPr/>
        </p:nvSpPr>
        <p:spPr>
          <a:xfrm>
            <a:off x="2428860" y="2571744"/>
            <a:ext cx="312906" cy="369332"/>
          </a:xfrm>
          <a:prstGeom prst="rect">
            <a:avLst/>
          </a:prstGeom>
          <a:noFill/>
        </p:spPr>
        <p:txBody>
          <a:bodyPr wrap="none" rtlCol="0">
            <a:spAutoFit/>
          </a:bodyPr>
          <a:lstStyle/>
          <a:p>
            <a:r>
              <a:rPr lang="en-US" dirty="0" smtClean="0">
                <a:latin typeface="Arial Unicode MS" pitchFamily="34" charset="-120"/>
                <a:ea typeface="Arial Unicode MS" pitchFamily="34" charset="-120"/>
                <a:cs typeface="Arial Unicode MS" pitchFamily="34" charset="-120"/>
              </a:rPr>
              <a:t>2</a:t>
            </a:r>
            <a:endParaRPr lang="en-US" dirty="0">
              <a:latin typeface="Arial Unicode MS" pitchFamily="34" charset="-120"/>
              <a:ea typeface="Arial Unicode MS" pitchFamily="34" charset="-120"/>
              <a:cs typeface="Arial Unicode MS" pitchFamily="34" charset="-120"/>
            </a:endParaRPr>
          </a:p>
        </p:txBody>
      </p:sp>
      <p:sp>
        <p:nvSpPr>
          <p:cNvPr id="12" name="TextBox 52"/>
          <p:cNvSpPr txBox="1"/>
          <p:nvPr/>
        </p:nvSpPr>
        <p:spPr>
          <a:xfrm>
            <a:off x="4343400" y="2895600"/>
            <a:ext cx="312906" cy="369332"/>
          </a:xfrm>
          <a:prstGeom prst="rect">
            <a:avLst/>
          </a:prstGeom>
          <a:noFill/>
        </p:spPr>
        <p:txBody>
          <a:bodyPr wrap="none" rtlCol="0">
            <a:spAutoFit/>
          </a:bodyPr>
          <a:lstStyle/>
          <a:p>
            <a:r>
              <a:rPr lang="en-US" dirty="0" smtClean="0">
                <a:latin typeface="Arial Unicode MS" pitchFamily="34" charset="-120"/>
                <a:ea typeface="Arial Unicode MS" pitchFamily="34" charset="-120"/>
                <a:cs typeface="Arial Unicode MS" pitchFamily="34" charset="-120"/>
              </a:rPr>
              <a:t>2</a:t>
            </a:r>
            <a:endParaRPr lang="en-US" dirty="0">
              <a:latin typeface="Arial Unicode MS" pitchFamily="34" charset="-120"/>
              <a:ea typeface="Arial Unicode MS" pitchFamily="34" charset="-120"/>
              <a:cs typeface="Arial Unicode MS" pitchFamily="34" charset="-120"/>
            </a:endParaRPr>
          </a:p>
        </p:txBody>
      </p:sp>
      <p:sp>
        <p:nvSpPr>
          <p:cNvPr id="13" name="TextBox 53"/>
          <p:cNvSpPr txBox="1"/>
          <p:nvPr/>
        </p:nvSpPr>
        <p:spPr>
          <a:xfrm>
            <a:off x="2428860" y="2571744"/>
            <a:ext cx="312906" cy="369332"/>
          </a:xfrm>
          <a:prstGeom prst="rect">
            <a:avLst/>
          </a:prstGeom>
          <a:noFill/>
        </p:spPr>
        <p:txBody>
          <a:bodyPr wrap="none" rtlCol="0">
            <a:spAutoFit/>
          </a:bodyPr>
          <a:lstStyle/>
          <a:p>
            <a:r>
              <a:rPr lang="en-US" dirty="0" smtClean="0">
                <a:latin typeface="Arial Unicode MS" pitchFamily="34" charset="-120"/>
                <a:ea typeface="Arial Unicode MS" pitchFamily="34" charset="-120"/>
                <a:cs typeface="Arial Unicode MS" pitchFamily="34" charset="-120"/>
              </a:rPr>
              <a:t>3</a:t>
            </a:r>
            <a:endParaRPr lang="en-US" dirty="0">
              <a:latin typeface="Arial Unicode MS" pitchFamily="34" charset="-120"/>
              <a:ea typeface="Arial Unicode MS" pitchFamily="34" charset="-120"/>
              <a:cs typeface="Arial Unicode MS" pitchFamily="34" charset="-120"/>
            </a:endParaRPr>
          </a:p>
        </p:txBody>
      </p:sp>
      <p:sp>
        <p:nvSpPr>
          <p:cNvPr id="15" name="TextBox 51"/>
          <p:cNvSpPr txBox="1"/>
          <p:nvPr/>
        </p:nvSpPr>
        <p:spPr>
          <a:xfrm>
            <a:off x="4510450" y="1571612"/>
            <a:ext cx="4403770" cy="923330"/>
          </a:xfrm>
          <a:prstGeom prst="rect">
            <a:avLst/>
          </a:prstGeom>
          <a:noFill/>
        </p:spPr>
        <p:txBody>
          <a:bodyPr wrap="none" rtlCol="0">
            <a:spAutoFit/>
          </a:bodyPr>
          <a:lstStyle/>
          <a:p>
            <a:pPr marL="342900" indent="-342900">
              <a:buFont typeface="+mj-lt"/>
              <a:buAutoNum type="arabicPeriod"/>
            </a:pPr>
            <a:r>
              <a:rPr lang="en-US" dirty="0" smtClean="0">
                <a:latin typeface="Arial Unicode MS" pitchFamily="34" charset="-120"/>
                <a:ea typeface="Arial Unicode MS" pitchFamily="34" charset="-120"/>
                <a:cs typeface="Arial Unicode MS" pitchFamily="34" charset="-120"/>
              </a:rPr>
              <a:t>New object notification</a:t>
            </a:r>
          </a:p>
          <a:p>
            <a:pPr marL="342900" indent="-342900">
              <a:buFont typeface="+mj-lt"/>
              <a:buAutoNum type="arabicPeriod"/>
            </a:pPr>
            <a:r>
              <a:rPr lang="en-US" dirty="0" smtClean="0">
                <a:solidFill>
                  <a:srgbClr val="FF0000"/>
                </a:solidFill>
                <a:latin typeface="Arial Unicode MS" pitchFamily="34" charset="-120"/>
                <a:ea typeface="Arial Unicode MS" pitchFamily="34" charset="-120"/>
                <a:cs typeface="Arial Unicode MS" pitchFamily="34" charset="-120"/>
              </a:rPr>
              <a:t>Request 3D content from other peers</a:t>
            </a:r>
          </a:p>
          <a:p>
            <a:pPr marL="342900" indent="-342900">
              <a:buFont typeface="+mj-lt"/>
              <a:buAutoNum type="arabicPeriod"/>
            </a:pPr>
            <a:r>
              <a:rPr lang="en-US" dirty="0" smtClean="0">
                <a:latin typeface="Arial Unicode MS" pitchFamily="34" charset="-120"/>
                <a:ea typeface="Arial Unicode MS" pitchFamily="34" charset="-120"/>
                <a:cs typeface="Arial Unicode MS" pitchFamily="34" charset="-120"/>
              </a:rPr>
              <a:t>Request  3D content from the server</a:t>
            </a:r>
          </a:p>
        </p:txBody>
      </p:sp>
      <p:sp>
        <p:nvSpPr>
          <p:cNvPr id="59394" name="AutoShape 2"/>
          <p:cNvSpPr>
            <a:spLocks noChangeAspect="1" noChangeArrowheads="1" noTextEdit="1"/>
          </p:cNvSpPr>
          <p:nvPr/>
        </p:nvSpPr>
        <p:spPr bwMode="auto">
          <a:xfrm>
            <a:off x="857224" y="1928802"/>
            <a:ext cx="3486150" cy="3505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grpSp>
        <p:nvGrpSpPr>
          <p:cNvPr id="3" name="Group 142"/>
          <p:cNvGrpSpPr>
            <a:grpSpLocks/>
          </p:cNvGrpSpPr>
          <p:nvPr/>
        </p:nvGrpSpPr>
        <p:grpSpPr bwMode="auto">
          <a:xfrm>
            <a:off x="3259138" y="1879600"/>
            <a:ext cx="1058863" cy="119233950"/>
            <a:chOff x="2053" y="1184"/>
            <a:chExt cx="667" cy="75108"/>
          </a:xfrm>
        </p:grpSpPr>
        <p:pic>
          <p:nvPicPr>
            <p:cNvPr id="59396" name="Picture 4"/>
            <p:cNvPicPr>
              <a:picLocks noChangeAspect="1" noChangeArrowheads="1"/>
            </p:cNvPicPr>
            <p:nvPr/>
          </p:nvPicPr>
          <p:blipFill>
            <a:blip r:embed="rId4" cstate="print"/>
            <a:srcRect/>
            <a:stretch>
              <a:fillRect/>
            </a:stretch>
          </p:blipFill>
          <p:spPr bwMode="auto">
            <a:xfrm>
              <a:off x="2558" y="75951"/>
              <a:ext cx="137" cy="55"/>
            </a:xfrm>
            <a:prstGeom prst="rect">
              <a:avLst/>
            </a:prstGeom>
            <a:noFill/>
            <a:ln w="9525">
              <a:noFill/>
              <a:miter lim="800000"/>
              <a:headEnd/>
              <a:tailEnd/>
            </a:ln>
          </p:spPr>
        </p:pic>
        <p:pic>
          <p:nvPicPr>
            <p:cNvPr id="59397" name="Picture 5"/>
            <p:cNvPicPr>
              <a:picLocks noChangeAspect="1" noChangeArrowheads="1"/>
            </p:cNvPicPr>
            <p:nvPr/>
          </p:nvPicPr>
          <p:blipFill>
            <a:blip r:embed="rId5" cstate="print"/>
            <a:srcRect/>
            <a:stretch>
              <a:fillRect/>
            </a:stretch>
          </p:blipFill>
          <p:spPr bwMode="auto">
            <a:xfrm>
              <a:off x="2611" y="75969"/>
              <a:ext cx="31" cy="18"/>
            </a:xfrm>
            <a:prstGeom prst="rect">
              <a:avLst/>
            </a:prstGeom>
            <a:noFill/>
            <a:ln w="9525">
              <a:noFill/>
              <a:miter lim="800000"/>
              <a:headEnd/>
              <a:tailEnd/>
            </a:ln>
          </p:spPr>
        </p:pic>
        <p:pic>
          <p:nvPicPr>
            <p:cNvPr id="59398" name="Picture 6"/>
            <p:cNvPicPr>
              <a:picLocks noChangeAspect="1" noChangeArrowheads="1"/>
            </p:cNvPicPr>
            <p:nvPr/>
          </p:nvPicPr>
          <p:blipFill>
            <a:blip r:embed="rId6" cstate="print"/>
            <a:srcRect/>
            <a:stretch>
              <a:fillRect/>
            </a:stretch>
          </p:blipFill>
          <p:spPr bwMode="auto">
            <a:xfrm>
              <a:off x="2188" y="76265"/>
              <a:ext cx="109" cy="27"/>
            </a:xfrm>
            <a:prstGeom prst="rect">
              <a:avLst/>
            </a:prstGeom>
            <a:noFill/>
            <a:ln w="9525">
              <a:noFill/>
              <a:miter lim="800000"/>
              <a:headEnd/>
              <a:tailEnd/>
            </a:ln>
          </p:spPr>
        </p:pic>
        <p:sp>
          <p:nvSpPr>
            <p:cNvPr id="59399" name="Freeform 7"/>
            <p:cNvSpPr>
              <a:spLocks/>
            </p:cNvSpPr>
            <p:nvPr/>
          </p:nvSpPr>
          <p:spPr bwMode="auto">
            <a:xfrm>
              <a:off x="2565" y="1358"/>
              <a:ext cx="126" cy="43"/>
            </a:xfrm>
            <a:custGeom>
              <a:avLst/>
              <a:gdLst/>
              <a:ahLst/>
              <a:cxnLst>
                <a:cxn ang="0">
                  <a:pos x="0" y="43"/>
                </a:cxn>
                <a:cxn ang="0">
                  <a:pos x="0" y="22"/>
                </a:cxn>
                <a:cxn ang="0">
                  <a:pos x="126" y="0"/>
                </a:cxn>
                <a:cxn ang="0">
                  <a:pos x="126" y="20"/>
                </a:cxn>
                <a:cxn ang="0">
                  <a:pos x="0" y="43"/>
                </a:cxn>
                <a:cxn ang="0">
                  <a:pos x="0" y="43"/>
                </a:cxn>
              </a:cxnLst>
              <a:rect l="0" t="0" r="r" b="b"/>
              <a:pathLst>
                <a:path w="126" h="43">
                  <a:moveTo>
                    <a:pt x="0" y="43"/>
                  </a:moveTo>
                  <a:lnTo>
                    <a:pt x="0" y="22"/>
                  </a:lnTo>
                  <a:lnTo>
                    <a:pt x="126" y="0"/>
                  </a:lnTo>
                  <a:lnTo>
                    <a:pt x="126" y="20"/>
                  </a:lnTo>
                  <a:lnTo>
                    <a:pt x="0" y="43"/>
                  </a:lnTo>
                  <a:lnTo>
                    <a:pt x="0" y="43"/>
                  </a:lnTo>
                  <a:close/>
                </a:path>
              </a:pathLst>
            </a:custGeom>
            <a:noFill/>
            <a:ln w="2" cap="flat">
              <a:solidFill>
                <a:srgbClr val="BFBFBF"/>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00" name="Freeform 8"/>
            <p:cNvSpPr>
              <a:spLocks/>
            </p:cNvSpPr>
            <p:nvPr/>
          </p:nvSpPr>
          <p:spPr bwMode="auto">
            <a:xfrm>
              <a:off x="2568" y="1359"/>
              <a:ext cx="120" cy="32"/>
            </a:xfrm>
            <a:custGeom>
              <a:avLst/>
              <a:gdLst/>
              <a:ahLst/>
              <a:cxnLst>
                <a:cxn ang="0">
                  <a:pos x="0" y="32"/>
                </a:cxn>
                <a:cxn ang="0">
                  <a:pos x="0" y="21"/>
                </a:cxn>
                <a:cxn ang="0">
                  <a:pos x="120" y="0"/>
                </a:cxn>
                <a:cxn ang="0">
                  <a:pos x="120" y="10"/>
                </a:cxn>
                <a:cxn ang="0">
                  <a:pos x="0" y="32"/>
                </a:cxn>
                <a:cxn ang="0">
                  <a:pos x="0" y="32"/>
                </a:cxn>
              </a:cxnLst>
              <a:rect l="0" t="0" r="r" b="b"/>
              <a:pathLst>
                <a:path w="120" h="32">
                  <a:moveTo>
                    <a:pt x="0" y="32"/>
                  </a:moveTo>
                  <a:lnTo>
                    <a:pt x="0" y="21"/>
                  </a:lnTo>
                  <a:lnTo>
                    <a:pt x="120" y="0"/>
                  </a:lnTo>
                  <a:lnTo>
                    <a:pt x="120" y="10"/>
                  </a:lnTo>
                  <a:lnTo>
                    <a:pt x="0" y="32"/>
                  </a:lnTo>
                  <a:lnTo>
                    <a:pt x="0" y="3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01" name="Freeform 9"/>
            <p:cNvSpPr>
              <a:spLocks/>
            </p:cNvSpPr>
            <p:nvPr/>
          </p:nvSpPr>
          <p:spPr bwMode="auto">
            <a:xfrm>
              <a:off x="2566" y="1377"/>
              <a:ext cx="124" cy="23"/>
            </a:xfrm>
            <a:custGeom>
              <a:avLst/>
              <a:gdLst/>
              <a:ahLst/>
              <a:cxnLst>
                <a:cxn ang="0">
                  <a:pos x="0" y="23"/>
                </a:cxn>
                <a:cxn ang="0">
                  <a:pos x="0" y="21"/>
                </a:cxn>
                <a:cxn ang="0">
                  <a:pos x="122" y="0"/>
                </a:cxn>
                <a:cxn ang="0">
                  <a:pos x="124" y="1"/>
                </a:cxn>
                <a:cxn ang="0">
                  <a:pos x="0" y="23"/>
                </a:cxn>
                <a:cxn ang="0">
                  <a:pos x="0" y="23"/>
                </a:cxn>
              </a:cxnLst>
              <a:rect l="0" t="0" r="r" b="b"/>
              <a:pathLst>
                <a:path w="124" h="23">
                  <a:moveTo>
                    <a:pt x="0" y="23"/>
                  </a:moveTo>
                  <a:lnTo>
                    <a:pt x="0" y="21"/>
                  </a:lnTo>
                  <a:lnTo>
                    <a:pt x="122" y="0"/>
                  </a:lnTo>
                  <a:lnTo>
                    <a:pt x="124" y="1"/>
                  </a:lnTo>
                  <a:lnTo>
                    <a:pt x="0" y="23"/>
                  </a:lnTo>
                  <a:lnTo>
                    <a:pt x="0" y="23"/>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02" name="Line 10"/>
            <p:cNvSpPr>
              <a:spLocks noChangeShapeType="1"/>
            </p:cNvSpPr>
            <p:nvPr/>
          </p:nvSpPr>
          <p:spPr bwMode="auto">
            <a:xfrm flipH="1">
              <a:off x="2561" y="1413"/>
              <a:ext cx="135" cy="23"/>
            </a:xfrm>
            <a:prstGeom prst="line">
              <a:avLst/>
            </a:prstGeom>
            <a:noFill/>
            <a:ln w="2" cap="flat">
              <a:solidFill>
                <a:srgbClr val="B2B2B2"/>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03" name="Line 11"/>
            <p:cNvSpPr>
              <a:spLocks noChangeShapeType="1"/>
            </p:cNvSpPr>
            <p:nvPr/>
          </p:nvSpPr>
          <p:spPr bwMode="auto">
            <a:xfrm flipV="1">
              <a:off x="2561" y="1318"/>
              <a:ext cx="135" cy="24"/>
            </a:xfrm>
            <a:prstGeom prst="line">
              <a:avLst/>
            </a:prstGeom>
            <a:noFill/>
            <a:ln w="2" cap="flat">
              <a:solidFill>
                <a:srgbClr val="B2B2B2"/>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04" name="Line 12"/>
            <p:cNvSpPr>
              <a:spLocks noChangeShapeType="1"/>
            </p:cNvSpPr>
            <p:nvPr/>
          </p:nvSpPr>
          <p:spPr bwMode="auto">
            <a:xfrm flipV="1">
              <a:off x="2561" y="1342"/>
              <a:ext cx="1" cy="95"/>
            </a:xfrm>
            <a:prstGeom prst="line">
              <a:avLst/>
            </a:prstGeom>
            <a:noFill/>
            <a:ln w="2"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05" name="Freeform 13"/>
            <p:cNvSpPr>
              <a:spLocks/>
            </p:cNvSpPr>
            <p:nvPr/>
          </p:nvSpPr>
          <p:spPr bwMode="auto">
            <a:xfrm>
              <a:off x="2370" y="1184"/>
              <a:ext cx="336" cy="511"/>
            </a:xfrm>
            <a:custGeom>
              <a:avLst/>
              <a:gdLst/>
              <a:ahLst/>
              <a:cxnLst>
                <a:cxn ang="0">
                  <a:pos x="185" y="98"/>
                </a:cxn>
                <a:cxn ang="0">
                  <a:pos x="336" y="64"/>
                </a:cxn>
                <a:cxn ang="0">
                  <a:pos x="179" y="6"/>
                </a:cxn>
                <a:cxn ang="0">
                  <a:pos x="179" y="6"/>
                </a:cxn>
                <a:cxn ang="0">
                  <a:pos x="167" y="3"/>
                </a:cxn>
                <a:cxn ang="0">
                  <a:pos x="159" y="1"/>
                </a:cxn>
                <a:cxn ang="0">
                  <a:pos x="153" y="0"/>
                </a:cxn>
                <a:cxn ang="0">
                  <a:pos x="147" y="0"/>
                </a:cxn>
                <a:cxn ang="0">
                  <a:pos x="147" y="0"/>
                </a:cxn>
                <a:cxn ang="0">
                  <a:pos x="77" y="12"/>
                </a:cxn>
                <a:cxn ang="0">
                  <a:pos x="40" y="18"/>
                </a:cxn>
                <a:cxn ang="0">
                  <a:pos x="21" y="23"/>
                </a:cxn>
                <a:cxn ang="0">
                  <a:pos x="21" y="23"/>
                </a:cxn>
                <a:cxn ang="0">
                  <a:pos x="15" y="25"/>
                </a:cxn>
                <a:cxn ang="0">
                  <a:pos x="12" y="27"/>
                </a:cxn>
                <a:cxn ang="0">
                  <a:pos x="7" y="33"/>
                </a:cxn>
                <a:cxn ang="0">
                  <a:pos x="7" y="33"/>
                </a:cxn>
                <a:cxn ang="0">
                  <a:pos x="3" y="41"/>
                </a:cxn>
                <a:cxn ang="0">
                  <a:pos x="0" y="47"/>
                </a:cxn>
                <a:cxn ang="0">
                  <a:pos x="0" y="47"/>
                </a:cxn>
                <a:cxn ang="0">
                  <a:pos x="0" y="425"/>
                </a:cxn>
                <a:cxn ang="0">
                  <a:pos x="0" y="425"/>
                </a:cxn>
                <a:cxn ang="0">
                  <a:pos x="2" y="434"/>
                </a:cxn>
                <a:cxn ang="0">
                  <a:pos x="4" y="439"/>
                </a:cxn>
                <a:cxn ang="0">
                  <a:pos x="4" y="439"/>
                </a:cxn>
                <a:cxn ang="0">
                  <a:pos x="8" y="444"/>
                </a:cxn>
                <a:cxn ang="0">
                  <a:pos x="13" y="447"/>
                </a:cxn>
                <a:cxn ang="0">
                  <a:pos x="13" y="447"/>
                </a:cxn>
                <a:cxn ang="0">
                  <a:pos x="102" y="479"/>
                </a:cxn>
                <a:cxn ang="0">
                  <a:pos x="188" y="511"/>
                </a:cxn>
                <a:cxn ang="0">
                  <a:pos x="188" y="511"/>
                </a:cxn>
                <a:cxn ang="0">
                  <a:pos x="185" y="98"/>
                </a:cxn>
                <a:cxn ang="0">
                  <a:pos x="185" y="98"/>
                </a:cxn>
              </a:cxnLst>
              <a:rect l="0" t="0" r="r" b="b"/>
              <a:pathLst>
                <a:path w="336" h="511">
                  <a:moveTo>
                    <a:pt x="185" y="98"/>
                  </a:moveTo>
                  <a:lnTo>
                    <a:pt x="336" y="64"/>
                  </a:lnTo>
                  <a:lnTo>
                    <a:pt x="179" y="6"/>
                  </a:lnTo>
                  <a:lnTo>
                    <a:pt x="179" y="6"/>
                  </a:lnTo>
                  <a:lnTo>
                    <a:pt x="167" y="3"/>
                  </a:lnTo>
                  <a:lnTo>
                    <a:pt x="159" y="1"/>
                  </a:lnTo>
                  <a:lnTo>
                    <a:pt x="153" y="0"/>
                  </a:lnTo>
                  <a:lnTo>
                    <a:pt x="147" y="0"/>
                  </a:lnTo>
                  <a:lnTo>
                    <a:pt x="147" y="0"/>
                  </a:lnTo>
                  <a:lnTo>
                    <a:pt x="77" y="12"/>
                  </a:lnTo>
                  <a:lnTo>
                    <a:pt x="40" y="18"/>
                  </a:lnTo>
                  <a:lnTo>
                    <a:pt x="21" y="23"/>
                  </a:lnTo>
                  <a:lnTo>
                    <a:pt x="21" y="23"/>
                  </a:lnTo>
                  <a:lnTo>
                    <a:pt x="15" y="25"/>
                  </a:lnTo>
                  <a:lnTo>
                    <a:pt x="12" y="27"/>
                  </a:lnTo>
                  <a:lnTo>
                    <a:pt x="7" y="33"/>
                  </a:lnTo>
                  <a:lnTo>
                    <a:pt x="7" y="33"/>
                  </a:lnTo>
                  <a:lnTo>
                    <a:pt x="3" y="41"/>
                  </a:lnTo>
                  <a:lnTo>
                    <a:pt x="0" y="47"/>
                  </a:lnTo>
                  <a:lnTo>
                    <a:pt x="0" y="47"/>
                  </a:lnTo>
                  <a:lnTo>
                    <a:pt x="0" y="425"/>
                  </a:lnTo>
                  <a:lnTo>
                    <a:pt x="0" y="425"/>
                  </a:lnTo>
                  <a:lnTo>
                    <a:pt x="2" y="434"/>
                  </a:lnTo>
                  <a:lnTo>
                    <a:pt x="4" y="439"/>
                  </a:lnTo>
                  <a:lnTo>
                    <a:pt x="4" y="439"/>
                  </a:lnTo>
                  <a:lnTo>
                    <a:pt x="8" y="444"/>
                  </a:lnTo>
                  <a:lnTo>
                    <a:pt x="13" y="447"/>
                  </a:lnTo>
                  <a:lnTo>
                    <a:pt x="13" y="447"/>
                  </a:lnTo>
                  <a:lnTo>
                    <a:pt x="102" y="479"/>
                  </a:lnTo>
                  <a:lnTo>
                    <a:pt x="188" y="511"/>
                  </a:lnTo>
                  <a:lnTo>
                    <a:pt x="188" y="511"/>
                  </a:lnTo>
                  <a:lnTo>
                    <a:pt x="185" y="98"/>
                  </a:lnTo>
                  <a:lnTo>
                    <a:pt x="185" y="98"/>
                  </a:lnTo>
                  <a:close/>
                </a:path>
              </a:pathLst>
            </a:custGeom>
            <a:solidFill>
              <a:srgbClr val="EDEDED"/>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06" name="Freeform 14"/>
            <p:cNvSpPr>
              <a:spLocks/>
            </p:cNvSpPr>
            <p:nvPr/>
          </p:nvSpPr>
          <p:spPr bwMode="auto">
            <a:xfrm>
              <a:off x="2370" y="1184"/>
              <a:ext cx="336" cy="511"/>
            </a:xfrm>
            <a:custGeom>
              <a:avLst/>
              <a:gdLst/>
              <a:ahLst/>
              <a:cxnLst>
                <a:cxn ang="0">
                  <a:pos x="185" y="98"/>
                </a:cxn>
                <a:cxn ang="0">
                  <a:pos x="336" y="64"/>
                </a:cxn>
                <a:cxn ang="0">
                  <a:pos x="179" y="6"/>
                </a:cxn>
                <a:cxn ang="0">
                  <a:pos x="179" y="6"/>
                </a:cxn>
                <a:cxn ang="0">
                  <a:pos x="167" y="3"/>
                </a:cxn>
                <a:cxn ang="0">
                  <a:pos x="159" y="1"/>
                </a:cxn>
                <a:cxn ang="0">
                  <a:pos x="153" y="0"/>
                </a:cxn>
                <a:cxn ang="0">
                  <a:pos x="147" y="0"/>
                </a:cxn>
                <a:cxn ang="0">
                  <a:pos x="147" y="0"/>
                </a:cxn>
                <a:cxn ang="0">
                  <a:pos x="77" y="12"/>
                </a:cxn>
                <a:cxn ang="0">
                  <a:pos x="40" y="18"/>
                </a:cxn>
                <a:cxn ang="0">
                  <a:pos x="21" y="23"/>
                </a:cxn>
                <a:cxn ang="0">
                  <a:pos x="21" y="23"/>
                </a:cxn>
                <a:cxn ang="0">
                  <a:pos x="15" y="25"/>
                </a:cxn>
                <a:cxn ang="0">
                  <a:pos x="12" y="27"/>
                </a:cxn>
                <a:cxn ang="0">
                  <a:pos x="7" y="33"/>
                </a:cxn>
                <a:cxn ang="0">
                  <a:pos x="7" y="33"/>
                </a:cxn>
                <a:cxn ang="0">
                  <a:pos x="3" y="41"/>
                </a:cxn>
                <a:cxn ang="0">
                  <a:pos x="0" y="47"/>
                </a:cxn>
                <a:cxn ang="0">
                  <a:pos x="0" y="47"/>
                </a:cxn>
                <a:cxn ang="0">
                  <a:pos x="0" y="425"/>
                </a:cxn>
                <a:cxn ang="0">
                  <a:pos x="0" y="425"/>
                </a:cxn>
                <a:cxn ang="0">
                  <a:pos x="2" y="434"/>
                </a:cxn>
                <a:cxn ang="0">
                  <a:pos x="4" y="439"/>
                </a:cxn>
                <a:cxn ang="0">
                  <a:pos x="4" y="439"/>
                </a:cxn>
                <a:cxn ang="0">
                  <a:pos x="8" y="444"/>
                </a:cxn>
                <a:cxn ang="0">
                  <a:pos x="13" y="447"/>
                </a:cxn>
                <a:cxn ang="0">
                  <a:pos x="13" y="447"/>
                </a:cxn>
                <a:cxn ang="0">
                  <a:pos x="102" y="479"/>
                </a:cxn>
                <a:cxn ang="0">
                  <a:pos x="188" y="511"/>
                </a:cxn>
                <a:cxn ang="0">
                  <a:pos x="188" y="511"/>
                </a:cxn>
                <a:cxn ang="0">
                  <a:pos x="185" y="98"/>
                </a:cxn>
                <a:cxn ang="0">
                  <a:pos x="185" y="98"/>
                </a:cxn>
              </a:cxnLst>
              <a:rect l="0" t="0" r="r" b="b"/>
              <a:pathLst>
                <a:path w="336" h="511">
                  <a:moveTo>
                    <a:pt x="185" y="98"/>
                  </a:moveTo>
                  <a:lnTo>
                    <a:pt x="336" y="64"/>
                  </a:lnTo>
                  <a:lnTo>
                    <a:pt x="179" y="6"/>
                  </a:lnTo>
                  <a:lnTo>
                    <a:pt x="179" y="6"/>
                  </a:lnTo>
                  <a:lnTo>
                    <a:pt x="167" y="3"/>
                  </a:lnTo>
                  <a:lnTo>
                    <a:pt x="159" y="1"/>
                  </a:lnTo>
                  <a:lnTo>
                    <a:pt x="153" y="0"/>
                  </a:lnTo>
                  <a:lnTo>
                    <a:pt x="147" y="0"/>
                  </a:lnTo>
                  <a:lnTo>
                    <a:pt x="147" y="0"/>
                  </a:lnTo>
                  <a:lnTo>
                    <a:pt x="77" y="12"/>
                  </a:lnTo>
                  <a:lnTo>
                    <a:pt x="40" y="18"/>
                  </a:lnTo>
                  <a:lnTo>
                    <a:pt x="21" y="23"/>
                  </a:lnTo>
                  <a:lnTo>
                    <a:pt x="21" y="23"/>
                  </a:lnTo>
                  <a:lnTo>
                    <a:pt x="15" y="25"/>
                  </a:lnTo>
                  <a:lnTo>
                    <a:pt x="12" y="27"/>
                  </a:lnTo>
                  <a:lnTo>
                    <a:pt x="7" y="33"/>
                  </a:lnTo>
                  <a:lnTo>
                    <a:pt x="7" y="33"/>
                  </a:lnTo>
                  <a:lnTo>
                    <a:pt x="3" y="41"/>
                  </a:lnTo>
                  <a:lnTo>
                    <a:pt x="0" y="47"/>
                  </a:lnTo>
                  <a:lnTo>
                    <a:pt x="0" y="47"/>
                  </a:lnTo>
                  <a:lnTo>
                    <a:pt x="0" y="425"/>
                  </a:lnTo>
                  <a:lnTo>
                    <a:pt x="0" y="425"/>
                  </a:lnTo>
                  <a:lnTo>
                    <a:pt x="2" y="434"/>
                  </a:lnTo>
                  <a:lnTo>
                    <a:pt x="4" y="439"/>
                  </a:lnTo>
                  <a:lnTo>
                    <a:pt x="4" y="439"/>
                  </a:lnTo>
                  <a:lnTo>
                    <a:pt x="8" y="444"/>
                  </a:lnTo>
                  <a:lnTo>
                    <a:pt x="13" y="447"/>
                  </a:lnTo>
                  <a:lnTo>
                    <a:pt x="13" y="447"/>
                  </a:lnTo>
                  <a:lnTo>
                    <a:pt x="102" y="479"/>
                  </a:lnTo>
                  <a:lnTo>
                    <a:pt x="188" y="511"/>
                  </a:lnTo>
                  <a:lnTo>
                    <a:pt x="188" y="511"/>
                  </a:lnTo>
                  <a:lnTo>
                    <a:pt x="185" y="98"/>
                  </a:lnTo>
                  <a:lnTo>
                    <a:pt x="185" y="98"/>
                  </a:lnTo>
                  <a:close/>
                </a:path>
              </a:pathLst>
            </a:custGeom>
            <a:noFill/>
            <a:ln w="5" cap="flat">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07" name="Freeform 15"/>
            <p:cNvSpPr>
              <a:spLocks/>
            </p:cNvSpPr>
            <p:nvPr/>
          </p:nvSpPr>
          <p:spPr bwMode="auto">
            <a:xfrm>
              <a:off x="2545" y="1246"/>
              <a:ext cx="175" cy="449"/>
            </a:xfrm>
            <a:custGeom>
              <a:avLst/>
              <a:gdLst/>
              <a:ahLst/>
              <a:cxnLst>
                <a:cxn ang="0">
                  <a:pos x="0" y="428"/>
                </a:cxn>
                <a:cxn ang="0">
                  <a:pos x="0" y="53"/>
                </a:cxn>
                <a:cxn ang="0">
                  <a:pos x="1" y="47"/>
                </a:cxn>
                <a:cxn ang="0">
                  <a:pos x="2" y="43"/>
                </a:cxn>
                <a:cxn ang="0">
                  <a:pos x="4" y="38"/>
                </a:cxn>
                <a:cxn ang="0">
                  <a:pos x="6" y="34"/>
                </a:cxn>
                <a:cxn ang="0">
                  <a:pos x="11" y="30"/>
                </a:cxn>
                <a:cxn ang="0">
                  <a:pos x="14" y="26"/>
                </a:cxn>
                <a:cxn ang="0">
                  <a:pos x="19" y="25"/>
                </a:cxn>
                <a:cxn ang="0">
                  <a:pos x="24" y="23"/>
                </a:cxn>
                <a:cxn ang="0">
                  <a:pos x="24" y="23"/>
                </a:cxn>
                <a:cxn ang="0">
                  <a:pos x="151" y="2"/>
                </a:cxn>
                <a:cxn ang="0">
                  <a:pos x="155" y="0"/>
                </a:cxn>
                <a:cxn ang="0">
                  <a:pos x="161" y="2"/>
                </a:cxn>
                <a:cxn ang="0">
                  <a:pos x="165" y="3"/>
                </a:cxn>
                <a:cxn ang="0">
                  <a:pos x="168" y="5"/>
                </a:cxn>
                <a:cxn ang="0">
                  <a:pos x="171" y="8"/>
                </a:cxn>
                <a:cxn ang="0">
                  <a:pos x="174" y="12"/>
                </a:cxn>
                <a:cxn ang="0">
                  <a:pos x="175" y="16"/>
                </a:cxn>
                <a:cxn ang="0">
                  <a:pos x="175" y="21"/>
                </a:cxn>
                <a:cxn ang="0">
                  <a:pos x="175" y="21"/>
                </a:cxn>
                <a:cxn ang="0">
                  <a:pos x="175" y="398"/>
                </a:cxn>
                <a:cxn ang="0">
                  <a:pos x="175" y="403"/>
                </a:cxn>
                <a:cxn ang="0">
                  <a:pos x="174" y="408"/>
                </a:cxn>
                <a:cxn ang="0">
                  <a:pos x="171" y="413"/>
                </a:cxn>
                <a:cxn ang="0">
                  <a:pos x="168" y="416"/>
                </a:cxn>
                <a:cxn ang="0">
                  <a:pos x="165" y="419"/>
                </a:cxn>
                <a:cxn ang="0">
                  <a:pos x="161" y="423"/>
                </a:cxn>
                <a:cxn ang="0">
                  <a:pos x="155" y="425"/>
                </a:cxn>
                <a:cxn ang="0">
                  <a:pos x="151" y="426"/>
                </a:cxn>
                <a:cxn ang="0">
                  <a:pos x="151" y="426"/>
                </a:cxn>
                <a:cxn ang="0">
                  <a:pos x="24" y="449"/>
                </a:cxn>
                <a:cxn ang="0">
                  <a:pos x="19" y="449"/>
                </a:cxn>
                <a:cxn ang="0">
                  <a:pos x="14" y="449"/>
                </a:cxn>
                <a:cxn ang="0">
                  <a:pos x="11" y="446"/>
                </a:cxn>
                <a:cxn ang="0">
                  <a:pos x="6" y="444"/>
                </a:cxn>
                <a:cxn ang="0">
                  <a:pos x="4" y="442"/>
                </a:cxn>
                <a:cxn ang="0">
                  <a:pos x="2" y="437"/>
                </a:cxn>
                <a:cxn ang="0">
                  <a:pos x="1" y="433"/>
                </a:cxn>
                <a:cxn ang="0">
                  <a:pos x="0" y="428"/>
                </a:cxn>
                <a:cxn ang="0">
                  <a:pos x="0" y="428"/>
                </a:cxn>
                <a:cxn ang="0">
                  <a:pos x="0" y="428"/>
                </a:cxn>
              </a:cxnLst>
              <a:rect l="0" t="0" r="r" b="b"/>
              <a:pathLst>
                <a:path w="175" h="449">
                  <a:moveTo>
                    <a:pt x="0" y="428"/>
                  </a:moveTo>
                  <a:lnTo>
                    <a:pt x="0" y="53"/>
                  </a:lnTo>
                  <a:lnTo>
                    <a:pt x="1" y="47"/>
                  </a:lnTo>
                  <a:lnTo>
                    <a:pt x="2" y="43"/>
                  </a:lnTo>
                  <a:lnTo>
                    <a:pt x="4" y="38"/>
                  </a:lnTo>
                  <a:lnTo>
                    <a:pt x="6" y="34"/>
                  </a:lnTo>
                  <a:lnTo>
                    <a:pt x="11" y="30"/>
                  </a:lnTo>
                  <a:lnTo>
                    <a:pt x="14" y="26"/>
                  </a:lnTo>
                  <a:lnTo>
                    <a:pt x="19" y="25"/>
                  </a:lnTo>
                  <a:lnTo>
                    <a:pt x="24" y="23"/>
                  </a:lnTo>
                  <a:lnTo>
                    <a:pt x="24" y="23"/>
                  </a:lnTo>
                  <a:lnTo>
                    <a:pt x="151" y="2"/>
                  </a:lnTo>
                  <a:lnTo>
                    <a:pt x="155" y="0"/>
                  </a:lnTo>
                  <a:lnTo>
                    <a:pt x="161" y="2"/>
                  </a:lnTo>
                  <a:lnTo>
                    <a:pt x="165" y="3"/>
                  </a:lnTo>
                  <a:lnTo>
                    <a:pt x="168" y="5"/>
                  </a:lnTo>
                  <a:lnTo>
                    <a:pt x="171" y="8"/>
                  </a:lnTo>
                  <a:lnTo>
                    <a:pt x="174" y="12"/>
                  </a:lnTo>
                  <a:lnTo>
                    <a:pt x="175" y="16"/>
                  </a:lnTo>
                  <a:lnTo>
                    <a:pt x="175" y="21"/>
                  </a:lnTo>
                  <a:lnTo>
                    <a:pt x="175" y="21"/>
                  </a:lnTo>
                  <a:lnTo>
                    <a:pt x="175" y="398"/>
                  </a:lnTo>
                  <a:lnTo>
                    <a:pt x="175" y="403"/>
                  </a:lnTo>
                  <a:lnTo>
                    <a:pt x="174" y="408"/>
                  </a:lnTo>
                  <a:lnTo>
                    <a:pt x="171" y="413"/>
                  </a:lnTo>
                  <a:lnTo>
                    <a:pt x="168" y="416"/>
                  </a:lnTo>
                  <a:lnTo>
                    <a:pt x="165" y="419"/>
                  </a:lnTo>
                  <a:lnTo>
                    <a:pt x="161" y="423"/>
                  </a:lnTo>
                  <a:lnTo>
                    <a:pt x="155" y="425"/>
                  </a:lnTo>
                  <a:lnTo>
                    <a:pt x="151" y="426"/>
                  </a:lnTo>
                  <a:lnTo>
                    <a:pt x="151" y="426"/>
                  </a:lnTo>
                  <a:lnTo>
                    <a:pt x="24" y="449"/>
                  </a:lnTo>
                  <a:lnTo>
                    <a:pt x="19" y="449"/>
                  </a:lnTo>
                  <a:lnTo>
                    <a:pt x="14" y="449"/>
                  </a:lnTo>
                  <a:lnTo>
                    <a:pt x="11" y="446"/>
                  </a:lnTo>
                  <a:lnTo>
                    <a:pt x="6" y="444"/>
                  </a:lnTo>
                  <a:lnTo>
                    <a:pt x="4" y="442"/>
                  </a:lnTo>
                  <a:lnTo>
                    <a:pt x="2" y="437"/>
                  </a:lnTo>
                  <a:lnTo>
                    <a:pt x="1" y="433"/>
                  </a:lnTo>
                  <a:lnTo>
                    <a:pt x="0" y="428"/>
                  </a:lnTo>
                  <a:lnTo>
                    <a:pt x="0" y="428"/>
                  </a:lnTo>
                  <a:lnTo>
                    <a:pt x="0" y="428"/>
                  </a:lnTo>
                  <a:close/>
                </a:path>
              </a:pathLst>
            </a:custGeom>
            <a:solidFill>
              <a:srgbClr val="F7F7F7"/>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08" name="Freeform 16"/>
            <p:cNvSpPr>
              <a:spLocks/>
            </p:cNvSpPr>
            <p:nvPr/>
          </p:nvSpPr>
          <p:spPr bwMode="auto">
            <a:xfrm>
              <a:off x="2545" y="1246"/>
              <a:ext cx="175" cy="449"/>
            </a:xfrm>
            <a:custGeom>
              <a:avLst/>
              <a:gdLst/>
              <a:ahLst/>
              <a:cxnLst>
                <a:cxn ang="0">
                  <a:pos x="0" y="428"/>
                </a:cxn>
                <a:cxn ang="0">
                  <a:pos x="0" y="53"/>
                </a:cxn>
                <a:cxn ang="0">
                  <a:pos x="1" y="47"/>
                </a:cxn>
                <a:cxn ang="0">
                  <a:pos x="2" y="43"/>
                </a:cxn>
                <a:cxn ang="0">
                  <a:pos x="4" y="38"/>
                </a:cxn>
                <a:cxn ang="0">
                  <a:pos x="6" y="34"/>
                </a:cxn>
                <a:cxn ang="0">
                  <a:pos x="11" y="30"/>
                </a:cxn>
                <a:cxn ang="0">
                  <a:pos x="14" y="26"/>
                </a:cxn>
                <a:cxn ang="0">
                  <a:pos x="19" y="25"/>
                </a:cxn>
                <a:cxn ang="0">
                  <a:pos x="24" y="23"/>
                </a:cxn>
                <a:cxn ang="0">
                  <a:pos x="24" y="23"/>
                </a:cxn>
                <a:cxn ang="0">
                  <a:pos x="151" y="2"/>
                </a:cxn>
                <a:cxn ang="0">
                  <a:pos x="155" y="0"/>
                </a:cxn>
                <a:cxn ang="0">
                  <a:pos x="161" y="2"/>
                </a:cxn>
                <a:cxn ang="0">
                  <a:pos x="165" y="3"/>
                </a:cxn>
                <a:cxn ang="0">
                  <a:pos x="168" y="5"/>
                </a:cxn>
                <a:cxn ang="0">
                  <a:pos x="171" y="8"/>
                </a:cxn>
                <a:cxn ang="0">
                  <a:pos x="174" y="12"/>
                </a:cxn>
                <a:cxn ang="0">
                  <a:pos x="175" y="16"/>
                </a:cxn>
                <a:cxn ang="0">
                  <a:pos x="175" y="21"/>
                </a:cxn>
                <a:cxn ang="0">
                  <a:pos x="175" y="21"/>
                </a:cxn>
                <a:cxn ang="0">
                  <a:pos x="175" y="398"/>
                </a:cxn>
                <a:cxn ang="0">
                  <a:pos x="175" y="403"/>
                </a:cxn>
                <a:cxn ang="0">
                  <a:pos x="174" y="408"/>
                </a:cxn>
                <a:cxn ang="0">
                  <a:pos x="171" y="413"/>
                </a:cxn>
                <a:cxn ang="0">
                  <a:pos x="168" y="416"/>
                </a:cxn>
                <a:cxn ang="0">
                  <a:pos x="165" y="419"/>
                </a:cxn>
                <a:cxn ang="0">
                  <a:pos x="161" y="423"/>
                </a:cxn>
                <a:cxn ang="0">
                  <a:pos x="155" y="425"/>
                </a:cxn>
                <a:cxn ang="0">
                  <a:pos x="151" y="426"/>
                </a:cxn>
                <a:cxn ang="0">
                  <a:pos x="151" y="426"/>
                </a:cxn>
                <a:cxn ang="0">
                  <a:pos x="24" y="449"/>
                </a:cxn>
                <a:cxn ang="0">
                  <a:pos x="19" y="449"/>
                </a:cxn>
                <a:cxn ang="0">
                  <a:pos x="14" y="449"/>
                </a:cxn>
                <a:cxn ang="0">
                  <a:pos x="11" y="446"/>
                </a:cxn>
                <a:cxn ang="0">
                  <a:pos x="6" y="444"/>
                </a:cxn>
                <a:cxn ang="0">
                  <a:pos x="4" y="442"/>
                </a:cxn>
                <a:cxn ang="0">
                  <a:pos x="2" y="437"/>
                </a:cxn>
                <a:cxn ang="0">
                  <a:pos x="1" y="433"/>
                </a:cxn>
                <a:cxn ang="0">
                  <a:pos x="0" y="428"/>
                </a:cxn>
                <a:cxn ang="0">
                  <a:pos x="0" y="428"/>
                </a:cxn>
                <a:cxn ang="0">
                  <a:pos x="0" y="428"/>
                </a:cxn>
              </a:cxnLst>
              <a:rect l="0" t="0" r="r" b="b"/>
              <a:pathLst>
                <a:path w="175" h="449">
                  <a:moveTo>
                    <a:pt x="0" y="428"/>
                  </a:moveTo>
                  <a:lnTo>
                    <a:pt x="0" y="53"/>
                  </a:lnTo>
                  <a:lnTo>
                    <a:pt x="1" y="47"/>
                  </a:lnTo>
                  <a:lnTo>
                    <a:pt x="2" y="43"/>
                  </a:lnTo>
                  <a:lnTo>
                    <a:pt x="4" y="38"/>
                  </a:lnTo>
                  <a:lnTo>
                    <a:pt x="6" y="34"/>
                  </a:lnTo>
                  <a:lnTo>
                    <a:pt x="11" y="30"/>
                  </a:lnTo>
                  <a:lnTo>
                    <a:pt x="14" y="26"/>
                  </a:lnTo>
                  <a:lnTo>
                    <a:pt x="19" y="25"/>
                  </a:lnTo>
                  <a:lnTo>
                    <a:pt x="24" y="23"/>
                  </a:lnTo>
                  <a:lnTo>
                    <a:pt x="24" y="23"/>
                  </a:lnTo>
                  <a:lnTo>
                    <a:pt x="151" y="2"/>
                  </a:lnTo>
                  <a:lnTo>
                    <a:pt x="155" y="0"/>
                  </a:lnTo>
                  <a:lnTo>
                    <a:pt x="161" y="2"/>
                  </a:lnTo>
                  <a:lnTo>
                    <a:pt x="165" y="3"/>
                  </a:lnTo>
                  <a:lnTo>
                    <a:pt x="168" y="5"/>
                  </a:lnTo>
                  <a:lnTo>
                    <a:pt x="171" y="8"/>
                  </a:lnTo>
                  <a:lnTo>
                    <a:pt x="174" y="12"/>
                  </a:lnTo>
                  <a:lnTo>
                    <a:pt x="175" y="16"/>
                  </a:lnTo>
                  <a:lnTo>
                    <a:pt x="175" y="21"/>
                  </a:lnTo>
                  <a:lnTo>
                    <a:pt x="175" y="21"/>
                  </a:lnTo>
                  <a:lnTo>
                    <a:pt x="175" y="398"/>
                  </a:lnTo>
                  <a:lnTo>
                    <a:pt x="175" y="403"/>
                  </a:lnTo>
                  <a:lnTo>
                    <a:pt x="174" y="408"/>
                  </a:lnTo>
                  <a:lnTo>
                    <a:pt x="171" y="413"/>
                  </a:lnTo>
                  <a:lnTo>
                    <a:pt x="168" y="416"/>
                  </a:lnTo>
                  <a:lnTo>
                    <a:pt x="165" y="419"/>
                  </a:lnTo>
                  <a:lnTo>
                    <a:pt x="161" y="423"/>
                  </a:lnTo>
                  <a:lnTo>
                    <a:pt x="155" y="425"/>
                  </a:lnTo>
                  <a:lnTo>
                    <a:pt x="151" y="426"/>
                  </a:lnTo>
                  <a:lnTo>
                    <a:pt x="151" y="426"/>
                  </a:lnTo>
                  <a:lnTo>
                    <a:pt x="24" y="449"/>
                  </a:lnTo>
                  <a:lnTo>
                    <a:pt x="19" y="449"/>
                  </a:lnTo>
                  <a:lnTo>
                    <a:pt x="14" y="449"/>
                  </a:lnTo>
                  <a:lnTo>
                    <a:pt x="11" y="446"/>
                  </a:lnTo>
                  <a:lnTo>
                    <a:pt x="6" y="444"/>
                  </a:lnTo>
                  <a:lnTo>
                    <a:pt x="4" y="442"/>
                  </a:lnTo>
                  <a:lnTo>
                    <a:pt x="2" y="437"/>
                  </a:lnTo>
                  <a:lnTo>
                    <a:pt x="1" y="433"/>
                  </a:lnTo>
                  <a:lnTo>
                    <a:pt x="0" y="428"/>
                  </a:lnTo>
                  <a:lnTo>
                    <a:pt x="0" y="428"/>
                  </a:lnTo>
                  <a:lnTo>
                    <a:pt x="0" y="428"/>
                  </a:lnTo>
                  <a:close/>
                </a:path>
              </a:pathLst>
            </a:custGeom>
            <a:noFill/>
            <a:ln w="2"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09" name="Freeform 17"/>
            <p:cNvSpPr>
              <a:spLocks/>
            </p:cNvSpPr>
            <p:nvPr/>
          </p:nvSpPr>
          <p:spPr bwMode="auto">
            <a:xfrm>
              <a:off x="2559" y="1305"/>
              <a:ext cx="151" cy="386"/>
            </a:xfrm>
            <a:custGeom>
              <a:avLst/>
              <a:gdLst/>
              <a:ahLst/>
              <a:cxnLst>
                <a:cxn ang="0">
                  <a:pos x="0" y="369"/>
                </a:cxn>
                <a:cxn ang="0">
                  <a:pos x="0" y="45"/>
                </a:cxn>
                <a:cxn ang="0">
                  <a:pos x="0" y="41"/>
                </a:cxn>
                <a:cxn ang="0">
                  <a:pos x="1" y="37"/>
                </a:cxn>
                <a:cxn ang="0">
                  <a:pos x="4" y="32"/>
                </a:cxn>
                <a:cxn ang="0">
                  <a:pos x="6" y="29"/>
                </a:cxn>
                <a:cxn ang="0">
                  <a:pos x="9" y="27"/>
                </a:cxn>
                <a:cxn ang="0">
                  <a:pos x="13" y="23"/>
                </a:cxn>
                <a:cxn ang="0">
                  <a:pos x="18" y="22"/>
                </a:cxn>
                <a:cxn ang="0">
                  <a:pos x="20" y="21"/>
                </a:cxn>
                <a:cxn ang="0">
                  <a:pos x="20" y="21"/>
                </a:cxn>
                <a:cxn ang="0">
                  <a:pos x="130" y="2"/>
                </a:cxn>
                <a:cxn ang="0">
                  <a:pos x="134" y="0"/>
                </a:cxn>
                <a:cxn ang="0">
                  <a:pos x="138" y="2"/>
                </a:cxn>
                <a:cxn ang="0">
                  <a:pos x="142" y="3"/>
                </a:cxn>
                <a:cxn ang="0">
                  <a:pos x="145" y="5"/>
                </a:cxn>
                <a:cxn ang="0">
                  <a:pos x="148" y="8"/>
                </a:cxn>
                <a:cxn ang="0">
                  <a:pos x="150" y="11"/>
                </a:cxn>
                <a:cxn ang="0">
                  <a:pos x="151" y="14"/>
                </a:cxn>
                <a:cxn ang="0">
                  <a:pos x="151" y="18"/>
                </a:cxn>
                <a:cxn ang="0">
                  <a:pos x="151" y="18"/>
                </a:cxn>
                <a:cxn ang="0">
                  <a:pos x="151" y="342"/>
                </a:cxn>
                <a:cxn ang="0">
                  <a:pos x="151" y="346"/>
                </a:cxn>
                <a:cxn ang="0">
                  <a:pos x="150" y="351"/>
                </a:cxn>
                <a:cxn ang="0">
                  <a:pos x="148" y="354"/>
                </a:cxn>
                <a:cxn ang="0">
                  <a:pos x="145" y="358"/>
                </a:cxn>
                <a:cxn ang="0">
                  <a:pos x="142" y="362"/>
                </a:cxn>
                <a:cxn ang="0">
                  <a:pos x="138" y="364"/>
                </a:cxn>
                <a:cxn ang="0">
                  <a:pos x="134" y="366"/>
                </a:cxn>
                <a:cxn ang="0">
                  <a:pos x="130" y="367"/>
                </a:cxn>
                <a:cxn ang="0">
                  <a:pos x="130" y="367"/>
                </a:cxn>
                <a:cxn ang="0">
                  <a:pos x="20" y="386"/>
                </a:cxn>
                <a:cxn ang="0">
                  <a:pos x="18" y="386"/>
                </a:cxn>
                <a:cxn ang="0">
                  <a:pos x="13" y="386"/>
                </a:cxn>
                <a:cxn ang="0">
                  <a:pos x="9" y="385"/>
                </a:cxn>
                <a:cxn ang="0">
                  <a:pos x="6" y="383"/>
                </a:cxn>
                <a:cxn ang="0">
                  <a:pos x="4" y="381"/>
                </a:cxn>
                <a:cxn ang="0">
                  <a:pos x="1" y="377"/>
                </a:cxn>
                <a:cxn ang="0">
                  <a:pos x="0" y="373"/>
                </a:cxn>
                <a:cxn ang="0">
                  <a:pos x="0" y="369"/>
                </a:cxn>
                <a:cxn ang="0">
                  <a:pos x="0" y="369"/>
                </a:cxn>
                <a:cxn ang="0">
                  <a:pos x="0" y="369"/>
                </a:cxn>
              </a:cxnLst>
              <a:rect l="0" t="0" r="r" b="b"/>
              <a:pathLst>
                <a:path w="151" h="386">
                  <a:moveTo>
                    <a:pt x="0" y="369"/>
                  </a:moveTo>
                  <a:lnTo>
                    <a:pt x="0" y="45"/>
                  </a:lnTo>
                  <a:lnTo>
                    <a:pt x="0" y="41"/>
                  </a:lnTo>
                  <a:lnTo>
                    <a:pt x="1" y="37"/>
                  </a:lnTo>
                  <a:lnTo>
                    <a:pt x="4" y="32"/>
                  </a:lnTo>
                  <a:lnTo>
                    <a:pt x="6" y="29"/>
                  </a:lnTo>
                  <a:lnTo>
                    <a:pt x="9" y="27"/>
                  </a:lnTo>
                  <a:lnTo>
                    <a:pt x="13" y="23"/>
                  </a:lnTo>
                  <a:lnTo>
                    <a:pt x="18" y="22"/>
                  </a:lnTo>
                  <a:lnTo>
                    <a:pt x="20" y="21"/>
                  </a:lnTo>
                  <a:lnTo>
                    <a:pt x="20" y="21"/>
                  </a:lnTo>
                  <a:lnTo>
                    <a:pt x="130" y="2"/>
                  </a:lnTo>
                  <a:lnTo>
                    <a:pt x="134" y="0"/>
                  </a:lnTo>
                  <a:lnTo>
                    <a:pt x="138" y="2"/>
                  </a:lnTo>
                  <a:lnTo>
                    <a:pt x="142" y="3"/>
                  </a:lnTo>
                  <a:lnTo>
                    <a:pt x="145" y="5"/>
                  </a:lnTo>
                  <a:lnTo>
                    <a:pt x="148" y="8"/>
                  </a:lnTo>
                  <a:lnTo>
                    <a:pt x="150" y="11"/>
                  </a:lnTo>
                  <a:lnTo>
                    <a:pt x="151" y="14"/>
                  </a:lnTo>
                  <a:lnTo>
                    <a:pt x="151" y="18"/>
                  </a:lnTo>
                  <a:lnTo>
                    <a:pt x="151" y="18"/>
                  </a:lnTo>
                  <a:lnTo>
                    <a:pt x="151" y="342"/>
                  </a:lnTo>
                  <a:lnTo>
                    <a:pt x="151" y="346"/>
                  </a:lnTo>
                  <a:lnTo>
                    <a:pt x="150" y="351"/>
                  </a:lnTo>
                  <a:lnTo>
                    <a:pt x="148" y="354"/>
                  </a:lnTo>
                  <a:lnTo>
                    <a:pt x="145" y="358"/>
                  </a:lnTo>
                  <a:lnTo>
                    <a:pt x="142" y="362"/>
                  </a:lnTo>
                  <a:lnTo>
                    <a:pt x="138" y="364"/>
                  </a:lnTo>
                  <a:lnTo>
                    <a:pt x="134" y="366"/>
                  </a:lnTo>
                  <a:lnTo>
                    <a:pt x="130" y="367"/>
                  </a:lnTo>
                  <a:lnTo>
                    <a:pt x="130" y="367"/>
                  </a:lnTo>
                  <a:lnTo>
                    <a:pt x="20" y="386"/>
                  </a:lnTo>
                  <a:lnTo>
                    <a:pt x="18" y="386"/>
                  </a:lnTo>
                  <a:lnTo>
                    <a:pt x="13" y="386"/>
                  </a:lnTo>
                  <a:lnTo>
                    <a:pt x="9" y="385"/>
                  </a:lnTo>
                  <a:lnTo>
                    <a:pt x="6" y="383"/>
                  </a:lnTo>
                  <a:lnTo>
                    <a:pt x="4" y="381"/>
                  </a:lnTo>
                  <a:lnTo>
                    <a:pt x="1" y="377"/>
                  </a:lnTo>
                  <a:lnTo>
                    <a:pt x="0" y="373"/>
                  </a:lnTo>
                  <a:lnTo>
                    <a:pt x="0" y="369"/>
                  </a:lnTo>
                  <a:lnTo>
                    <a:pt x="0" y="369"/>
                  </a:lnTo>
                  <a:lnTo>
                    <a:pt x="0" y="369"/>
                  </a:lnTo>
                  <a:close/>
                </a:path>
              </a:pathLst>
            </a:custGeom>
            <a:solidFill>
              <a:srgbClr val="EDEDED"/>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10" name="Freeform 18"/>
            <p:cNvSpPr>
              <a:spLocks/>
            </p:cNvSpPr>
            <p:nvPr/>
          </p:nvSpPr>
          <p:spPr bwMode="auto">
            <a:xfrm>
              <a:off x="2559" y="1305"/>
              <a:ext cx="151" cy="386"/>
            </a:xfrm>
            <a:custGeom>
              <a:avLst/>
              <a:gdLst/>
              <a:ahLst/>
              <a:cxnLst>
                <a:cxn ang="0">
                  <a:pos x="0" y="369"/>
                </a:cxn>
                <a:cxn ang="0">
                  <a:pos x="0" y="45"/>
                </a:cxn>
                <a:cxn ang="0">
                  <a:pos x="0" y="41"/>
                </a:cxn>
                <a:cxn ang="0">
                  <a:pos x="1" y="37"/>
                </a:cxn>
                <a:cxn ang="0">
                  <a:pos x="4" y="32"/>
                </a:cxn>
                <a:cxn ang="0">
                  <a:pos x="6" y="29"/>
                </a:cxn>
                <a:cxn ang="0">
                  <a:pos x="9" y="27"/>
                </a:cxn>
                <a:cxn ang="0">
                  <a:pos x="13" y="23"/>
                </a:cxn>
                <a:cxn ang="0">
                  <a:pos x="18" y="22"/>
                </a:cxn>
                <a:cxn ang="0">
                  <a:pos x="20" y="21"/>
                </a:cxn>
                <a:cxn ang="0">
                  <a:pos x="20" y="21"/>
                </a:cxn>
                <a:cxn ang="0">
                  <a:pos x="130" y="2"/>
                </a:cxn>
                <a:cxn ang="0">
                  <a:pos x="134" y="0"/>
                </a:cxn>
                <a:cxn ang="0">
                  <a:pos x="138" y="2"/>
                </a:cxn>
                <a:cxn ang="0">
                  <a:pos x="142" y="3"/>
                </a:cxn>
                <a:cxn ang="0">
                  <a:pos x="145" y="5"/>
                </a:cxn>
                <a:cxn ang="0">
                  <a:pos x="148" y="8"/>
                </a:cxn>
                <a:cxn ang="0">
                  <a:pos x="150" y="11"/>
                </a:cxn>
                <a:cxn ang="0">
                  <a:pos x="151" y="14"/>
                </a:cxn>
                <a:cxn ang="0">
                  <a:pos x="151" y="18"/>
                </a:cxn>
                <a:cxn ang="0">
                  <a:pos x="151" y="18"/>
                </a:cxn>
                <a:cxn ang="0">
                  <a:pos x="151" y="342"/>
                </a:cxn>
                <a:cxn ang="0">
                  <a:pos x="151" y="346"/>
                </a:cxn>
                <a:cxn ang="0">
                  <a:pos x="150" y="351"/>
                </a:cxn>
                <a:cxn ang="0">
                  <a:pos x="148" y="354"/>
                </a:cxn>
                <a:cxn ang="0">
                  <a:pos x="145" y="358"/>
                </a:cxn>
                <a:cxn ang="0">
                  <a:pos x="142" y="362"/>
                </a:cxn>
                <a:cxn ang="0">
                  <a:pos x="138" y="364"/>
                </a:cxn>
                <a:cxn ang="0">
                  <a:pos x="134" y="366"/>
                </a:cxn>
                <a:cxn ang="0">
                  <a:pos x="130" y="367"/>
                </a:cxn>
                <a:cxn ang="0">
                  <a:pos x="130" y="367"/>
                </a:cxn>
                <a:cxn ang="0">
                  <a:pos x="20" y="386"/>
                </a:cxn>
                <a:cxn ang="0">
                  <a:pos x="18" y="386"/>
                </a:cxn>
                <a:cxn ang="0">
                  <a:pos x="13" y="386"/>
                </a:cxn>
                <a:cxn ang="0">
                  <a:pos x="9" y="385"/>
                </a:cxn>
                <a:cxn ang="0">
                  <a:pos x="6" y="383"/>
                </a:cxn>
                <a:cxn ang="0">
                  <a:pos x="4" y="381"/>
                </a:cxn>
                <a:cxn ang="0">
                  <a:pos x="1" y="377"/>
                </a:cxn>
                <a:cxn ang="0">
                  <a:pos x="0" y="373"/>
                </a:cxn>
                <a:cxn ang="0">
                  <a:pos x="0" y="369"/>
                </a:cxn>
                <a:cxn ang="0">
                  <a:pos x="0" y="369"/>
                </a:cxn>
                <a:cxn ang="0">
                  <a:pos x="0" y="369"/>
                </a:cxn>
              </a:cxnLst>
              <a:rect l="0" t="0" r="r" b="b"/>
              <a:pathLst>
                <a:path w="151" h="386">
                  <a:moveTo>
                    <a:pt x="0" y="369"/>
                  </a:moveTo>
                  <a:lnTo>
                    <a:pt x="0" y="45"/>
                  </a:lnTo>
                  <a:lnTo>
                    <a:pt x="0" y="41"/>
                  </a:lnTo>
                  <a:lnTo>
                    <a:pt x="1" y="37"/>
                  </a:lnTo>
                  <a:lnTo>
                    <a:pt x="4" y="32"/>
                  </a:lnTo>
                  <a:lnTo>
                    <a:pt x="6" y="29"/>
                  </a:lnTo>
                  <a:lnTo>
                    <a:pt x="9" y="27"/>
                  </a:lnTo>
                  <a:lnTo>
                    <a:pt x="13" y="23"/>
                  </a:lnTo>
                  <a:lnTo>
                    <a:pt x="18" y="22"/>
                  </a:lnTo>
                  <a:lnTo>
                    <a:pt x="20" y="21"/>
                  </a:lnTo>
                  <a:lnTo>
                    <a:pt x="20" y="21"/>
                  </a:lnTo>
                  <a:lnTo>
                    <a:pt x="130" y="2"/>
                  </a:lnTo>
                  <a:lnTo>
                    <a:pt x="134" y="0"/>
                  </a:lnTo>
                  <a:lnTo>
                    <a:pt x="138" y="2"/>
                  </a:lnTo>
                  <a:lnTo>
                    <a:pt x="142" y="3"/>
                  </a:lnTo>
                  <a:lnTo>
                    <a:pt x="145" y="5"/>
                  </a:lnTo>
                  <a:lnTo>
                    <a:pt x="148" y="8"/>
                  </a:lnTo>
                  <a:lnTo>
                    <a:pt x="150" y="11"/>
                  </a:lnTo>
                  <a:lnTo>
                    <a:pt x="151" y="14"/>
                  </a:lnTo>
                  <a:lnTo>
                    <a:pt x="151" y="18"/>
                  </a:lnTo>
                  <a:lnTo>
                    <a:pt x="151" y="18"/>
                  </a:lnTo>
                  <a:lnTo>
                    <a:pt x="151" y="342"/>
                  </a:lnTo>
                  <a:lnTo>
                    <a:pt x="151" y="346"/>
                  </a:lnTo>
                  <a:lnTo>
                    <a:pt x="150" y="351"/>
                  </a:lnTo>
                  <a:lnTo>
                    <a:pt x="148" y="354"/>
                  </a:lnTo>
                  <a:lnTo>
                    <a:pt x="145" y="358"/>
                  </a:lnTo>
                  <a:lnTo>
                    <a:pt x="142" y="362"/>
                  </a:lnTo>
                  <a:lnTo>
                    <a:pt x="138" y="364"/>
                  </a:lnTo>
                  <a:lnTo>
                    <a:pt x="134" y="366"/>
                  </a:lnTo>
                  <a:lnTo>
                    <a:pt x="130" y="367"/>
                  </a:lnTo>
                  <a:lnTo>
                    <a:pt x="130" y="367"/>
                  </a:lnTo>
                  <a:lnTo>
                    <a:pt x="20" y="386"/>
                  </a:lnTo>
                  <a:lnTo>
                    <a:pt x="18" y="386"/>
                  </a:lnTo>
                  <a:lnTo>
                    <a:pt x="13" y="386"/>
                  </a:lnTo>
                  <a:lnTo>
                    <a:pt x="9" y="385"/>
                  </a:lnTo>
                  <a:lnTo>
                    <a:pt x="6" y="383"/>
                  </a:lnTo>
                  <a:lnTo>
                    <a:pt x="4" y="381"/>
                  </a:lnTo>
                  <a:lnTo>
                    <a:pt x="1" y="377"/>
                  </a:lnTo>
                  <a:lnTo>
                    <a:pt x="0" y="373"/>
                  </a:lnTo>
                  <a:lnTo>
                    <a:pt x="0" y="369"/>
                  </a:lnTo>
                  <a:lnTo>
                    <a:pt x="0" y="369"/>
                  </a:lnTo>
                  <a:lnTo>
                    <a:pt x="0" y="369"/>
                  </a:lnTo>
                  <a:close/>
                </a:path>
              </a:pathLst>
            </a:custGeom>
            <a:noFill/>
            <a:ln w="2"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11" name="Freeform 19"/>
            <p:cNvSpPr>
              <a:spLocks/>
            </p:cNvSpPr>
            <p:nvPr/>
          </p:nvSpPr>
          <p:spPr bwMode="auto">
            <a:xfrm>
              <a:off x="2572" y="1323"/>
              <a:ext cx="126" cy="44"/>
            </a:xfrm>
            <a:custGeom>
              <a:avLst/>
              <a:gdLst/>
              <a:ahLst/>
              <a:cxnLst>
                <a:cxn ang="0">
                  <a:pos x="0" y="44"/>
                </a:cxn>
                <a:cxn ang="0">
                  <a:pos x="0" y="23"/>
                </a:cxn>
                <a:cxn ang="0">
                  <a:pos x="126" y="0"/>
                </a:cxn>
                <a:cxn ang="0">
                  <a:pos x="126" y="22"/>
                </a:cxn>
                <a:cxn ang="0">
                  <a:pos x="0" y="44"/>
                </a:cxn>
                <a:cxn ang="0">
                  <a:pos x="0" y="44"/>
                </a:cxn>
              </a:cxnLst>
              <a:rect l="0" t="0" r="r" b="b"/>
              <a:pathLst>
                <a:path w="126" h="44">
                  <a:moveTo>
                    <a:pt x="0" y="44"/>
                  </a:moveTo>
                  <a:lnTo>
                    <a:pt x="0" y="23"/>
                  </a:lnTo>
                  <a:lnTo>
                    <a:pt x="126" y="0"/>
                  </a:lnTo>
                  <a:lnTo>
                    <a:pt x="126" y="22"/>
                  </a:lnTo>
                  <a:lnTo>
                    <a:pt x="0" y="44"/>
                  </a:lnTo>
                  <a:lnTo>
                    <a:pt x="0" y="44"/>
                  </a:lnTo>
                  <a:close/>
                </a:path>
              </a:pathLst>
            </a:custGeom>
            <a:solidFill>
              <a:srgbClr val="CECECE"/>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12" name="Freeform 20"/>
            <p:cNvSpPr>
              <a:spLocks/>
            </p:cNvSpPr>
            <p:nvPr/>
          </p:nvSpPr>
          <p:spPr bwMode="auto">
            <a:xfrm>
              <a:off x="2572" y="1323"/>
              <a:ext cx="126" cy="44"/>
            </a:xfrm>
            <a:custGeom>
              <a:avLst/>
              <a:gdLst/>
              <a:ahLst/>
              <a:cxnLst>
                <a:cxn ang="0">
                  <a:pos x="0" y="44"/>
                </a:cxn>
                <a:cxn ang="0">
                  <a:pos x="0" y="23"/>
                </a:cxn>
                <a:cxn ang="0">
                  <a:pos x="126" y="0"/>
                </a:cxn>
                <a:cxn ang="0">
                  <a:pos x="126" y="22"/>
                </a:cxn>
                <a:cxn ang="0">
                  <a:pos x="0" y="44"/>
                </a:cxn>
                <a:cxn ang="0">
                  <a:pos x="0" y="44"/>
                </a:cxn>
              </a:cxnLst>
              <a:rect l="0" t="0" r="r" b="b"/>
              <a:pathLst>
                <a:path w="126" h="44">
                  <a:moveTo>
                    <a:pt x="0" y="44"/>
                  </a:moveTo>
                  <a:lnTo>
                    <a:pt x="0" y="23"/>
                  </a:lnTo>
                  <a:lnTo>
                    <a:pt x="126" y="0"/>
                  </a:lnTo>
                  <a:lnTo>
                    <a:pt x="126" y="22"/>
                  </a:lnTo>
                  <a:lnTo>
                    <a:pt x="0" y="44"/>
                  </a:lnTo>
                  <a:lnTo>
                    <a:pt x="0" y="44"/>
                  </a:lnTo>
                  <a:close/>
                </a:path>
              </a:pathLst>
            </a:custGeom>
            <a:noFill/>
            <a:ln w="2" cap="flat">
              <a:solidFill>
                <a:srgbClr val="BFBFBF"/>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13" name="Freeform 21"/>
            <p:cNvSpPr>
              <a:spLocks/>
            </p:cNvSpPr>
            <p:nvPr/>
          </p:nvSpPr>
          <p:spPr bwMode="auto">
            <a:xfrm>
              <a:off x="2575" y="1325"/>
              <a:ext cx="120" cy="37"/>
            </a:xfrm>
            <a:custGeom>
              <a:avLst/>
              <a:gdLst/>
              <a:ahLst/>
              <a:cxnLst>
                <a:cxn ang="0">
                  <a:pos x="0" y="37"/>
                </a:cxn>
                <a:cxn ang="0">
                  <a:pos x="0" y="21"/>
                </a:cxn>
                <a:cxn ang="0">
                  <a:pos x="120" y="0"/>
                </a:cxn>
                <a:cxn ang="0">
                  <a:pos x="120" y="15"/>
                </a:cxn>
                <a:cxn ang="0">
                  <a:pos x="0" y="37"/>
                </a:cxn>
                <a:cxn ang="0">
                  <a:pos x="0" y="37"/>
                </a:cxn>
              </a:cxnLst>
              <a:rect l="0" t="0" r="r" b="b"/>
              <a:pathLst>
                <a:path w="120" h="37">
                  <a:moveTo>
                    <a:pt x="0" y="37"/>
                  </a:moveTo>
                  <a:lnTo>
                    <a:pt x="0" y="21"/>
                  </a:lnTo>
                  <a:lnTo>
                    <a:pt x="120" y="0"/>
                  </a:lnTo>
                  <a:lnTo>
                    <a:pt x="120" y="15"/>
                  </a:lnTo>
                  <a:lnTo>
                    <a:pt x="0" y="37"/>
                  </a:lnTo>
                  <a:lnTo>
                    <a:pt x="0" y="37"/>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14" name="Freeform 22"/>
            <p:cNvSpPr>
              <a:spLocks/>
            </p:cNvSpPr>
            <p:nvPr/>
          </p:nvSpPr>
          <p:spPr bwMode="auto">
            <a:xfrm>
              <a:off x="2573" y="1343"/>
              <a:ext cx="125" cy="24"/>
            </a:xfrm>
            <a:custGeom>
              <a:avLst/>
              <a:gdLst/>
              <a:ahLst/>
              <a:cxnLst>
                <a:cxn ang="0">
                  <a:pos x="0" y="24"/>
                </a:cxn>
                <a:cxn ang="0">
                  <a:pos x="0" y="21"/>
                </a:cxn>
                <a:cxn ang="0">
                  <a:pos x="123" y="0"/>
                </a:cxn>
                <a:cxn ang="0">
                  <a:pos x="125" y="1"/>
                </a:cxn>
                <a:cxn ang="0">
                  <a:pos x="0" y="24"/>
                </a:cxn>
                <a:cxn ang="0">
                  <a:pos x="0" y="24"/>
                </a:cxn>
              </a:cxnLst>
              <a:rect l="0" t="0" r="r" b="b"/>
              <a:pathLst>
                <a:path w="125" h="24">
                  <a:moveTo>
                    <a:pt x="0" y="24"/>
                  </a:moveTo>
                  <a:lnTo>
                    <a:pt x="0" y="21"/>
                  </a:lnTo>
                  <a:lnTo>
                    <a:pt x="123" y="0"/>
                  </a:lnTo>
                  <a:lnTo>
                    <a:pt x="125" y="1"/>
                  </a:lnTo>
                  <a:lnTo>
                    <a:pt x="0" y="24"/>
                  </a:lnTo>
                  <a:lnTo>
                    <a:pt x="0" y="24"/>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15" name="Freeform 23"/>
            <p:cNvSpPr>
              <a:spLocks/>
            </p:cNvSpPr>
            <p:nvPr/>
          </p:nvSpPr>
          <p:spPr bwMode="auto">
            <a:xfrm>
              <a:off x="2572" y="1381"/>
              <a:ext cx="126" cy="44"/>
            </a:xfrm>
            <a:custGeom>
              <a:avLst/>
              <a:gdLst/>
              <a:ahLst/>
              <a:cxnLst>
                <a:cxn ang="0">
                  <a:pos x="0" y="44"/>
                </a:cxn>
                <a:cxn ang="0">
                  <a:pos x="0" y="23"/>
                </a:cxn>
                <a:cxn ang="0">
                  <a:pos x="126" y="0"/>
                </a:cxn>
                <a:cxn ang="0">
                  <a:pos x="126" y="22"/>
                </a:cxn>
                <a:cxn ang="0">
                  <a:pos x="0" y="44"/>
                </a:cxn>
                <a:cxn ang="0">
                  <a:pos x="0" y="44"/>
                </a:cxn>
              </a:cxnLst>
              <a:rect l="0" t="0" r="r" b="b"/>
              <a:pathLst>
                <a:path w="126" h="44">
                  <a:moveTo>
                    <a:pt x="0" y="44"/>
                  </a:moveTo>
                  <a:lnTo>
                    <a:pt x="0" y="23"/>
                  </a:lnTo>
                  <a:lnTo>
                    <a:pt x="126" y="0"/>
                  </a:lnTo>
                  <a:lnTo>
                    <a:pt x="126" y="22"/>
                  </a:lnTo>
                  <a:lnTo>
                    <a:pt x="0" y="44"/>
                  </a:lnTo>
                  <a:lnTo>
                    <a:pt x="0" y="44"/>
                  </a:lnTo>
                  <a:close/>
                </a:path>
              </a:pathLst>
            </a:custGeom>
            <a:solidFill>
              <a:srgbClr val="CECECE"/>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16" name="Freeform 24"/>
            <p:cNvSpPr>
              <a:spLocks/>
            </p:cNvSpPr>
            <p:nvPr/>
          </p:nvSpPr>
          <p:spPr bwMode="auto">
            <a:xfrm>
              <a:off x="2572" y="1381"/>
              <a:ext cx="126" cy="44"/>
            </a:xfrm>
            <a:custGeom>
              <a:avLst/>
              <a:gdLst/>
              <a:ahLst/>
              <a:cxnLst>
                <a:cxn ang="0">
                  <a:pos x="0" y="44"/>
                </a:cxn>
                <a:cxn ang="0">
                  <a:pos x="0" y="23"/>
                </a:cxn>
                <a:cxn ang="0">
                  <a:pos x="126" y="0"/>
                </a:cxn>
                <a:cxn ang="0">
                  <a:pos x="126" y="22"/>
                </a:cxn>
                <a:cxn ang="0">
                  <a:pos x="0" y="44"/>
                </a:cxn>
                <a:cxn ang="0">
                  <a:pos x="0" y="44"/>
                </a:cxn>
              </a:cxnLst>
              <a:rect l="0" t="0" r="r" b="b"/>
              <a:pathLst>
                <a:path w="126" h="44">
                  <a:moveTo>
                    <a:pt x="0" y="44"/>
                  </a:moveTo>
                  <a:lnTo>
                    <a:pt x="0" y="23"/>
                  </a:lnTo>
                  <a:lnTo>
                    <a:pt x="126" y="0"/>
                  </a:lnTo>
                  <a:lnTo>
                    <a:pt x="126" y="22"/>
                  </a:lnTo>
                  <a:lnTo>
                    <a:pt x="0" y="44"/>
                  </a:lnTo>
                  <a:lnTo>
                    <a:pt x="0" y="44"/>
                  </a:lnTo>
                  <a:close/>
                </a:path>
              </a:pathLst>
            </a:custGeom>
            <a:noFill/>
            <a:ln w="2" cap="flat">
              <a:solidFill>
                <a:srgbClr val="BFBFBF"/>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17" name="Freeform 25"/>
            <p:cNvSpPr>
              <a:spLocks/>
            </p:cNvSpPr>
            <p:nvPr/>
          </p:nvSpPr>
          <p:spPr bwMode="auto">
            <a:xfrm>
              <a:off x="2575" y="1382"/>
              <a:ext cx="120" cy="36"/>
            </a:xfrm>
            <a:custGeom>
              <a:avLst/>
              <a:gdLst/>
              <a:ahLst/>
              <a:cxnLst>
                <a:cxn ang="0">
                  <a:pos x="0" y="36"/>
                </a:cxn>
                <a:cxn ang="0">
                  <a:pos x="0" y="22"/>
                </a:cxn>
                <a:cxn ang="0">
                  <a:pos x="120" y="0"/>
                </a:cxn>
                <a:cxn ang="0">
                  <a:pos x="120" y="16"/>
                </a:cxn>
                <a:cxn ang="0">
                  <a:pos x="0" y="36"/>
                </a:cxn>
                <a:cxn ang="0">
                  <a:pos x="0" y="36"/>
                </a:cxn>
              </a:cxnLst>
              <a:rect l="0" t="0" r="r" b="b"/>
              <a:pathLst>
                <a:path w="120" h="36">
                  <a:moveTo>
                    <a:pt x="0" y="36"/>
                  </a:moveTo>
                  <a:lnTo>
                    <a:pt x="0" y="22"/>
                  </a:lnTo>
                  <a:lnTo>
                    <a:pt x="120" y="0"/>
                  </a:lnTo>
                  <a:lnTo>
                    <a:pt x="120" y="16"/>
                  </a:lnTo>
                  <a:lnTo>
                    <a:pt x="0" y="36"/>
                  </a:lnTo>
                  <a:lnTo>
                    <a:pt x="0" y="36"/>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18" name="Freeform 26"/>
            <p:cNvSpPr>
              <a:spLocks/>
            </p:cNvSpPr>
            <p:nvPr/>
          </p:nvSpPr>
          <p:spPr bwMode="auto">
            <a:xfrm>
              <a:off x="2573" y="1400"/>
              <a:ext cx="125" cy="24"/>
            </a:xfrm>
            <a:custGeom>
              <a:avLst/>
              <a:gdLst/>
              <a:ahLst/>
              <a:cxnLst>
                <a:cxn ang="0">
                  <a:pos x="0" y="24"/>
                </a:cxn>
                <a:cxn ang="0">
                  <a:pos x="0" y="22"/>
                </a:cxn>
                <a:cxn ang="0">
                  <a:pos x="123" y="0"/>
                </a:cxn>
                <a:cxn ang="0">
                  <a:pos x="125" y="3"/>
                </a:cxn>
                <a:cxn ang="0">
                  <a:pos x="0" y="24"/>
                </a:cxn>
                <a:cxn ang="0">
                  <a:pos x="0" y="24"/>
                </a:cxn>
              </a:cxnLst>
              <a:rect l="0" t="0" r="r" b="b"/>
              <a:pathLst>
                <a:path w="125" h="24">
                  <a:moveTo>
                    <a:pt x="0" y="24"/>
                  </a:moveTo>
                  <a:lnTo>
                    <a:pt x="0" y="22"/>
                  </a:lnTo>
                  <a:lnTo>
                    <a:pt x="123" y="0"/>
                  </a:lnTo>
                  <a:lnTo>
                    <a:pt x="125" y="3"/>
                  </a:lnTo>
                  <a:lnTo>
                    <a:pt x="0" y="24"/>
                  </a:lnTo>
                  <a:lnTo>
                    <a:pt x="0" y="24"/>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19" name="Line 27"/>
            <p:cNvSpPr>
              <a:spLocks noChangeShapeType="1"/>
            </p:cNvSpPr>
            <p:nvPr/>
          </p:nvSpPr>
          <p:spPr bwMode="auto">
            <a:xfrm flipV="1">
              <a:off x="2559" y="1359"/>
              <a:ext cx="151" cy="27"/>
            </a:xfrm>
            <a:prstGeom prst="line">
              <a:avLst/>
            </a:prstGeom>
            <a:noFill/>
            <a:ln w="2"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20" name="Line 28"/>
            <p:cNvSpPr>
              <a:spLocks noChangeShapeType="1"/>
            </p:cNvSpPr>
            <p:nvPr/>
          </p:nvSpPr>
          <p:spPr bwMode="auto">
            <a:xfrm flipV="1">
              <a:off x="2559" y="1415"/>
              <a:ext cx="151" cy="26"/>
            </a:xfrm>
            <a:prstGeom prst="line">
              <a:avLst/>
            </a:prstGeom>
            <a:noFill/>
            <a:ln w="2"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21" name="Line 29"/>
            <p:cNvSpPr>
              <a:spLocks noChangeShapeType="1"/>
            </p:cNvSpPr>
            <p:nvPr/>
          </p:nvSpPr>
          <p:spPr bwMode="auto">
            <a:xfrm flipV="1">
              <a:off x="2559" y="1618"/>
              <a:ext cx="151" cy="26"/>
            </a:xfrm>
            <a:prstGeom prst="line">
              <a:avLst/>
            </a:prstGeom>
            <a:noFill/>
            <a:ln w="2"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22" name="Freeform 30"/>
            <p:cNvSpPr>
              <a:spLocks/>
            </p:cNvSpPr>
            <p:nvPr/>
          </p:nvSpPr>
          <p:spPr bwMode="auto">
            <a:xfrm>
              <a:off x="2592" y="1435"/>
              <a:ext cx="91" cy="24"/>
            </a:xfrm>
            <a:custGeom>
              <a:avLst/>
              <a:gdLst/>
              <a:ahLst/>
              <a:cxnLst>
                <a:cxn ang="0">
                  <a:pos x="0" y="20"/>
                </a:cxn>
                <a:cxn ang="0">
                  <a:pos x="0" y="20"/>
                </a:cxn>
                <a:cxn ang="0">
                  <a:pos x="0" y="18"/>
                </a:cxn>
                <a:cxn ang="0">
                  <a:pos x="1" y="16"/>
                </a:cxn>
                <a:cxn ang="0">
                  <a:pos x="4" y="15"/>
                </a:cxn>
                <a:cxn ang="0">
                  <a:pos x="5" y="14"/>
                </a:cxn>
                <a:cxn ang="0">
                  <a:pos x="5" y="14"/>
                </a:cxn>
                <a:cxn ang="0">
                  <a:pos x="86" y="0"/>
                </a:cxn>
                <a:cxn ang="0">
                  <a:pos x="88" y="0"/>
                </a:cxn>
                <a:cxn ang="0">
                  <a:pos x="89" y="0"/>
                </a:cxn>
                <a:cxn ang="0">
                  <a:pos x="90" y="2"/>
                </a:cxn>
                <a:cxn ang="0">
                  <a:pos x="91" y="4"/>
                </a:cxn>
                <a:cxn ang="0">
                  <a:pos x="91" y="4"/>
                </a:cxn>
                <a:cxn ang="0">
                  <a:pos x="91" y="4"/>
                </a:cxn>
                <a:cxn ang="0">
                  <a:pos x="90" y="6"/>
                </a:cxn>
                <a:cxn ang="0">
                  <a:pos x="89" y="9"/>
                </a:cxn>
                <a:cxn ang="0">
                  <a:pos x="88" y="10"/>
                </a:cxn>
                <a:cxn ang="0">
                  <a:pos x="86" y="10"/>
                </a:cxn>
                <a:cxn ang="0">
                  <a:pos x="86" y="10"/>
                </a:cxn>
                <a:cxn ang="0">
                  <a:pos x="5" y="24"/>
                </a:cxn>
                <a:cxn ang="0">
                  <a:pos x="4" y="24"/>
                </a:cxn>
                <a:cxn ang="0">
                  <a:pos x="1" y="23"/>
                </a:cxn>
                <a:cxn ang="0">
                  <a:pos x="0" y="22"/>
                </a:cxn>
                <a:cxn ang="0">
                  <a:pos x="0" y="20"/>
                </a:cxn>
                <a:cxn ang="0">
                  <a:pos x="0" y="20"/>
                </a:cxn>
                <a:cxn ang="0">
                  <a:pos x="0" y="20"/>
                </a:cxn>
              </a:cxnLst>
              <a:rect l="0" t="0" r="r" b="b"/>
              <a:pathLst>
                <a:path w="91" h="24">
                  <a:moveTo>
                    <a:pt x="0" y="20"/>
                  </a:moveTo>
                  <a:lnTo>
                    <a:pt x="0" y="20"/>
                  </a:lnTo>
                  <a:lnTo>
                    <a:pt x="0" y="18"/>
                  </a:lnTo>
                  <a:lnTo>
                    <a:pt x="1" y="16"/>
                  </a:lnTo>
                  <a:lnTo>
                    <a:pt x="4" y="15"/>
                  </a:lnTo>
                  <a:lnTo>
                    <a:pt x="5" y="14"/>
                  </a:lnTo>
                  <a:lnTo>
                    <a:pt x="5" y="14"/>
                  </a:lnTo>
                  <a:lnTo>
                    <a:pt x="86" y="0"/>
                  </a:lnTo>
                  <a:lnTo>
                    <a:pt x="88" y="0"/>
                  </a:lnTo>
                  <a:lnTo>
                    <a:pt x="89" y="0"/>
                  </a:lnTo>
                  <a:lnTo>
                    <a:pt x="90" y="2"/>
                  </a:lnTo>
                  <a:lnTo>
                    <a:pt x="91" y="4"/>
                  </a:lnTo>
                  <a:lnTo>
                    <a:pt x="91" y="4"/>
                  </a:lnTo>
                  <a:lnTo>
                    <a:pt x="91" y="4"/>
                  </a:lnTo>
                  <a:lnTo>
                    <a:pt x="90" y="6"/>
                  </a:lnTo>
                  <a:lnTo>
                    <a:pt x="89" y="9"/>
                  </a:lnTo>
                  <a:lnTo>
                    <a:pt x="88" y="10"/>
                  </a:lnTo>
                  <a:lnTo>
                    <a:pt x="86" y="10"/>
                  </a:lnTo>
                  <a:lnTo>
                    <a:pt x="86" y="10"/>
                  </a:lnTo>
                  <a:lnTo>
                    <a:pt x="5" y="24"/>
                  </a:lnTo>
                  <a:lnTo>
                    <a:pt x="4" y="24"/>
                  </a:lnTo>
                  <a:lnTo>
                    <a:pt x="1" y="23"/>
                  </a:lnTo>
                  <a:lnTo>
                    <a:pt x="0" y="22"/>
                  </a:lnTo>
                  <a:lnTo>
                    <a:pt x="0" y="20"/>
                  </a:lnTo>
                  <a:lnTo>
                    <a:pt x="0" y="20"/>
                  </a:lnTo>
                  <a:lnTo>
                    <a:pt x="0" y="20"/>
                  </a:lnTo>
                  <a:close/>
                </a:path>
              </a:pathLst>
            </a:custGeom>
            <a:solidFill>
              <a:srgbClr val="666666"/>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23" name="Freeform 31"/>
            <p:cNvSpPr>
              <a:spLocks/>
            </p:cNvSpPr>
            <p:nvPr/>
          </p:nvSpPr>
          <p:spPr bwMode="auto">
            <a:xfrm>
              <a:off x="2592" y="1435"/>
              <a:ext cx="91" cy="24"/>
            </a:xfrm>
            <a:custGeom>
              <a:avLst/>
              <a:gdLst/>
              <a:ahLst/>
              <a:cxnLst>
                <a:cxn ang="0">
                  <a:pos x="0" y="20"/>
                </a:cxn>
                <a:cxn ang="0">
                  <a:pos x="0" y="20"/>
                </a:cxn>
                <a:cxn ang="0">
                  <a:pos x="0" y="18"/>
                </a:cxn>
                <a:cxn ang="0">
                  <a:pos x="1" y="16"/>
                </a:cxn>
                <a:cxn ang="0">
                  <a:pos x="4" y="15"/>
                </a:cxn>
                <a:cxn ang="0">
                  <a:pos x="5" y="14"/>
                </a:cxn>
                <a:cxn ang="0">
                  <a:pos x="5" y="14"/>
                </a:cxn>
                <a:cxn ang="0">
                  <a:pos x="86" y="0"/>
                </a:cxn>
                <a:cxn ang="0">
                  <a:pos x="88" y="0"/>
                </a:cxn>
                <a:cxn ang="0">
                  <a:pos x="89" y="0"/>
                </a:cxn>
                <a:cxn ang="0">
                  <a:pos x="90" y="2"/>
                </a:cxn>
                <a:cxn ang="0">
                  <a:pos x="91" y="4"/>
                </a:cxn>
                <a:cxn ang="0">
                  <a:pos x="91" y="4"/>
                </a:cxn>
                <a:cxn ang="0">
                  <a:pos x="91" y="4"/>
                </a:cxn>
                <a:cxn ang="0">
                  <a:pos x="90" y="6"/>
                </a:cxn>
                <a:cxn ang="0">
                  <a:pos x="89" y="9"/>
                </a:cxn>
                <a:cxn ang="0">
                  <a:pos x="88" y="10"/>
                </a:cxn>
                <a:cxn ang="0">
                  <a:pos x="86" y="10"/>
                </a:cxn>
                <a:cxn ang="0">
                  <a:pos x="86" y="10"/>
                </a:cxn>
                <a:cxn ang="0">
                  <a:pos x="5" y="24"/>
                </a:cxn>
                <a:cxn ang="0">
                  <a:pos x="4" y="24"/>
                </a:cxn>
                <a:cxn ang="0">
                  <a:pos x="1" y="23"/>
                </a:cxn>
                <a:cxn ang="0">
                  <a:pos x="0" y="22"/>
                </a:cxn>
                <a:cxn ang="0">
                  <a:pos x="0" y="20"/>
                </a:cxn>
                <a:cxn ang="0">
                  <a:pos x="0" y="20"/>
                </a:cxn>
                <a:cxn ang="0">
                  <a:pos x="0" y="20"/>
                </a:cxn>
              </a:cxnLst>
              <a:rect l="0" t="0" r="r" b="b"/>
              <a:pathLst>
                <a:path w="91" h="24">
                  <a:moveTo>
                    <a:pt x="0" y="20"/>
                  </a:moveTo>
                  <a:lnTo>
                    <a:pt x="0" y="20"/>
                  </a:lnTo>
                  <a:lnTo>
                    <a:pt x="0" y="18"/>
                  </a:lnTo>
                  <a:lnTo>
                    <a:pt x="1" y="16"/>
                  </a:lnTo>
                  <a:lnTo>
                    <a:pt x="4" y="15"/>
                  </a:lnTo>
                  <a:lnTo>
                    <a:pt x="5" y="14"/>
                  </a:lnTo>
                  <a:lnTo>
                    <a:pt x="5" y="14"/>
                  </a:lnTo>
                  <a:lnTo>
                    <a:pt x="86" y="0"/>
                  </a:lnTo>
                  <a:lnTo>
                    <a:pt x="88" y="0"/>
                  </a:lnTo>
                  <a:lnTo>
                    <a:pt x="89" y="0"/>
                  </a:lnTo>
                  <a:lnTo>
                    <a:pt x="90" y="2"/>
                  </a:lnTo>
                  <a:lnTo>
                    <a:pt x="91" y="4"/>
                  </a:lnTo>
                  <a:lnTo>
                    <a:pt x="91" y="4"/>
                  </a:lnTo>
                  <a:lnTo>
                    <a:pt x="91" y="4"/>
                  </a:lnTo>
                  <a:lnTo>
                    <a:pt x="90" y="6"/>
                  </a:lnTo>
                  <a:lnTo>
                    <a:pt x="89" y="9"/>
                  </a:lnTo>
                  <a:lnTo>
                    <a:pt x="88" y="10"/>
                  </a:lnTo>
                  <a:lnTo>
                    <a:pt x="86" y="10"/>
                  </a:lnTo>
                  <a:lnTo>
                    <a:pt x="86" y="10"/>
                  </a:lnTo>
                  <a:lnTo>
                    <a:pt x="5" y="24"/>
                  </a:lnTo>
                  <a:lnTo>
                    <a:pt x="4" y="24"/>
                  </a:lnTo>
                  <a:lnTo>
                    <a:pt x="1" y="23"/>
                  </a:lnTo>
                  <a:lnTo>
                    <a:pt x="0" y="22"/>
                  </a:lnTo>
                  <a:lnTo>
                    <a:pt x="0" y="20"/>
                  </a:lnTo>
                  <a:lnTo>
                    <a:pt x="0" y="20"/>
                  </a:lnTo>
                  <a:lnTo>
                    <a:pt x="0" y="20"/>
                  </a:lnTo>
                  <a:close/>
                </a:path>
              </a:pathLst>
            </a:custGeom>
            <a:noFill/>
            <a:ln w="2" cap="flat">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24" name="Line 32"/>
            <p:cNvSpPr>
              <a:spLocks noChangeShapeType="1"/>
            </p:cNvSpPr>
            <p:nvPr/>
          </p:nvSpPr>
          <p:spPr bwMode="auto">
            <a:xfrm flipV="1">
              <a:off x="2596" y="1444"/>
              <a:ext cx="83" cy="14"/>
            </a:xfrm>
            <a:prstGeom prst="line">
              <a:avLst/>
            </a:prstGeom>
            <a:noFill/>
            <a:ln w="5"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25" name="Freeform 33"/>
            <p:cNvSpPr>
              <a:spLocks/>
            </p:cNvSpPr>
            <p:nvPr/>
          </p:nvSpPr>
          <p:spPr bwMode="auto">
            <a:xfrm>
              <a:off x="2566" y="1647"/>
              <a:ext cx="139" cy="38"/>
            </a:xfrm>
            <a:custGeom>
              <a:avLst/>
              <a:gdLst/>
              <a:ahLst/>
              <a:cxnLst>
                <a:cxn ang="0">
                  <a:pos x="0" y="26"/>
                </a:cxn>
                <a:cxn ang="0">
                  <a:pos x="0" y="24"/>
                </a:cxn>
                <a:cxn ang="0">
                  <a:pos x="139" y="0"/>
                </a:cxn>
                <a:cxn ang="0">
                  <a:pos x="139" y="2"/>
                </a:cxn>
                <a:cxn ang="0">
                  <a:pos x="139" y="2"/>
                </a:cxn>
                <a:cxn ang="0">
                  <a:pos x="138" y="7"/>
                </a:cxn>
                <a:cxn ang="0">
                  <a:pos x="134" y="12"/>
                </a:cxn>
                <a:cxn ang="0">
                  <a:pos x="134" y="12"/>
                </a:cxn>
                <a:cxn ang="0">
                  <a:pos x="130" y="16"/>
                </a:cxn>
                <a:cxn ang="0">
                  <a:pos x="125" y="18"/>
                </a:cxn>
                <a:cxn ang="0">
                  <a:pos x="125" y="18"/>
                </a:cxn>
                <a:cxn ang="0">
                  <a:pos x="67" y="30"/>
                </a:cxn>
                <a:cxn ang="0">
                  <a:pos x="15" y="38"/>
                </a:cxn>
                <a:cxn ang="0">
                  <a:pos x="15" y="38"/>
                </a:cxn>
                <a:cxn ang="0">
                  <a:pos x="12" y="38"/>
                </a:cxn>
                <a:cxn ang="0">
                  <a:pos x="7" y="38"/>
                </a:cxn>
                <a:cxn ang="0">
                  <a:pos x="4" y="35"/>
                </a:cxn>
                <a:cxn ang="0">
                  <a:pos x="4" y="35"/>
                </a:cxn>
                <a:cxn ang="0">
                  <a:pos x="2" y="33"/>
                </a:cxn>
                <a:cxn ang="0">
                  <a:pos x="2" y="30"/>
                </a:cxn>
                <a:cxn ang="0">
                  <a:pos x="0" y="26"/>
                </a:cxn>
                <a:cxn ang="0">
                  <a:pos x="0" y="26"/>
                </a:cxn>
                <a:cxn ang="0">
                  <a:pos x="0" y="26"/>
                </a:cxn>
              </a:cxnLst>
              <a:rect l="0" t="0" r="r" b="b"/>
              <a:pathLst>
                <a:path w="139" h="38">
                  <a:moveTo>
                    <a:pt x="0" y="26"/>
                  </a:moveTo>
                  <a:lnTo>
                    <a:pt x="0" y="24"/>
                  </a:lnTo>
                  <a:lnTo>
                    <a:pt x="139" y="0"/>
                  </a:lnTo>
                  <a:lnTo>
                    <a:pt x="139" y="2"/>
                  </a:lnTo>
                  <a:lnTo>
                    <a:pt x="139" y="2"/>
                  </a:lnTo>
                  <a:lnTo>
                    <a:pt x="138" y="7"/>
                  </a:lnTo>
                  <a:lnTo>
                    <a:pt x="134" y="12"/>
                  </a:lnTo>
                  <a:lnTo>
                    <a:pt x="134" y="12"/>
                  </a:lnTo>
                  <a:lnTo>
                    <a:pt x="130" y="16"/>
                  </a:lnTo>
                  <a:lnTo>
                    <a:pt x="125" y="18"/>
                  </a:lnTo>
                  <a:lnTo>
                    <a:pt x="125" y="18"/>
                  </a:lnTo>
                  <a:lnTo>
                    <a:pt x="67" y="30"/>
                  </a:lnTo>
                  <a:lnTo>
                    <a:pt x="15" y="38"/>
                  </a:lnTo>
                  <a:lnTo>
                    <a:pt x="15" y="38"/>
                  </a:lnTo>
                  <a:lnTo>
                    <a:pt x="12" y="38"/>
                  </a:lnTo>
                  <a:lnTo>
                    <a:pt x="7" y="38"/>
                  </a:lnTo>
                  <a:lnTo>
                    <a:pt x="4" y="35"/>
                  </a:lnTo>
                  <a:lnTo>
                    <a:pt x="4" y="35"/>
                  </a:lnTo>
                  <a:lnTo>
                    <a:pt x="2" y="33"/>
                  </a:lnTo>
                  <a:lnTo>
                    <a:pt x="2" y="30"/>
                  </a:lnTo>
                  <a:lnTo>
                    <a:pt x="0" y="26"/>
                  </a:lnTo>
                  <a:lnTo>
                    <a:pt x="0" y="26"/>
                  </a:lnTo>
                  <a:lnTo>
                    <a:pt x="0" y="26"/>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26" name="Freeform 34"/>
            <p:cNvSpPr>
              <a:spLocks/>
            </p:cNvSpPr>
            <p:nvPr/>
          </p:nvSpPr>
          <p:spPr bwMode="auto">
            <a:xfrm>
              <a:off x="2547" y="1244"/>
              <a:ext cx="173" cy="451"/>
            </a:xfrm>
            <a:custGeom>
              <a:avLst/>
              <a:gdLst/>
              <a:ahLst/>
              <a:cxnLst>
                <a:cxn ang="0">
                  <a:pos x="151" y="0"/>
                </a:cxn>
                <a:cxn ang="0">
                  <a:pos x="160" y="4"/>
                </a:cxn>
                <a:cxn ang="0">
                  <a:pos x="164" y="6"/>
                </a:cxn>
                <a:cxn ang="0">
                  <a:pos x="168" y="9"/>
                </a:cxn>
                <a:cxn ang="0">
                  <a:pos x="168" y="9"/>
                </a:cxn>
                <a:cxn ang="0">
                  <a:pos x="172" y="13"/>
                </a:cxn>
                <a:cxn ang="0">
                  <a:pos x="173" y="20"/>
                </a:cxn>
                <a:cxn ang="0">
                  <a:pos x="173" y="20"/>
                </a:cxn>
                <a:cxn ang="0">
                  <a:pos x="173" y="405"/>
                </a:cxn>
                <a:cxn ang="0">
                  <a:pos x="173" y="405"/>
                </a:cxn>
                <a:cxn ang="0">
                  <a:pos x="173" y="410"/>
                </a:cxn>
                <a:cxn ang="0">
                  <a:pos x="171" y="415"/>
                </a:cxn>
                <a:cxn ang="0">
                  <a:pos x="168" y="418"/>
                </a:cxn>
                <a:cxn ang="0">
                  <a:pos x="164" y="420"/>
                </a:cxn>
                <a:cxn ang="0">
                  <a:pos x="159" y="425"/>
                </a:cxn>
                <a:cxn ang="0">
                  <a:pos x="153" y="428"/>
                </a:cxn>
                <a:cxn ang="0">
                  <a:pos x="153" y="428"/>
                </a:cxn>
                <a:cxn ang="0">
                  <a:pos x="71" y="442"/>
                </a:cxn>
                <a:cxn ang="0">
                  <a:pos x="32" y="448"/>
                </a:cxn>
                <a:cxn ang="0">
                  <a:pos x="14" y="451"/>
                </a:cxn>
                <a:cxn ang="0">
                  <a:pos x="14" y="451"/>
                </a:cxn>
                <a:cxn ang="0">
                  <a:pos x="11" y="451"/>
                </a:cxn>
                <a:cxn ang="0">
                  <a:pos x="7" y="450"/>
                </a:cxn>
                <a:cxn ang="0">
                  <a:pos x="0" y="446"/>
                </a:cxn>
                <a:cxn ang="0">
                  <a:pos x="0" y="446"/>
                </a:cxn>
              </a:cxnLst>
              <a:rect l="0" t="0" r="r" b="b"/>
              <a:pathLst>
                <a:path w="173" h="451">
                  <a:moveTo>
                    <a:pt x="151" y="0"/>
                  </a:moveTo>
                  <a:lnTo>
                    <a:pt x="160" y="4"/>
                  </a:lnTo>
                  <a:lnTo>
                    <a:pt x="164" y="6"/>
                  </a:lnTo>
                  <a:lnTo>
                    <a:pt x="168" y="9"/>
                  </a:lnTo>
                  <a:lnTo>
                    <a:pt x="168" y="9"/>
                  </a:lnTo>
                  <a:lnTo>
                    <a:pt x="172" y="13"/>
                  </a:lnTo>
                  <a:lnTo>
                    <a:pt x="173" y="20"/>
                  </a:lnTo>
                  <a:lnTo>
                    <a:pt x="173" y="20"/>
                  </a:lnTo>
                  <a:lnTo>
                    <a:pt x="173" y="405"/>
                  </a:lnTo>
                  <a:lnTo>
                    <a:pt x="173" y="405"/>
                  </a:lnTo>
                  <a:lnTo>
                    <a:pt x="173" y="410"/>
                  </a:lnTo>
                  <a:lnTo>
                    <a:pt x="171" y="415"/>
                  </a:lnTo>
                  <a:lnTo>
                    <a:pt x="168" y="418"/>
                  </a:lnTo>
                  <a:lnTo>
                    <a:pt x="164" y="420"/>
                  </a:lnTo>
                  <a:lnTo>
                    <a:pt x="159" y="425"/>
                  </a:lnTo>
                  <a:lnTo>
                    <a:pt x="153" y="428"/>
                  </a:lnTo>
                  <a:lnTo>
                    <a:pt x="153" y="428"/>
                  </a:lnTo>
                  <a:lnTo>
                    <a:pt x="71" y="442"/>
                  </a:lnTo>
                  <a:lnTo>
                    <a:pt x="32" y="448"/>
                  </a:lnTo>
                  <a:lnTo>
                    <a:pt x="14" y="451"/>
                  </a:lnTo>
                  <a:lnTo>
                    <a:pt x="14" y="451"/>
                  </a:lnTo>
                  <a:lnTo>
                    <a:pt x="11" y="451"/>
                  </a:lnTo>
                  <a:lnTo>
                    <a:pt x="7" y="450"/>
                  </a:lnTo>
                  <a:lnTo>
                    <a:pt x="0" y="446"/>
                  </a:lnTo>
                  <a:lnTo>
                    <a:pt x="0" y="446"/>
                  </a:lnTo>
                </a:path>
              </a:pathLst>
            </a:custGeom>
            <a:noFill/>
            <a:ln w="5" cap="flat">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27" name="Freeform 35"/>
            <p:cNvSpPr>
              <a:spLocks/>
            </p:cNvSpPr>
            <p:nvPr/>
          </p:nvSpPr>
          <p:spPr bwMode="auto">
            <a:xfrm>
              <a:off x="2141" y="1706"/>
              <a:ext cx="539" cy="143"/>
            </a:xfrm>
            <a:custGeom>
              <a:avLst/>
              <a:gdLst/>
              <a:ahLst/>
              <a:cxnLst>
                <a:cxn ang="0">
                  <a:pos x="160" y="143"/>
                </a:cxn>
                <a:cxn ang="0">
                  <a:pos x="539" y="76"/>
                </a:cxn>
                <a:cxn ang="0">
                  <a:pos x="539" y="59"/>
                </a:cxn>
                <a:cxn ang="0">
                  <a:pos x="382" y="0"/>
                </a:cxn>
                <a:cxn ang="0">
                  <a:pos x="0" y="66"/>
                </a:cxn>
                <a:cxn ang="0">
                  <a:pos x="0" y="85"/>
                </a:cxn>
                <a:cxn ang="0">
                  <a:pos x="160" y="143"/>
                </a:cxn>
                <a:cxn ang="0">
                  <a:pos x="160" y="143"/>
                </a:cxn>
              </a:cxnLst>
              <a:rect l="0" t="0" r="r" b="b"/>
              <a:pathLst>
                <a:path w="539" h="143">
                  <a:moveTo>
                    <a:pt x="160" y="143"/>
                  </a:moveTo>
                  <a:lnTo>
                    <a:pt x="539" y="76"/>
                  </a:lnTo>
                  <a:lnTo>
                    <a:pt x="539" y="59"/>
                  </a:lnTo>
                  <a:lnTo>
                    <a:pt x="382" y="0"/>
                  </a:lnTo>
                  <a:lnTo>
                    <a:pt x="0" y="66"/>
                  </a:lnTo>
                  <a:lnTo>
                    <a:pt x="0" y="85"/>
                  </a:lnTo>
                  <a:lnTo>
                    <a:pt x="160" y="143"/>
                  </a:lnTo>
                  <a:lnTo>
                    <a:pt x="160" y="143"/>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28" name="Freeform 36"/>
            <p:cNvSpPr>
              <a:spLocks/>
            </p:cNvSpPr>
            <p:nvPr/>
          </p:nvSpPr>
          <p:spPr bwMode="auto">
            <a:xfrm>
              <a:off x="2301" y="1765"/>
              <a:ext cx="380" cy="82"/>
            </a:xfrm>
            <a:custGeom>
              <a:avLst/>
              <a:gdLst/>
              <a:ahLst/>
              <a:cxnLst>
                <a:cxn ang="0">
                  <a:pos x="380" y="16"/>
                </a:cxn>
                <a:cxn ang="0">
                  <a:pos x="380" y="0"/>
                </a:cxn>
                <a:cxn ang="0">
                  <a:pos x="0" y="67"/>
                </a:cxn>
                <a:cxn ang="0">
                  <a:pos x="0" y="82"/>
                </a:cxn>
                <a:cxn ang="0">
                  <a:pos x="190" y="48"/>
                </a:cxn>
                <a:cxn ang="0">
                  <a:pos x="321" y="26"/>
                </a:cxn>
                <a:cxn ang="0">
                  <a:pos x="364" y="18"/>
                </a:cxn>
                <a:cxn ang="0">
                  <a:pos x="380" y="16"/>
                </a:cxn>
                <a:cxn ang="0">
                  <a:pos x="380" y="16"/>
                </a:cxn>
                <a:cxn ang="0">
                  <a:pos x="380" y="16"/>
                </a:cxn>
              </a:cxnLst>
              <a:rect l="0" t="0" r="r" b="b"/>
              <a:pathLst>
                <a:path w="380" h="82">
                  <a:moveTo>
                    <a:pt x="380" y="16"/>
                  </a:moveTo>
                  <a:lnTo>
                    <a:pt x="380" y="0"/>
                  </a:lnTo>
                  <a:lnTo>
                    <a:pt x="0" y="67"/>
                  </a:lnTo>
                  <a:lnTo>
                    <a:pt x="0" y="82"/>
                  </a:lnTo>
                  <a:lnTo>
                    <a:pt x="190" y="48"/>
                  </a:lnTo>
                  <a:lnTo>
                    <a:pt x="321" y="26"/>
                  </a:lnTo>
                  <a:lnTo>
                    <a:pt x="364" y="18"/>
                  </a:lnTo>
                  <a:lnTo>
                    <a:pt x="380" y="16"/>
                  </a:lnTo>
                  <a:lnTo>
                    <a:pt x="380" y="16"/>
                  </a:lnTo>
                  <a:lnTo>
                    <a:pt x="380" y="16"/>
                  </a:lnTo>
                  <a:close/>
                </a:path>
              </a:pathLst>
            </a:custGeom>
            <a:solidFill>
              <a:srgbClr val="F7F7F7"/>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29" name="Freeform 37"/>
            <p:cNvSpPr>
              <a:spLocks/>
            </p:cNvSpPr>
            <p:nvPr/>
          </p:nvSpPr>
          <p:spPr bwMode="auto">
            <a:xfrm>
              <a:off x="2141" y="1776"/>
              <a:ext cx="160" cy="71"/>
            </a:xfrm>
            <a:custGeom>
              <a:avLst/>
              <a:gdLst/>
              <a:ahLst/>
              <a:cxnLst>
                <a:cxn ang="0">
                  <a:pos x="0" y="14"/>
                </a:cxn>
                <a:cxn ang="0">
                  <a:pos x="0" y="0"/>
                </a:cxn>
                <a:cxn ang="0">
                  <a:pos x="160" y="56"/>
                </a:cxn>
                <a:cxn ang="0">
                  <a:pos x="160" y="71"/>
                </a:cxn>
                <a:cxn ang="0">
                  <a:pos x="0" y="14"/>
                </a:cxn>
                <a:cxn ang="0">
                  <a:pos x="0" y="14"/>
                </a:cxn>
              </a:cxnLst>
              <a:rect l="0" t="0" r="r" b="b"/>
              <a:pathLst>
                <a:path w="160" h="71">
                  <a:moveTo>
                    <a:pt x="0" y="14"/>
                  </a:moveTo>
                  <a:lnTo>
                    <a:pt x="0" y="0"/>
                  </a:lnTo>
                  <a:lnTo>
                    <a:pt x="160" y="56"/>
                  </a:lnTo>
                  <a:lnTo>
                    <a:pt x="160" y="71"/>
                  </a:lnTo>
                  <a:lnTo>
                    <a:pt x="0" y="14"/>
                  </a:lnTo>
                  <a:lnTo>
                    <a:pt x="0" y="14"/>
                  </a:lnTo>
                  <a:close/>
                </a:path>
              </a:pathLst>
            </a:custGeom>
            <a:solidFill>
              <a:srgbClr val="EDEDED"/>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30" name="Freeform 38"/>
            <p:cNvSpPr>
              <a:spLocks/>
            </p:cNvSpPr>
            <p:nvPr/>
          </p:nvSpPr>
          <p:spPr bwMode="auto">
            <a:xfrm>
              <a:off x="2142" y="1708"/>
              <a:ext cx="537" cy="123"/>
            </a:xfrm>
            <a:custGeom>
              <a:avLst/>
              <a:gdLst/>
              <a:ahLst/>
              <a:cxnLst>
                <a:cxn ang="0">
                  <a:pos x="381" y="0"/>
                </a:cxn>
                <a:cxn ang="0">
                  <a:pos x="537" y="56"/>
                </a:cxn>
                <a:cxn ang="0">
                  <a:pos x="160" y="123"/>
                </a:cxn>
                <a:cxn ang="0">
                  <a:pos x="0" y="65"/>
                </a:cxn>
                <a:cxn ang="0">
                  <a:pos x="381" y="0"/>
                </a:cxn>
                <a:cxn ang="0">
                  <a:pos x="381" y="0"/>
                </a:cxn>
              </a:cxnLst>
              <a:rect l="0" t="0" r="r" b="b"/>
              <a:pathLst>
                <a:path w="537" h="123">
                  <a:moveTo>
                    <a:pt x="381" y="0"/>
                  </a:moveTo>
                  <a:lnTo>
                    <a:pt x="537" y="56"/>
                  </a:lnTo>
                  <a:lnTo>
                    <a:pt x="160" y="123"/>
                  </a:lnTo>
                  <a:lnTo>
                    <a:pt x="0" y="65"/>
                  </a:lnTo>
                  <a:lnTo>
                    <a:pt x="381" y="0"/>
                  </a:lnTo>
                  <a:lnTo>
                    <a:pt x="381" y="0"/>
                  </a:lnTo>
                  <a:close/>
                </a:path>
              </a:pathLst>
            </a:custGeom>
            <a:solidFill>
              <a:srgbClr val="F7F7F7"/>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31" name="Line 39"/>
            <p:cNvSpPr>
              <a:spLocks noChangeShapeType="1"/>
            </p:cNvSpPr>
            <p:nvPr/>
          </p:nvSpPr>
          <p:spPr bwMode="auto">
            <a:xfrm flipH="1">
              <a:off x="2301" y="1765"/>
              <a:ext cx="379" cy="66"/>
            </a:xfrm>
            <a:prstGeom prst="line">
              <a:avLst/>
            </a:prstGeom>
            <a:noFill/>
            <a:ln w="2"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32" name="Freeform 40"/>
            <p:cNvSpPr>
              <a:spLocks/>
            </p:cNvSpPr>
            <p:nvPr/>
          </p:nvSpPr>
          <p:spPr bwMode="auto">
            <a:xfrm>
              <a:off x="2141" y="1706"/>
              <a:ext cx="539" cy="143"/>
            </a:xfrm>
            <a:custGeom>
              <a:avLst/>
              <a:gdLst/>
              <a:ahLst/>
              <a:cxnLst>
                <a:cxn ang="0">
                  <a:pos x="160" y="143"/>
                </a:cxn>
                <a:cxn ang="0">
                  <a:pos x="539" y="76"/>
                </a:cxn>
                <a:cxn ang="0">
                  <a:pos x="539" y="59"/>
                </a:cxn>
                <a:cxn ang="0">
                  <a:pos x="382" y="0"/>
                </a:cxn>
                <a:cxn ang="0">
                  <a:pos x="0" y="66"/>
                </a:cxn>
                <a:cxn ang="0">
                  <a:pos x="0" y="85"/>
                </a:cxn>
                <a:cxn ang="0">
                  <a:pos x="160" y="143"/>
                </a:cxn>
                <a:cxn ang="0">
                  <a:pos x="160" y="143"/>
                </a:cxn>
              </a:cxnLst>
              <a:rect l="0" t="0" r="r" b="b"/>
              <a:pathLst>
                <a:path w="539" h="143">
                  <a:moveTo>
                    <a:pt x="160" y="143"/>
                  </a:moveTo>
                  <a:lnTo>
                    <a:pt x="539" y="76"/>
                  </a:lnTo>
                  <a:lnTo>
                    <a:pt x="539" y="59"/>
                  </a:lnTo>
                  <a:lnTo>
                    <a:pt x="382" y="0"/>
                  </a:lnTo>
                  <a:lnTo>
                    <a:pt x="0" y="66"/>
                  </a:lnTo>
                  <a:lnTo>
                    <a:pt x="0" y="85"/>
                  </a:lnTo>
                  <a:lnTo>
                    <a:pt x="160" y="143"/>
                  </a:lnTo>
                  <a:lnTo>
                    <a:pt x="160" y="143"/>
                  </a:lnTo>
                  <a:close/>
                </a:path>
              </a:pathLst>
            </a:custGeom>
            <a:noFill/>
            <a:ln w="5" cap="flat">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33" name="Freeform 41"/>
            <p:cNvSpPr>
              <a:spLocks/>
            </p:cNvSpPr>
            <p:nvPr/>
          </p:nvSpPr>
          <p:spPr bwMode="auto">
            <a:xfrm>
              <a:off x="2190" y="1769"/>
              <a:ext cx="51" cy="12"/>
            </a:xfrm>
            <a:custGeom>
              <a:avLst/>
              <a:gdLst/>
              <a:ahLst/>
              <a:cxnLst>
                <a:cxn ang="0">
                  <a:pos x="27" y="0"/>
                </a:cxn>
                <a:cxn ang="0">
                  <a:pos x="51" y="9"/>
                </a:cxn>
                <a:cxn ang="0">
                  <a:pos x="23" y="12"/>
                </a:cxn>
                <a:cxn ang="0">
                  <a:pos x="0" y="4"/>
                </a:cxn>
                <a:cxn ang="0">
                  <a:pos x="27" y="0"/>
                </a:cxn>
                <a:cxn ang="0">
                  <a:pos x="27" y="0"/>
                </a:cxn>
              </a:cxnLst>
              <a:rect l="0" t="0" r="r" b="b"/>
              <a:pathLst>
                <a:path w="51" h="12">
                  <a:moveTo>
                    <a:pt x="27" y="0"/>
                  </a:moveTo>
                  <a:lnTo>
                    <a:pt x="51" y="9"/>
                  </a:lnTo>
                  <a:lnTo>
                    <a:pt x="23" y="12"/>
                  </a:lnTo>
                  <a:lnTo>
                    <a:pt x="0" y="4"/>
                  </a:lnTo>
                  <a:lnTo>
                    <a:pt x="27" y="0"/>
                  </a:lnTo>
                  <a:lnTo>
                    <a:pt x="27" y="0"/>
                  </a:lnTo>
                  <a:close/>
                </a:path>
              </a:pathLst>
            </a:custGeom>
            <a:solidFill>
              <a:srgbClr val="EDEDED"/>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34" name="Freeform 42"/>
            <p:cNvSpPr>
              <a:spLocks/>
            </p:cNvSpPr>
            <p:nvPr/>
          </p:nvSpPr>
          <p:spPr bwMode="auto">
            <a:xfrm>
              <a:off x="2190" y="1769"/>
              <a:ext cx="51" cy="12"/>
            </a:xfrm>
            <a:custGeom>
              <a:avLst/>
              <a:gdLst/>
              <a:ahLst/>
              <a:cxnLst>
                <a:cxn ang="0">
                  <a:pos x="27" y="0"/>
                </a:cxn>
                <a:cxn ang="0">
                  <a:pos x="51" y="9"/>
                </a:cxn>
                <a:cxn ang="0">
                  <a:pos x="23" y="12"/>
                </a:cxn>
                <a:cxn ang="0">
                  <a:pos x="0" y="4"/>
                </a:cxn>
                <a:cxn ang="0">
                  <a:pos x="27" y="0"/>
                </a:cxn>
                <a:cxn ang="0">
                  <a:pos x="27" y="0"/>
                </a:cxn>
              </a:cxnLst>
              <a:rect l="0" t="0" r="r" b="b"/>
              <a:pathLst>
                <a:path w="51" h="12">
                  <a:moveTo>
                    <a:pt x="27" y="0"/>
                  </a:moveTo>
                  <a:lnTo>
                    <a:pt x="51" y="9"/>
                  </a:lnTo>
                  <a:lnTo>
                    <a:pt x="23" y="12"/>
                  </a:lnTo>
                  <a:lnTo>
                    <a:pt x="0" y="4"/>
                  </a:lnTo>
                  <a:lnTo>
                    <a:pt x="27" y="0"/>
                  </a:lnTo>
                  <a:lnTo>
                    <a:pt x="27" y="0"/>
                  </a:lnTo>
                  <a:close/>
                </a:path>
              </a:pathLst>
            </a:custGeom>
            <a:noFill/>
            <a:ln w="2"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35" name="Freeform 43"/>
            <p:cNvSpPr>
              <a:spLocks/>
            </p:cNvSpPr>
            <p:nvPr/>
          </p:nvSpPr>
          <p:spPr bwMode="auto">
            <a:xfrm>
              <a:off x="2231" y="1762"/>
              <a:ext cx="52" cy="12"/>
            </a:xfrm>
            <a:custGeom>
              <a:avLst/>
              <a:gdLst/>
              <a:ahLst/>
              <a:cxnLst>
                <a:cxn ang="0">
                  <a:pos x="28" y="0"/>
                </a:cxn>
                <a:cxn ang="0">
                  <a:pos x="52" y="8"/>
                </a:cxn>
                <a:cxn ang="0">
                  <a:pos x="25" y="12"/>
                </a:cxn>
                <a:cxn ang="0">
                  <a:pos x="0" y="5"/>
                </a:cxn>
                <a:cxn ang="0">
                  <a:pos x="28" y="0"/>
                </a:cxn>
                <a:cxn ang="0">
                  <a:pos x="28" y="0"/>
                </a:cxn>
              </a:cxnLst>
              <a:rect l="0" t="0" r="r" b="b"/>
              <a:pathLst>
                <a:path w="52" h="12">
                  <a:moveTo>
                    <a:pt x="28" y="0"/>
                  </a:moveTo>
                  <a:lnTo>
                    <a:pt x="52" y="8"/>
                  </a:lnTo>
                  <a:lnTo>
                    <a:pt x="25" y="12"/>
                  </a:lnTo>
                  <a:lnTo>
                    <a:pt x="0" y="5"/>
                  </a:lnTo>
                  <a:lnTo>
                    <a:pt x="28" y="0"/>
                  </a:lnTo>
                  <a:lnTo>
                    <a:pt x="28" y="0"/>
                  </a:lnTo>
                  <a:close/>
                </a:path>
              </a:pathLst>
            </a:custGeom>
            <a:solidFill>
              <a:srgbClr val="EDEDED"/>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36" name="Freeform 44"/>
            <p:cNvSpPr>
              <a:spLocks/>
            </p:cNvSpPr>
            <p:nvPr/>
          </p:nvSpPr>
          <p:spPr bwMode="auto">
            <a:xfrm>
              <a:off x="2231" y="1762"/>
              <a:ext cx="52" cy="12"/>
            </a:xfrm>
            <a:custGeom>
              <a:avLst/>
              <a:gdLst/>
              <a:ahLst/>
              <a:cxnLst>
                <a:cxn ang="0">
                  <a:pos x="28" y="0"/>
                </a:cxn>
                <a:cxn ang="0">
                  <a:pos x="52" y="8"/>
                </a:cxn>
                <a:cxn ang="0">
                  <a:pos x="25" y="12"/>
                </a:cxn>
                <a:cxn ang="0">
                  <a:pos x="0" y="5"/>
                </a:cxn>
                <a:cxn ang="0">
                  <a:pos x="28" y="0"/>
                </a:cxn>
                <a:cxn ang="0">
                  <a:pos x="28" y="0"/>
                </a:cxn>
              </a:cxnLst>
              <a:rect l="0" t="0" r="r" b="b"/>
              <a:pathLst>
                <a:path w="52" h="12">
                  <a:moveTo>
                    <a:pt x="28" y="0"/>
                  </a:moveTo>
                  <a:lnTo>
                    <a:pt x="52" y="8"/>
                  </a:lnTo>
                  <a:lnTo>
                    <a:pt x="25" y="12"/>
                  </a:lnTo>
                  <a:lnTo>
                    <a:pt x="0" y="5"/>
                  </a:lnTo>
                  <a:lnTo>
                    <a:pt x="28" y="0"/>
                  </a:lnTo>
                  <a:lnTo>
                    <a:pt x="28" y="0"/>
                  </a:lnTo>
                  <a:close/>
                </a:path>
              </a:pathLst>
            </a:custGeom>
            <a:noFill/>
            <a:ln w="2"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37" name="Freeform 45"/>
            <p:cNvSpPr>
              <a:spLocks/>
            </p:cNvSpPr>
            <p:nvPr/>
          </p:nvSpPr>
          <p:spPr bwMode="auto">
            <a:xfrm>
              <a:off x="2273" y="1754"/>
              <a:ext cx="53" cy="14"/>
            </a:xfrm>
            <a:custGeom>
              <a:avLst/>
              <a:gdLst/>
              <a:ahLst/>
              <a:cxnLst>
                <a:cxn ang="0">
                  <a:pos x="29" y="0"/>
                </a:cxn>
                <a:cxn ang="0">
                  <a:pos x="53" y="9"/>
                </a:cxn>
                <a:cxn ang="0">
                  <a:pos x="26" y="14"/>
                </a:cxn>
                <a:cxn ang="0">
                  <a:pos x="0" y="5"/>
                </a:cxn>
                <a:cxn ang="0">
                  <a:pos x="29" y="0"/>
                </a:cxn>
                <a:cxn ang="0">
                  <a:pos x="29" y="0"/>
                </a:cxn>
              </a:cxnLst>
              <a:rect l="0" t="0" r="r" b="b"/>
              <a:pathLst>
                <a:path w="53" h="14">
                  <a:moveTo>
                    <a:pt x="29" y="0"/>
                  </a:moveTo>
                  <a:lnTo>
                    <a:pt x="53" y="9"/>
                  </a:lnTo>
                  <a:lnTo>
                    <a:pt x="26" y="14"/>
                  </a:lnTo>
                  <a:lnTo>
                    <a:pt x="0" y="5"/>
                  </a:lnTo>
                  <a:lnTo>
                    <a:pt x="29" y="0"/>
                  </a:lnTo>
                  <a:lnTo>
                    <a:pt x="29" y="0"/>
                  </a:lnTo>
                  <a:close/>
                </a:path>
              </a:pathLst>
            </a:custGeom>
            <a:solidFill>
              <a:srgbClr val="EDEDED"/>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38" name="Freeform 46"/>
            <p:cNvSpPr>
              <a:spLocks/>
            </p:cNvSpPr>
            <p:nvPr/>
          </p:nvSpPr>
          <p:spPr bwMode="auto">
            <a:xfrm>
              <a:off x="2273" y="1754"/>
              <a:ext cx="53" cy="14"/>
            </a:xfrm>
            <a:custGeom>
              <a:avLst/>
              <a:gdLst/>
              <a:ahLst/>
              <a:cxnLst>
                <a:cxn ang="0">
                  <a:pos x="29" y="0"/>
                </a:cxn>
                <a:cxn ang="0">
                  <a:pos x="53" y="9"/>
                </a:cxn>
                <a:cxn ang="0">
                  <a:pos x="26" y="14"/>
                </a:cxn>
                <a:cxn ang="0">
                  <a:pos x="0" y="5"/>
                </a:cxn>
                <a:cxn ang="0">
                  <a:pos x="29" y="0"/>
                </a:cxn>
                <a:cxn ang="0">
                  <a:pos x="29" y="0"/>
                </a:cxn>
              </a:cxnLst>
              <a:rect l="0" t="0" r="r" b="b"/>
              <a:pathLst>
                <a:path w="53" h="14">
                  <a:moveTo>
                    <a:pt x="29" y="0"/>
                  </a:moveTo>
                  <a:lnTo>
                    <a:pt x="53" y="9"/>
                  </a:lnTo>
                  <a:lnTo>
                    <a:pt x="26" y="14"/>
                  </a:lnTo>
                  <a:lnTo>
                    <a:pt x="0" y="5"/>
                  </a:lnTo>
                  <a:lnTo>
                    <a:pt x="29" y="0"/>
                  </a:lnTo>
                  <a:lnTo>
                    <a:pt x="29" y="0"/>
                  </a:lnTo>
                  <a:close/>
                </a:path>
              </a:pathLst>
            </a:custGeom>
            <a:noFill/>
            <a:ln w="2"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39" name="Freeform 47"/>
            <p:cNvSpPr>
              <a:spLocks/>
            </p:cNvSpPr>
            <p:nvPr/>
          </p:nvSpPr>
          <p:spPr bwMode="auto">
            <a:xfrm>
              <a:off x="2317" y="1747"/>
              <a:ext cx="51" cy="13"/>
            </a:xfrm>
            <a:custGeom>
              <a:avLst/>
              <a:gdLst/>
              <a:ahLst/>
              <a:cxnLst>
                <a:cxn ang="0">
                  <a:pos x="27" y="0"/>
                </a:cxn>
                <a:cxn ang="0">
                  <a:pos x="51" y="8"/>
                </a:cxn>
                <a:cxn ang="0">
                  <a:pos x="24" y="13"/>
                </a:cxn>
                <a:cxn ang="0">
                  <a:pos x="0" y="4"/>
                </a:cxn>
                <a:cxn ang="0">
                  <a:pos x="27" y="0"/>
                </a:cxn>
                <a:cxn ang="0">
                  <a:pos x="27" y="0"/>
                </a:cxn>
              </a:cxnLst>
              <a:rect l="0" t="0" r="r" b="b"/>
              <a:pathLst>
                <a:path w="51" h="13">
                  <a:moveTo>
                    <a:pt x="27" y="0"/>
                  </a:moveTo>
                  <a:lnTo>
                    <a:pt x="51" y="8"/>
                  </a:lnTo>
                  <a:lnTo>
                    <a:pt x="24" y="13"/>
                  </a:lnTo>
                  <a:lnTo>
                    <a:pt x="0" y="4"/>
                  </a:lnTo>
                  <a:lnTo>
                    <a:pt x="27" y="0"/>
                  </a:lnTo>
                  <a:lnTo>
                    <a:pt x="27" y="0"/>
                  </a:lnTo>
                  <a:close/>
                </a:path>
              </a:pathLst>
            </a:custGeom>
            <a:solidFill>
              <a:srgbClr val="EDEDED"/>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40" name="Freeform 48"/>
            <p:cNvSpPr>
              <a:spLocks/>
            </p:cNvSpPr>
            <p:nvPr/>
          </p:nvSpPr>
          <p:spPr bwMode="auto">
            <a:xfrm>
              <a:off x="2317" y="1747"/>
              <a:ext cx="51" cy="13"/>
            </a:xfrm>
            <a:custGeom>
              <a:avLst/>
              <a:gdLst/>
              <a:ahLst/>
              <a:cxnLst>
                <a:cxn ang="0">
                  <a:pos x="27" y="0"/>
                </a:cxn>
                <a:cxn ang="0">
                  <a:pos x="51" y="8"/>
                </a:cxn>
                <a:cxn ang="0">
                  <a:pos x="24" y="13"/>
                </a:cxn>
                <a:cxn ang="0">
                  <a:pos x="0" y="4"/>
                </a:cxn>
                <a:cxn ang="0">
                  <a:pos x="27" y="0"/>
                </a:cxn>
                <a:cxn ang="0">
                  <a:pos x="27" y="0"/>
                </a:cxn>
              </a:cxnLst>
              <a:rect l="0" t="0" r="r" b="b"/>
              <a:pathLst>
                <a:path w="51" h="13">
                  <a:moveTo>
                    <a:pt x="27" y="0"/>
                  </a:moveTo>
                  <a:lnTo>
                    <a:pt x="51" y="8"/>
                  </a:lnTo>
                  <a:lnTo>
                    <a:pt x="24" y="13"/>
                  </a:lnTo>
                  <a:lnTo>
                    <a:pt x="0" y="4"/>
                  </a:lnTo>
                  <a:lnTo>
                    <a:pt x="27" y="0"/>
                  </a:lnTo>
                  <a:lnTo>
                    <a:pt x="27" y="0"/>
                  </a:lnTo>
                  <a:close/>
                </a:path>
              </a:pathLst>
            </a:custGeom>
            <a:noFill/>
            <a:ln w="2"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41" name="Freeform 49"/>
            <p:cNvSpPr>
              <a:spLocks/>
            </p:cNvSpPr>
            <p:nvPr/>
          </p:nvSpPr>
          <p:spPr bwMode="auto">
            <a:xfrm>
              <a:off x="2359" y="1741"/>
              <a:ext cx="52" cy="12"/>
            </a:xfrm>
            <a:custGeom>
              <a:avLst/>
              <a:gdLst/>
              <a:ahLst/>
              <a:cxnLst>
                <a:cxn ang="0">
                  <a:pos x="27" y="0"/>
                </a:cxn>
                <a:cxn ang="0">
                  <a:pos x="52" y="8"/>
                </a:cxn>
                <a:cxn ang="0">
                  <a:pos x="25" y="12"/>
                </a:cxn>
                <a:cxn ang="0">
                  <a:pos x="0" y="4"/>
                </a:cxn>
                <a:cxn ang="0">
                  <a:pos x="27" y="0"/>
                </a:cxn>
                <a:cxn ang="0">
                  <a:pos x="27" y="0"/>
                </a:cxn>
              </a:cxnLst>
              <a:rect l="0" t="0" r="r" b="b"/>
              <a:pathLst>
                <a:path w="52" h="12">
                  <a:moveTo>
                    <a:pt x="27" y="0"/>
                  </a:moveTo>
                  <a:lnTo>
                    <a:pt x="52" y="8"/>
                  </a:lnTo>
                  <a:lnTo>
                    <a:pt x="25" y="12"/>
                  </a:lnTo>
                  <a:lnTo>
                    <a:pt x="0" y="4"/>
                  </a:lnTo>
                  <a:lnTo>
                    <a:pt x="27" y="0"/>
                  </a:lnTo>
                  <a:lnTo>
                    <a:pt x="27" y="0"/>
                  </a:lnTo>
                  <a:close/>
                </a:path>
              </a:pathLst>
            </a:custGeom>
            <a:solidFill>
              <a:srgbClr val="EDEDED"/>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42" name="Freeform 50"/>
            <p:cNvSpPr>
              <a:spLocks/>
            </p:cNvSpPr>
            <p:nvPr/>
          </p:nvSpPr>
          <p:spPr bwMode="auto">
            <a:xfrm>
              <a:off x="2359" y="1741"/>
              <a:ext cx="52" cy="12"/>
            </a:xfrm>
            <a:custGeom>
              <a:avLst/>
              <a:gdLst/>
              <a:ahLst/>
              <a:cxnLst>
                <a:cxn ang="0">
                  <a:pos x="27" y="0"/>
                </a:cxn>
                <a:cxn ang="0">
                  <a:pos x="52" y="8"/>
                </a:cxn>
                <a:cxn ang="0">
                  <a:pos x="25" y="12"/>
                </a:cxn>
                <a:cxn ang="0">
                  <a:pos x="0" y="4"/>
                </a:cxn>
                <a:cxn ang="0">
                  <a:pos x="27" y="0"/>
                </a:cxn>
                <a:cxn ang="0">
                  <a:pos x="27" y="0"/>
                </a:cxn>
              </a:cxnLst>
              <a:rect l="0" t="0" r="r" b="b"/>
              <a:pathLst>
                <a:path w="52" h="12">
                  <a:moveTo>
                    <a:pt x="27" y="0"/>
                  </a:moveTo>
                  <a:lnTo>
                    <a:pt x="52" y="8"/>
                  </a:lnTo>
                  <a:lnTo>
                    <a:pt x="25" y="12"/>
                  </a:lnTo>
                  <a:lnTo>
                    <a:pt x="0" y="4"/>
                  </a:lnTo>
                  <a:lnTo>
                    <a:pt x="27" y="0"/>
                  </a:lnTo>
                  <a:lnTo>
                    <a:pt x="27" y="0"/>
                  </a:lnTo>
                  <a:close/>
                </a:path>
              </a:pathLst>
            </a:custGeom>
            <a:noFill/>
            <a:ln w="2"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43" name="Freeform 51"/>
            <p:cNvSpPr>
              <a:spLocks/>
            </p:cNvSpPr>
            <p:nvPr/>
          </p:nvSpPr>
          <p:spPr bwMode="auto">
            <a:xfrm>
              <a:off x="2401" y="1732"/>
              <a:ext cx="53" cy="14"/>
            </a:xfrm>
            <a:custGeom>
              <a:avLst/>
              <a:gdLst/>
              <a:ahLst/>
              <a:cxnLst>
                <a:cxn ang="0">
                  <a:pos x="28" y="0"/>
                </a:cxn>
                <a:cxn ang="0">
                  <a:pos x="53" y="9"/>
                </a:cxn>
                <a:cxn ang="0">
                  <a:pos x="25" y="14"/>
                </a:cxn>
                <a:cxn ang="0">
                  <a:pos x="0" y="5"/>
                </a:cxn>
                <a:cxn ang="0">
                  <a:pos x="28" y="0"/>
                </a:cxn>
                <a:cxn ang="0">
                  <a:pos x="28" y="0"/>
                </a:cxn>
              </a:cxnLst>
              <a:rect l="0" t="0" r="r" b="b"/>
              <a:pathLst>
                <a:path w="53" h="14">
                  <a:moveTo>
                    <a:pt x="28" y="0"/>
                  </a:moveTo>
                  <a:lnTo>
                    <a:pt x="53" y="9"/>
                  </a:lnTo>
                  <a:lnTo>
                    <a:pt x="25" y="14"/>
                  </a:lnTo>
                  <a:lnTo>
                    <a:pt x="0" y="5"/>
                  </a:lnTo>
                  <a:lnTo>
                    <a:pt x="28" y="0"/>
                  </a:lnTo>
                  <a:lnTo>
                    <a:pt x="28" y="0"/>
                  </a:lnTo>
                  <a:close/>
                </a:path>
              </a:pathLst>
            </a:custGeom>
            <a:solidFill>
              <a:srgbClr val="EDEDED"/>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44" name="Freeform 52"/>
            <p:cNvSpPr>
              <a:spLocks/>
            </p:cNvSpPr>
            <p:nvPr/>
          </p:nvSpPr>
          <p:spPr bwMode="auto">
            <a:xfrm>
              <a:off x="2401" y="1732"/>
              <a:ext cx="53" cy="14"/>
            </a:xfrm>
            <a:custGeom>
              <a:avLst/>
              <a:gdLst/>
              <a:ahLst/>
              <a:cxnLst>
                <a:cxn ang="0">
                  <a:pos x="28" y="0"/>
                </a:cxn>
                <a:cxn ang="0">
                  <a:pos x="53" y="9"/>
                </a:cxn>
                <a:cxn ang="0">
                  <a:pos x="25" y="14"/>
                </a:cxn>
                <a:cxn ang="0">
                  <a:pos x="0" y="5"/>
                </a:cxn>
                <a:cxn ang="0">
                  <a:pos x="28" y="0"/>
                </a:cxn>
                <a:cxn ang="0">
                  <a:pos x="28" y="0"/>
                </a:cxn>
              </a:cxnLst>
              <a:rect l="0" t="0" r="r" b="b"/>
              <a:pathLst>
                <a:path w="53" h="14">
                  <a:moveTo>
                    <a:pt x="28" y="0"/>
                  </a:moveTo>
                  <a:lnTo>
                    <a:pt x="53" y="9"/>
                  </a:lnTo>
                  <a:lnTo>
                    <a:pt x="25" y="14"/>
                  </a:lnTo>
                  <a:lnTo>
                    <a:pt x="0" y="5"/>
                  </a:lnTo>
                  <a:lnTo>
                    <a:pt x="28" y="0"/>
                  </a:lnTo>
                  <a:lnTo>
                    <a:pt x="28" y="0"/>
                  </a:lnTo>
                  <a:close/>
                </a:path>
              </a:pathLst>
            </a:custGeom>
            <a:noFill/>
            <a:ln w="2"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45" name="Freeform 53"/>
            <p:cNvSpPr>
              <a:spLocks/>
            </p:cNvSpPr>
            <p:nvPr/>
          </p:nvSpPr>
          <p:spPr bwMode="auto">
            <a:xfrm>
              <a:off x="2445" y="1726"/>
              <a:ext cx="51" cy="12"/>
            </a:xfrm>
            <a:custGeom>
              <a:avLst/>
              <a:gdLst/>
              <a:ahLst/>
              <a:cxnLst>
                <a:cxn ang="0">
                  <a:pos x="27" y="0"/>
                </a:cxn>
                <a:cxn ang="0">
                  <a:pos x="51" y="7"/>
                </a:cxn>
                <a:cxn ang="0">
                  <a:pos x="23" y="12"/>
                </a:cxn>
                <a:cxn ang="0">
                  <a:pos x="0" y="4"/>
                </a:cxn>
                <a:cxn ang="0">
                  <a:pos x="27" y="0"/>
                </a:cxn>
                <a:cxn ang="0">
                  <a:pos x="27" y="0"/>
                </a:cxn>
              </a:cxnLst>
              <a:rect l="0" t="0" r="r" b="b"/>
              <a:pathLst>
                <a:path w="51" h="12">
                  <a:moveTo>
                    <a:pt x="27" y="0"/>
                  </a:moveTo>
                  <a:lnTo>
                    <a:pt x="51" y="7"/>
                  </a:lnTo>
                  <a:lnTo>
                    <a:pt x="23" y="12"/>
                  </a:lnTo>
                  <a:lnTo>
                    <a:pt x="0" y="4"/>
                  </a:lnTo>
                  <a:lnTo>
                    <a:pt x="27" y="0"/>
                  </a:lnTo>
                  <a:lnTo>
                    <a:pt x="27" y="0"/>
                  </a:lnTo>
                  <a:close/>
                </a:path>
              </a:pathLst>
            </a:custGeom>
            <a:solidFill>
              <a:srgbClr val="EDEDED"/>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46" name="Freeform 54"/>
            <p:cNvSpPr>
              <a:spLocks/>
            </p:cNvSpPr>
            <p:nvPr/>
          </p:nvSpPr>
          <p:spPr bwMode="auto">
            <a:xfrm>
              <a:off x="2445" y="1726"/>
              <a:ext cx="51" cy="12"/>
            </a:xfrm>
            <a:custGeom>
              <a:avLst/>
              <a:gdLst/>
              <a:ahLst/>
              <a:cxnLst>
                <a:cxn ang="0">
                  <a:pos x="27" y="0"/>
                </a:cxn>
                <a:cxn ang="0">
                  <a:pos x="51" y="7"/>
                </a:cxn>
                <a:cxn ang="0">
                  <a:pos x="23" y="12"/>
                </a:cxn>
                <a:cxn ang="0">
                  <a:pos x="0" y="4"/>
                </a:cxn>
                <a:cxn ang="0">
                  <a:pos x="27" y="0"/>
                </a:cxn>
                <a:cxn ang="0">
                  <a:pos x="27" y="0"/>
                </a:cxn>
              </a:cxnLst>
              <a:rect l="0" t="0" r="r" b="b"/>
              <a:pathLst>
                <a:path w="51" h="12">
                  <a:moveTo>
                    <a:pt x="27" y="0"/>
                  </a:moveTo>
                  <a:lnTo>
                    <a:pt x="51" y="7"/>
                  </a:lnTo>
                  <a:lnTo>
                    <a:pt x="23" y="12"/>
                  </a:lnTo>
                  <a:lnTo>
                    <a:pt x="0" y="4"/>
                  </a:lnTo>
                  <a:lnTo>
                    <a:pt x="27" y="0"/>
                  </a:lnTo>
                  <a:lnTo>
                    <a:pt x="27" y="0"/>
                  </a:lnTo>
                  <a:close/>
                </a:path>
              </a:pathLst>
            </a:custGeom>
            <a:noFill/>
            <a:ln w="2"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47" name="Freeform 55"/>
            <p:cNvSpPr>
              <a:spLocks/>
            </p:cNvSpPr>
            <p:nvPr/>
          </p:nvSpPr>
          <p:spPr bwMode="auto">
            <a:xfrm>
              <a:off x="2486" y="1719"/>
              <a:ext cx="52" cy="12"/>
            </a:xfrm>
            <a:custGeom>
              <a:avLst/>
              <a:gdLst/>
              <a:ahLst/>
              <a:cxnLst>
                <a:cxn ang="0">
                  <a:pos x="28" y="0"/>
                </a:cxn>
                <a:cxn ang="0">
                  <a:pos x="52" y="8"/>
                </a:cxn>
                <a:cxn ang="0">
                  <a:pos x="25" y="12"/>
                </a:cxn>
                <a:cxn ang="0">
                  <a:pos x="0" y="4"/>
                </a:cxn>
                <a:cxn ang="0">
                  <a:pos x="28" y="0"/>
                </a:cxn>
                <a:cxn ang="0">
                  <a:pos x="28" y="0"/>
                </a:cxn>
              </a:cxnLst>
              <a:rect l="0" t="0" r="r" b="b"/>
              <a:pathLst>
                <a:path w="52" h="12">
                  <a:moveTo>
                    <a:pt x="28" y="0"/>
                  </a:moveTo>
                  <a:lnTo>
                    <a:pt x="52" y="8"/>
                  </a:lnTo>
                  <a:lnTo>
                    <a:pt x="25" y="12"/>
                  </a:lnTo>
                  <a:lnTo>
                    <a:pt x="0" y="4"/>
                  </a:lnTo>
                  <a:lnTo>
                    <a:pt x="28" y="0"/>
                  </a:lnTo>
                  <a:lnTo>
                    <a:pt x="28" y="0"/>
                  </a:lnTo>
                  <a:close/>
                </a:path>
              </a:pathLst>
            </a:custGeom>
            <a:solidFill>
              <a:srgbClr val="EDEDED"/>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48" name="Freeform 56"/>
            <p:cNvSpPr>
              <a:spLocks/>
            </p:cNvSpPr>
            <p:nvPr/>
          </p:nvSpPr>
          <p:spPr bwMode="auto">
            <a:xfrm>
              <a:off x="2486" y="1719"/>
              <a:ext cx="52" cy="12"/>
            </a:xfrm>
            <a:custGeom>
              <a:avLst/>
              <a:gdLst/>
              <a:ahLst/>
              <a:cxnLst>
                <a:cxn ang="0">
                  <a:pos x="28" y="0"/>
                </a:cxn>
                <a:cxn ang="0">
                  <a:pos x="52" y="8"/>
                </a:cxn>
                <a:cxn ang="0">
                  <a:pos x="25" y="12"/>
                </a:cxn>
                <a:cxn ang="0">
                  <a:pos x="0" y="4"/>
                </a:cxn>
                <a:cxn ang="0">
                  <a:pos x="28" y="0"/>
                </a:cxn>
                <a:cxn ang="0">
                  <a:pos x="28" y="0"/>
                </a:cxn>
              </a:cxnLst>
              <a:rect l="0" t="0" r="r" b="b"/>
              <a:pathLst>
                <a:path w="52" h="12">
                  <a:moveTo>
                    <a:pt x="28" y="0"/>
                  </a:moveTo>
                  <a:lnTo>
                    <a:pt x="52" y="8"/>
                  </a:lnTo>
                  <a:lnTo>
                    <a:pt x="25" y="12"/>
                  </a:lnTo>
                  <a:lnTo>
                    <a:pt x="0" y="4"/>
                  </a:lnTo>
                  <a:lnTo>
                    <a:pt x="28" y="0"/>
                  </a:lnTo>
                  <a:lnTo>
                    <a:pt x="28" y="0"/>
                  </a:lnTo>
                  <a:close/>
                </a:path>
              </a:pathLst>
            </a:custGeom>
            <a:noFill/>
            <a:ln w="2"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49" name="Freeform 57"/>
            <p:cNvSpPr>
              <a:spLocks/>
            </p:cNvSpPr>
            <p:nvPr/>
          </p:nvSpPr>
          <p:spPr bwMode="auto">
            <a:xfrm>
              <a:off x="2224" y="1781"/>
              <a:ext cx="52" cy="13"/>
            </a:xfrm>
            <a:custGeom>
              <a:avLst/>
              <a:gdLst/>
              <a:ahLst/>
              <a:cxnLst>
                <a:cxn ang="0">
                  <a:pos x="28" y="0"/>
                </a:cxn>
                <a:cxn ang="0">
                  <a:pos x="52" y="9"/>
                </a:cxn>
                <a:cxn ang="0">
                  <a:pos x="25" y="13"/>
                </a:cxn>
                <a:cxn ang="0">
                  <a:pos x="0" y="5"/>
                </a:cxn>
                <a:cxn ang="0">
                  <a:pos x="28" y="0"/>
                </a:cxn>
                <a:cxn ang="0">
                  <a:pos x="28" y="0"/>
                </a:cxn>
              </a:cxnLst>
              <a:rect l="0" t="0" r="r" b="b"/>
              <a:pathLst>
                <a:path w="52" h="13">
                  <a:moveTo>
                    <a:pt x="28" y="0"/>
                  </a:moveTo>
                  <a:lnTo>
                    <a:pt x="52" y="9"/>
                  </a:lnTo>
                  <a:lnTo>
                    <a:pt x="25" y="13"/>
                  </a:lnTo>
                  <a:lnTo>
                    <a:pt x="0" y="5"/>
                  </a:lnTo>
                  <a:lnTo>
                    <a:pt x="28" y="0"/>
                  </a:lnTo>
                  <a:lnTo>
                    <a:pt x="28" y="0"/>
                  </a:lnTo>
                  <a:close/>
                </a:path>
              </a:pathLst>
            </a:custGeom>
            <a:solidFill>
              <a:srgbClr val="EDEDED"/>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50" name="Freeform 58"/>
            <p:cNvSpPr>
              <a:spLocks/>
            </p:cNvSpPr>
            <p:nvPr/>
          </p:nvSpPr>
          <p:spPr bwMode="auto">
            <a:xfrm>
              <a:off x="2224" y="1781"/>
              <a:ext cx="52" cy="13"/>
            </a:xfrm>
            <a:custGeom>
              <a:avLst/>
              <a:gdLst/>
              <a:ahLst/>
              <a:cxnLst>
                <a:cxn ang="0">
                  <a:pos x="28" y="0"/>
                </a:cxn>
                <a:cxn ang="0">
                  <a:pos x="52" y="9"/>
                </a:cxn>
                <a:cxn ang="0">
                  <a:pos x="25" y="13"/>
                </a:cxn>
                <a:cxn ang="0">
                  <a:pos x="0" y="5"/>
                </a:cxn>
                <a:cxn ang="0">
                  <a:pos x="28" y="0"/>
                </a:cxn>
                <a:cxn ang="0">
                  <a:pos x="28" y="0"/>
                </a:cxn>
              </a:cxnLst>
              <a:rect l="0" t="0" r="r" b="b"/>
              <a:pathLst>
                <a:path w="52" h="13">
                  <a:moveTo>
                    <a:pt x="28" y="0"/>
                  </a:moveTo>
                  <a:lnTo>
                    <a:pt x="52" y="9"/>
                  </a:lnTo>
                  <a:lnTo>
                    <a:pt x="25" y="13"/>
                  </a:lnTo>
                  <a:lnTo>
                    <a:pt x="0" y="5"/>
                  </a:lnTo>
                  <a:lnTo>
                    <a:pt x="28" y="0"/>
                  </a:lnTo>
                  <a:lnTo>
                    <a:pt x="28" y="0"/>
                  </a:lnTo>
                  <a:close/>
                </a:path>
              </a:pathLst>
            </a:custGeom>
            <a:noFill/>
            <a:ln w="2"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51" name="Freeform 59"/>
            <p:cNvSpPr>
              <a:spLocks/>
            </p:cNvSpPr>
            <p:nvPr/>
          </p:nvSpPr>
          <p:spPr bwMode="auto">
            <a:xfrm>
              <a:off x="2267" y="1773"/>
              <a:ext cx="51" cy="14"/>
            </a:xfrm>
            <a:custGeom>
              <a:avLst/>
              <a:gdLst/>
              <a:ahLst/>
              <a:cxnLst>
                <a:cxn ang="0">
                  <a:pos x="27" y="0"/>
                </a:cxn>
                <a:cxn ang="0">
                  <a:pos x="51" y="9"/>
                </a:cxn>
                <a:cxn ang="0">
                  <a:pos x="24" y="14"/>
                </a:cxn>
                <a:cxn ang="0">
                  <a:pos x="0" y="5"/>
                </a:cxn>
                <a:cxn ang="0">
                  <a:pos x="27" y="0"/>
                </a:cxn>
                <a:cxn ang="0">
                  <a:pos x="27" y="0"/>
                </a:cxn>
              </a:cxnLst>
              <a:rect l="0" t="0" r="r" b="b"/>
              <a:pathLst>
                <a:path w="51" h="14">
                  <a:moveTo>
                    <a:pt x="27" y="0"/>
                  </a:moveTo>
                  <a:lnTo>
                    <a:pt x="51" y="9"/>
                  </a:lnTo>
                  <a:lnTo>
                    <a:pt x="24" y="14"/>
                  </a:lnTo>
                  <a:lnTo>
                    <a:pt x="0" y="5"/>
                  </a:lnTo>
                  <a:lnTo>
                    <a:pt x="27" y="0"/>
                  </a:lnTo>
                  <a:lnTo>
                    <a:pt x="27" y="0"/>
                  </a:lnTo>
                  <a:close/>
                </a:path>
              </a:pathLst>
            </a:custGeom>
            <a:solidFill>
              <a:srgbClr val="EDEDED"/>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52" name="Freeform 60"/>
            <p:cNvSpPr>
              <a:spLocks/>
            </p:cNvSpPr>
            <p:nvPr/>
          </p:nvSpPr>
          <p:spPr bwMode="auto">
            <a:xfrm>
              <a:off x="2267" y="1773"/>
              <a:ext cx="51" cy="14"/>
            </a:xfrm>
            <a:custGeom>
              <a:avLst/>
              <a:gdLst/>
              <a:ahLst/>
              <a:cxnLst>
                <a:cxn ang="0">
                  <a:pos x="27" y="0"/>
                </a:cxn>
                <a:cxn ang="0">
                  <a:pos x="51" y="9"/>
                </a:cxn>
                <a:cxn ang="0">
                  <a:pos x="24" y="14"/>
                </a:cxn>
                <a:cxn ang="0">
                  <a:pos x="0" y="5"/>
                </a:cxn>
                <a:cxn ang="0">
                  <a:pos x="27" y="0"/>
                </a:cxn>
                <a:cxn ang="0">
                  <a:pos x="27" y="0"/>
                </a:cxn>
              </a:cxnLst>
              <a:rect l="0" t="0" r="r" b="b"/>
              <a:pathLst>
                <a:path w="51" h="14">
                  <a:moveTo>
                    <a:pt x="27" y="0"/>
                  </a:moveTo>
                  <a:lnTo>
                    <a:pt x="51" y="9"/>
                  </a:lnTo>
                  <a:lnTo>
                    <a:pt x="24" y="14"/>
                  </a:lnTo>
                  <a:lnTo>
                    <a:pt x="0" y="5"/>
                  </a:lnTo>
                  <a:lnTo>
                    <a:pt x="27" y="0"/>
                  </a:lnTo>
                  <a:lnTo>
                    <a:pt x="27" y="0"/>
                  </a:lnTo>
                  <a:close/>
                </a:path>
              </a:pathLst>
            </a:custGeom>
            <a:noFill/>
            <a:ln w="2"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53" name="Freeform 61"/>
            <p:cNvSpPr>
              <a:spLocks/>
            </p:cNvSpPr>
            <p:nvPr/>
          </p:nvSpPr>
          <p:spPr bwMode="auto">
            <a:xfrm>
              <a:off x="2309" y="1767"/>
              <a:ext cx="52" cy="12"/>
            </a:xfrm>
            <a:custGeom>
              <a:avLst/>
              <a:gdLst/>
              <a:ahLst/>
              <a:cxnLst>
                <a:cxn ang="0">
                  <a:pos x="28" y="0"/>
                </a:cxn>
                <a:cxn ang="0">
                  <a:pos x="52" y="9"/>
                </a:cxn>
                <a:cxn ang="0">
                  <a:pos x="24" y="12"/>
                </a:cxn>
                <a:cxn ang="0">
                  <a:pos x="0" y="4"/>
                </a:cxn>
                <a:cxn ang="0">
                  <a:pos x="28" y="0"/>
                </a:cxn>
                <a:cxn ang="0">
                  <a:pos x="28" y="0"/>
                </a:cxn>
              </a:cxnLst>
              <a:rect l="0" t="0" r="r" b="b"/>
              <a:pathLst>
                <a:path w="52" h="12">
                  <a:moveTo>
                    <a:pt x="28" y="0"/>
                  </a:moveTo>
                  <a:lnTo>
                    <a:pt x="52" y="9"/>
                  </a:lnTo>
                  <a:lnTo>
                    <a:pt x="24" y="12"/>
                  </a:lnTo>
                  <a:lnTo>
                    <a:pt x="0" y="4"/>
                  </a:lnTo>
                  <a:lnTo>
                    <a:pt x="28" y="0"/>
                  </a:lnTo>
                  <a:lnTo>
                    <a:pt x="28" y="0"/>
                  </a:lnTo>
                  <a:close/>
                </a:path>
              </a:pathLst>
            </a:custGeom>
            <a:solidFill>
              <a:srgbClr val="EDEDED"/>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54" name="Freeform 62"/>
            <p:cNvSpPr>
              <a:spLocks/>
            </p:cNvSpPr>
            <p:nvPr/>
          </p:nvSpPr>
          <p:spPr bwMode="auto">
            <a:xfrm>
              <a:off x="2309" y="1767"/>
              <a:ext cx="52" cy="12"/>
            </a:xfrm>
            <a:custGeom>
              <a:avLst/>
              <a:gdLst/>
              <a:ahLst/>
              <a:cxnLst>
                <a:cxn ang="0">
                  <a:pos x="28" y="0"/>
                </a:cxn>
                <a:cxn ang="0">
                  <a:pos x="52" y="9"/>
                </a:cxn>
                <a:cxn ang="0">
                  <a:pos x="24" y="12"/>
                </a:cxn>
                <a:cxn ang="0">
                  <a:pos x="0" y="4"/>
                </a:cxn>
                <a:cxn ang="0">
                  <a:pos x="28" y="0"/>
                </a:cxn>
                <a:cxn ang="0">
                  <a:pos x="28" y="0"/>
                </a:cxn>
              </a:cxnLst>
              <a:rect l="0" t="0" r="r" b="b"/>
              <a:pathLst>
                <a:path w="52" h="12">
                  <a:moveTo>
                    <a:pt x="28" y="0"/>
                  </a:moveTo>
                  <a:lnTo>
                    <a:pt x="52" y="9"/>
                  </a:lnTo>
                  <a:lnTo>
                    <a:pt x="24" y="12"/>
                  </a:lnTo>
                  <a:lnTo>
                    <a:pt x="0" y="4"/>
                  </a:lnTo>
                  <a:lnTo>
                    <a:pt x="28" y="0"/>
                  </a:lnTo>
                  <a:lnTo>
                    <a:pt x="28" y="0"/>
                  </a:lnTo>
                  <a:close/>
                </a:path>
              </a:pathLst>
            </a:custGeom>
            <a:noFill/>
            <a:ln w="2"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55" name="Freeform 63"/>
            <p:cNvSpPr>
              <a:spLocks/>
            </p:cNvSpPr>
            <p:nvPr/>
          </p:nvSpPr>
          <p:spPr bwMode="auto">
            <a:xfrm>
              <a:off x="2352" y="1760"/>
              <a:ext cx="52" cy="12"/>
            </a:xfrm>
            <a:custGeom>
              <a:avLst/>
              <a:gdLst/>
              <a:ahLst/>
              <a:cxnLst>
                <a:cxn ang="0">
                  <a:pos x="27" y="0"/>
                </a:cxn>
                <a:cxn ang="0">
                  <a:pos x="52" y="8"/>
                </a:cxn>
                <a:cxn ang="0">
                  <a:pos x="24" y="12"/>
                </a:cxn>
                <a:cxn ang="0">
                  <a:pos x="0" y="4"/>
                </a:cxn>
                <a:cxn ang="0">
                  <a:pos x="27" y="0"/>
                </a:cxn>
                <a:cxn ang="0">
                  <a:pos x="27" y="0"/>
                </a:cxn>
              </a:cxnLst>
              <a:rect l="0" t="0" r="r" b="b"/>
              <a:pathLst>
                <a:path w="52" h="12">
                  <a:moveTo>
                    <a:pt x="27" y="0"/>
                  </a:moveTo>
                  <a:lnTo>
                    <a:pt x="52" y="8"/>
                  </a:lnTo>
                  <a:lnTo>
                    <a:pt x="24" y="12"/>
                  </a:lnTo>
                  <a:lnTo>
                    <a:pt x="0" y="4"/>
                  </a:lnTo>
                  <a:lnTo>
                    <a:pt x="27" y="0"/>
                  </a:lnTo>
                  <a:lnTo>
                    <a:pt x="27" y="0"/>
                  </a:lnTo>
                  <a:close/>
                </a:path>
              </a:pathLst>
            </a:custGeom>
            <a:solidFill>
              <a:srgbClr val="EDEDED"/>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56" name="Freeform 64"/>
            <p:cNvSpPr>
              <a:spLocks/>
            </p:cNvSpPr>
            <p:nvPr/>
          </p:nvSpPr>
          <p:spPr bwMode="auto">
            <a:xfrm>
              <a:off x="2352" y="1760"/>
              <a:ext cx="52" cy="12"/>
            </a:xfrm>
            <a:custGeom>
              <a:avLst/>
              <a:gdLst/>
              <a:ahLst/>
              <a:cxnLst>
                <a:cxn ang="0">
                  <a:pos x="27" y="0"/>
                </a:cxn>
                <a:cxn ang="0">
                  <a:pos x="52" y="8"/>
                </a:cxn>
                <a:cxn ang="0">
                  <a:pos x="24" y="12"/>
                </a:cxn>
                <a:cxn ang="0">
                  <a:pos x="0" y="4"/>
                </a:cxn>
                <a:cxn ang="0">
                  <a:pos x="27" y="0"/>
                </a:cxn>
                <a:cxn ang="0">
                  <a:pos x="27" y="0"/>
                </a:cxn>
              </a:cxnLst>
              <a:rect l="0" t="0" r="r" b="b"/>
              <a:pathLst>
                <a:path w="52" h="12">
                  <a:moveTo>
                    <a:pt x="27" y="0"/>
                  </a:moveTo>
                  <a:lnTo>
                    <a:pt x="52" y="8"/>
                  </a:lnTo>
                  <a:lnTo>
                    <a:pt x="24" y="12"/>
                  </a:lnTo>
                  <a:lnTo>
                    <a:pt x="0" y="4"/>
                  </a:lnTo>
                  <a:lnTo>
                    <a:pt x="27" y="0"/>
                  </a:lnTo>
                  <a:lnTo>
                    <a:pt x="27" y="0"/>
                  </a:lnTo>
                  <a:close/>
                </a:path>
              </a:pathLst>
            </a:custGeom>
            <a:noFill/>
            <a:ln w="2"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57" name="Freeform 65"/>
            <p:cNvSpPr>
              <a:spLocks/>
            </p:cNvSpPr>
            <p:nvPr/>
          </p:nvSpPr>
          <p:spPr bwMode="auto">
            <a:xfrm>
              <a:off x="2394" y="1751"/>
              <a:ext cx="51" cy="14"/>
            </a:xfrm>
            <a:custGeom>
              <a:avLst/>
              <a:gdLst/>
              <a:ahLst/>
              <a:cxnLst>
                <a:cxn ang="0">
                  <a:pos x="28" y="0"/>
                </a:cxn>
                <a:cxn ang="0">
                  <a:pos x="51" y="10"/>
                </a:cxn>
                <a:cxn ang="0">
                  <a:pos x="24" y="14"/>
                </a:cxn>
                <a:cxn ang="0">
                  <a:pos x="0" y="5"/>
                </a:cxn>
                <a:cxn ang="0">
                  <a:pos x="28" y="0"/>
                </a:cxn>
                <a:cxn ang="0">
                  <a:pos x="28" y="0"/>
                </a:cxn>
              </a:cxnLst>
              <a:rect l="0" t="0" r="r" b="b"/>
              <a:pathLst>
                <a:path w="51" h="14">
                  <a:moveTo>
                    <a:pt x="28" y="0"/>
                  </a:moveTo>
                  <a:lnTo>
                    <a:pt x="51" y="10"/>
                  </a:lnTo>
                  <a:lnTo>
                    <a:pt x="24" y="14"/>
                  </a:lnTo>
                  <a:lnTo>
                    <a:pt x="0" y="5"/>
                  </a:lnTo>
                  <a:lnTo>
                    <a:pt x="28" y="0"/>
                  </a:lnTo>
                  <a:lnTo>
                    <a:pt x="28" y="0"/>
                  </a:lnTo>
                  <a:close/>
                </a:path>
              </a:pathLst>
            </a:custGeom>
            <a:solidFill>
              <a:srgbClr val="EDEDED"/>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58" name="Freeform 66"/>
            <p:cNvSpPr>
              <a:spLocks/>
            </p:cNvSpPr>
            <p:nvPr/>
          </p:nvSpPr>
          <p:spPr bwMode="auto">
            <a:xfrm>
              <a:off x="2394" y="1751"/>
              <a:ext cx="51" cy="14"/>
            </a:xfrm>
            <a:custGeom>
              <a:avLst/>
              <a:gdLst/>
              <a:ahLst/>
              <a:cxnLst>
                <a:cxn ang="0">
                  <a:pos x="28" y="0"/>
                </a:cxn>
                <a:cxn ang="0">
                  <a:pos x="51" y="10"/>
                </a:cxn>
                <a:cxn ang="0">
                  <a:pos x="24" y="14"/>
                </a:cxn>
                <a:cxn ang="0">
                  <a:pos x="0" y="5"/>
                </a:cxn>
                <a:cxn ang="0">
                  <a:pos x="28" y="0"/>
                </a:cxn>
                <a:cxn ang="0">
                  <a:pos x="28" y="0"/>
                </a:cxn>
              </a:cxnLst>
              <a:rect l="0" t="0" r="r" b="b"/>
              <a:pathLst>
                <a:path w="51" h="14">
                  <a:moveTo>
                    <a:pt x="28" y="0"/>
                  </a:moveTo>
                  <a:lnTo>
                    <a:pt x="51" y="10"/>
                  </a:lnTo>
                  <a:lnTo>
                    <a:pt x="24" y="14"/>
                  </a:lnTo>
                  <a:lnTo>
                    <a:pt x="0" y="5"/>
                  </a:lnTo>
                  <a:lnTo>
                    <a:pt x="28" y="0"/>
                  </a:lnTo>
                  <a:lnTo>
                    <a:pt x="28" y="0"/>
                  </a:lnTo>
                  <a:close/>
                </a:path>
              </a:pathLst>
            </a:custGeom>
            <a:noFill/>
            <a:ln w="2"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59" name="Freeform 67"/>
            <p:cNvSpPr>
              <a:spLocks/>
            </p:cNvSpPr>
            <p:nvPr/>
          </p:nvSpPr>
          <p:spPr bwMode="auto">
            <a:xfrm>
              <a:off x="2436" y="1745"/>
              <a:ext cx="52" cy="13"/>
            </a:xfrm>
            <a:custGeom>
              <a:avLst/>
              <a:gdLst/>
              <a:ahLst/>
              <a:cxnLst>
                <a:cxn ang="0">
                  <a:pos x="28" y="0"/>
                </a:cxn>
                <a:cxn ang="0">
                  <a:pos x="52" y="9"/>
                </a:cxn>
                <a:cxn ang="0">
                  <a:pos x="25" y="13"/>
                </a:cxn>
                <a:cxn ang="0">
                  <a:pos x="0" y="5"/>
                </a:cxn>
                <a:cxn ang="0">
                  <a:pos x="28" y="0"/>
                </a:cxn>
                <a:cxn ang="0">
                  <a:pos x="28" y="0"/>
                </a:cxn>
              </a:cxnLst>
              <a:rect l="0" t="0" r="r" b="b"/>
              <a:pathLst>
                <a:path w="52" h="13">
                  <a:moveTo>
                    <a:pt x="28" y="0"/>
                  </a:moveTo>
                  <a:lnTo>
                    <a:pt x="52" y="9"/>
                  </a:lnTo>
                  <a:lnTo>
                    <a:pt x="25" y="13"/>
                  </a:lnTo>
                  <a:lnTo>
                    <a:pt x="0" y="5"/>
                  </a:lnTo>
                  <a:lnTo>
                    <a:pt x="28" y="0"/>
                  </a:lnTo>
                  <a:lnTo>
                    <a:pt x="28" y="0"/>
                  </a:lnTo>
                  <a:close/>
                </a:path>
              </a:pathLst>
            </a:custGeom>
            <a:solidFill>
              <a:srgbClr val="EDEDED"/>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60" name="Freeform 68"/>
            <p:cNvSpPr>
              <a:spLocks/>
            </p:cNvSpPr>
            <p:nvPr/>
          </p:nvSpPr>
          <p:spPr bwMode="auto">
            <a:xfrm>
              <a:off x="2436" y="1745"/>
              <a:ext cx="52" cy="13"/>
            </a:xfrm>
            <a:custGeom>
              <a:avLst/>
              <a:gdLst/>
              <a:ahLst/>
              <a:cxnLst>
                <a:cxn ang="0">
                  <a:pos x="28" y="0"/>
                </a:cxn>
                <a:cxn ang="0">
                  <a:pos x="52" y="9"/>
                </a:cxn>
                <a:cxn ang="0">
                  <a:pos x="25" y="13"/>
                </a:cxn>
                <a:cxn ang="0">
                  <a:pos x="0" y="5"/>
                </a:cxn>
                <a:cxn ang="0">
                  <a:pos x="28" y="0"/>
                </a:cxn>
                <a:cxn ang="0">
                  <a:pos x="28" y="0"/>
                </a:cxn>
              </a:cxnLst>
              <a:rect l="0" t="0" r="r" b="b"/>
              <a:pathLst>
                <a:path w="52" h="13">
                  <a:moveTo>
                    <a:pt x="28" y="0"/>
                  </a:moveTo>
                  <a:lnTo>
                    <a:pt x="52" y="9"/>
                  </a:lnTo>
                  <a:lnTo>
                    <a:pt x="25" y="13"/>
                  </a:lnTo>
                  <a:lnTo>
                    <a:pt x="0" y="5"/>
                  </a:lnTo>
                  <a:lnTo>
                    <a:pt x="28" y="0"/>
                  </a:lnTo>
                  <a:lnTo>
                    <a:pt x="28" y="0"/>
                  </a:lnTo>
                  <a:close/>
                </a:path>
              </a:pathLst>
            </a:custGeom>
            <a:noFill/>
            <a:ln w="2"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61" name="Freeform 69"/>
            <p:cNvSpPr>
              <a:spLocks/>
            </p:cNvSpPr>
            <p:nvPr/>
          </p:nvSpPr>
          <p:spPr bwMode="auto">
            <a:xfrm>
              <a:off x="2479" y="1738"/>
              <a:ext cx="52" cy="13"/>
            </a:xfrm>
            <a:custGeom>
              <a:avLst/>
              <a:gdLst/>
              <a:ahLst/>
              <a:cxnLst>
                <a:cxn ang="0">
                  <a:pos x="27" y="0"/>
                </a:cxn>
                <a:cxn ang="0">
                  <a:pos x="52" y="8"/>
                </a:cxn>
                <a:cxn ang="0">
                  <a:pos x="25" y="13"/>
                </a:cxn>
                <a:cxn ang="0">
                  <a:pos x="0" y="4"/>
                </a:cxn>
                <a:cxn ang="0">
                  <a:pos x="27" y="0"/>
                </a:cxn>
                <a:cxn ang="0">
                  <a:pos x="27" y="0"/>
                </a:cxn>
              </a:cxnLst>
              <a:rect l="0" t="0" r="r" b="b"/>
              <a:pathLst>
                <a:path w="52" h="13">
                  <a:moveTo>
                    <a:pt x="27" y="0"/>
                  </a:moveTo>
                  <a:lnTo>
                    <a:pt x="52" y="8"/>
                  </a:lnTo>
                  <a:lnTo>
                    <a:pt x="25" y="13"/>
                  </a:lnTo>
                  <a:lnTo>
                    <a:pt x="0" y="4"/>
                  </a:lnTo>
                  <a:lnTo>
                    <a:pt x="27" y="0"/>
                  </a:lnTo>
                  <a:lnTo>
                    <a:pt x="27" y="0"/>
                  </a:lnTo>
                  <a:close/>
                </a:path>
              </a:pathLst>
            </a:custGeom>
            <a:solidFill>
              <a:srgbClr val="EDEDED"/>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62" name="Freeform 70"/>
            <p:cNvSpPr>
              <a:spLocks/>
            </p:cNvSpPr>
            <p:nvPr/>
          </p:nvSpPr>
          <p:spPr bwMode="auto">
            <a:xfrm>
              <a:off x="2479" y="1738"/>
              <a:ext cx="52" cy="13"/>
            </a:xfrm>
            <a:custGeom>
              <a:avLst/>
              <a:gdLst/>
              <a:ahLst/>
              <a:cxnLst>
                <a:cxn ang="0">
                  <a:pos x="27" y="0"/>
                </a:cxn>
                <a:cxn ang="0">
                  <a:pos x="52" y="8"/>
                </a:cxn>
                <a:cxn ang="0">
                  <a:pos x="25" y="13"/>
                </a:cxn>
                <a:cxn ang="0">
                  <a:pos x="0" y="4"/>
                </a:cxn>
                <a:cxn ang="0">
                  <a:pos x="27" y="0"/>
                </a:cxn>
                <a:cxn ang="0">
                  <a:pos x="27" y="0"/>
                </a:cxn>
              </a:cxnLst>
              <a:rect l="0" t="0" r="r" b="b"/>
              <a:pathLst>
                <a:path w="52" h="13">
                  <a:moveTo>
                    <a:pt x="27" y="0"/>
                  </a:moveTo>
                  <a:lnTo>
                    <a:pt x="52" y="8"/>
                  </a:lnTo>
                  <a:lnTo>
                    <a:pt x="25" y="13"/>
                  </a:lnTo>
                  <a:lnTo>
                    <a:pt x="0" y="4"/>
                  </a:lnTo>
                  <a:lnTo>
                    <a:pt x="27" y="0"/>
                  </a:lnTo>
                  <a:lnTo>
                    <a:pt x="27" y="0"/>
                  </a:lnTo>
                  <a:close/>
                </a:path>
              </a:pathLst>
            </a:custGeom>
            <a:noFill/>
            <a:ln w="2"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63" name="Freeform 71"/>
            <p:cNvSpPr>
              <a:spLocks/>
            </p:cNvSpPr>
            <p:nvPr/>
          </p:nvSpPr>
          <p:spPr bwMode="auto">
            <a:xfrm>
              <a:off x="2522" y="1730"/>
              <a:ext cx="51" cy="14"/>
            </a:xfrm>
            <a:custGeom>
              <a:avLst/>
              <a:gdLst/>
              <a:ahLst/>
              <a:cxnLst>
                <a:cxn ang="0">
                  <a:pos x="27" y="0"/>
                </a:cxn>
                <a:cxn ang="0">
                  <a:pos x="51" y="10"/>
                </a:cxn>
                <a:cxn ang="0">
                  <a:pos x="24" y="14"/>
                </a:cxn>
                <a:cxn ang="0">
                  <a:pos x="0" y="5"/>
                </a:cxn>
                <a:cxn ang="0">
                  <a:pos x="27" y="0"/>
                </a:cxn>
                <a:cxn ang="0">
                  <a:pos x="27" y="0"/>
                </a:cxn>
              </a:cxnLst>
              <a:rect l="0" t="0" r="r" b="b"/>
              <a:pathLst>
                <a:path w="51" h="14">
                  <a:moveTo>
                    <a:pt x="27" y="0"/>
                  </a:moveTo>
                  <a:lnTo>
                    <a:pt x="51" y="10"/>
                  </a:lnTo>
                  <a:lnTo>
                    <a:pt x="24" y="14"/>
                  </a:lnTo>
                  <a:lnTo>
                    <a:pt x="0" y="5"/>
                  </a:lnTo>
                  <a:lnTo>
                    <a:pt x="27" y="0"/>
                  </a:lnTo>
                  <a:lnTo>
                    <a:pt x="27" y="0"/>
                  </a:lnTo>
                  <a:close/>
                </a:path>
              </a:pathLst>
            </a:custGeom>
            <a:solidFill>
              <a:srgbClr val="EDEDED"/>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64" name="Freeform 72"/>
            <p:cNvSpPr>
              <a:spLocks/>
            </p:cNvSpPr>
            <p:nvPr/>
          </p:nvSpPr>
          <p:spPr bwMode="auto">
            <a:xfrm>
              <a:off x="2522" y="1730"/>
              <a:ext cx="51" cy="14"/>
            </a:xfrm>
            <a:custGeom>
              <a:avLst/>
              <a:gdLst/>
              <a:ahLst/>
              <a:cxnLst>
                <a:cxn ang="0">
                  <a:pos x="27" y="0"/>
                </a:cxn>
                <a:cxn ang="0">
                  <a:pos x="51" y="10"/>
                </a:cxn>
                <a:cxn ang="0">
                  <a:pos x="24" y="14"/>
                </a:cxn>
                <a:cxn ang="0">
                  <a:pos x="0" y="5"/>
                </a:cxn>
                <a:cxn ang="0">
                  <a:pos x="27" y="0"/>
                </a:cxn>
                <a:cxn ang="0">
                  <a:pos x="27" y="0"/>
                </a:cxn>
              </a:cxnLst>
              <a:rect l="0" t="0" r="r" b="b"/>
              <a:pathLst>
                <a:path w="51" h="14">
                  <a:moveTo>
                    <a:pt x="27" y="0"/>
                  </a:moveTo>
                  <a:lnTo>
                    <a:pt x="51" y="10"/>
                  </a:lnTo>
                  <a:lnTo>
                    <a:pt x="24" y="14"/>
                  </a:lnTo>
                  <a:lnTo>
                    <a:pt x="0" y="5"/>
                  </a:lnTo>
                  <a:lnTo>
                    <a:pt x="27" y="0"/>
                  </a:lnTo>
                  <a:lnTo>
                    <a:pt x="27" y="0"/>
                  </a:lnTo>
                  <a:close/>
                </a:path>
              </a:pathLst>
            </a:custGeom>
            <a:noFill/>
            <a:ln w="2"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65" name="Freeform 73"/>
            <p:cNvSpPr>
              <a:spLocks/>
            </p:cNvSpPr>
            <p:nvPr/>
          </p:nvSpPr>
          <p:spPr bwMode="auto">
            <a:xfrm>
              <a:off x="2259" y="1794"/>
              <a:ext cx="52" cy="12"/>
            </a:xfrm>
            <a:custGeom>
              <a:avLst/>
              <a:gdLst/>
              <a:ahLst/>
              <a:cxnLst>
                <a:cxn ang="0">
                  <a:pos x="28" y="0"/>
                </a:cxn>
                <a:cxn ang="0">
                  <a:pos x="52" y="8"/>
                </a:cxn>
                <a:cxn ang="0">
                  <a:pos x="24" y="12"/>
                </a:cxn>
                <a:cxn ang="0">
                  <a:pos x="0" y="5"/>
                </a:cxn>
                <a:cxn ang="0">
                  <a:pos x="28" y="0"/>
                </a:cxn>
                <a:cxn ang="0">
                  <a:pos x="28" y="0"/>
                </a:cxn>
              </a:cxnLst>
              <a:rect l="0" t="0" r="r" b="b"/>
              <a:pathLst>
                <a:path w="52" h="12">
                  <a:moveTo>
                    <a:pt x="28" y="0"/>
                  </a:moveTo>
                  <a:lnTo>
                    <a:pt x="52" y="8"/>
                  </a:lnTo>
                  <a:lnTo>
                    <a:pt x="24" y="12"/>
                  </a:lnTo>
                  <a:lnTo>
                    <a:pt x="0" y="5"/>
                  </a:lnTo>
                  <a:lnTo>
                    <a:pt x="28" y="0"/>
                  </a:lnTo>
                  <a:lnTo>
                    <a:pt x="28" y="0"/>
                  </a:lnTo>
                  <a:close/>
                </a:path>
              </a:pathLst>
            </a:custGeom>
            <a:solidFill>
              <a:srgbClr val="EDEDED"/>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66" name="Freeform 74"/>
            <p:cNvSpPr>
              <a:spLocks/>
            </p:cNvSpPr>
            <p:nvPr/>
          </p:nvSpPr>
          <p:spPr bwMode="auto">
            <a:xfrm>
              <a:off x="2259" y="1794"/>
              <a:ext cx="52" cy="12"/>
            </a:xfrm>
            <a:custGeom>
              <a:avLst/>
              <a:gdLst/>
              <a:ahLst/>
              <a:cxnLst>
                <a:cxn ang="0">
                  <a:pos x="28" y="0"/>
                </a:cxn>
                <a:cxn ang="0">
                  <a:pos x="52" y="8"/>
                </a:cxn>
                <a:cxn ang="0">
                  <a:pos x="24" y="12"/>
                </a:cxn>
                <a:cxn ang="0">
                  <a:pos x="0" y="5"/>
                </a:cxn>
                <a:cxn ang="0">
                  <a:pos x="28" y="0"/>
                </a:cxn>
                <a:cxn ang="0">
                  <a:pos x="28" y="0"/>
                </a:cxn>
              </a:cxnLst>
              <a:rect l="0" t="0" r="r" b="b"/>
              <a:pathLst>
                <a:path w="52" h="12">
                  <a:moveTo>
                    <a:pt x="28" y="0"/>
                  </a:moveTo>
                  <a:lnTo>
                    <a:pt x="52" y="8"/>
                  </a:lnTo>
                  <a:lnTo>
                    <a:pt x="24" y="12"/>
                  </a:lnTo>
                  <a:lnTo>
                    <a:pt x="0" y="5"/>
                  </a:lnTo>
                  <a:lnTo>
                    <a:pt x="28" y="0"/>
                  </a:lnTo>
                  <a:lnTo>
                    <a:pt x="28" y="0"/>
                  </a:lnTo>
                  <a:close/>
                </a:path>
              </a:pathLst>
            </a:custGeom>
            <a:noFill/>
            <a:ln w="2"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67" name="Freeform 75"/>
            <p:cNvSpPr>
              <a:spLocks/>
            </p:cNvSpPr>
            <p:nvPr/>
          </p:nvSpPr>
          <p:spPr bwMode="auto">
            <a:xfrm>
              <a:off x="2302" y="1786"/>
              <a:ext cx="52" cy="13"/>
            </a:xfrm>
            <a:custGeom>
              <a:avLst/>
              <a:gdLst/>
              <a:ahLst/>
              <a:cxnLst>
                <a:cxn ang="0">
                  <a:pos x="27" y="0"/>
                </a:cxn>
                <a:cxn ang="0">
                  <a:pos x="52" y="9"/>
                </a:cxn>
                <a:cxn ang="0">
                  <a:pos x="24" y="13"/>
                </a:cxn>
                <a:cxn ang="0">
                  <a:pos x="0" y="5"/>
                </a:cxn>
                <a:cxn ang="0">
                  <a:pos x="27" y="0"/>
                </a:cxn>
                <a:cxn ang="0">
                  <a:pos x="27" y="0"/>
                </a:cxn>
              </a:cxnLst>
              <a:rect l="0" t="0" r="r" b="b"/>
              <a:pathLst>
                <a:path w="52" h="13">
                  <a:moveTo>
                    <a:pt x="27" y="0"/>
                  </a:moveTo>
                  <a:lnTo>
                    <a:pt x="52" y="9"/>
                  </a:lnTo>
                  <a:lnTo>
                    <a:pt x="24" y="13"/>
                  </a:lnTo>
                  <a:lnTo>
                    <a:pt x="0" y="5"/>
                  </a:lnTo>
                  <a:lnTo>
                    <a:pt x="27" y="0"/>
                  </a:lnTo>
                  <a:lnTo>
                    <a:pt x="27" y="0"/>
                  </a:lnTo>
                  <a:close/>
                </a:path>
              </a:pathLst>
            </a:custGeom>
            <a:solidFill>
              <a:srgbClr val="EDEDED"/>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68" name="Freeform 76"/>
            <p:cNvSpPr>
              <a:spLocks/>
            </p:cNvSpPr>
            <p:nvPr/>
          </p:nvSpPr>
          <p:spPr bwMode="auto">
            <a:xfrm>
              <a:off x="2302" y="1786"/>
              <a:ext cx="52" cy="13"/>
            </a:xfrm>
            <a:custGeom>
              <a:avLst/>
              <a:gdLst/>
              <a:ahLst/>
              <a:cxnLst>
                <a:cxn ang="0">
                  <a:pos x="27" y="0"/>
                </a:cxn>
                <a:cxn ang="0">
                  <a:pos x="52" y="9"/>
                </a:cxn>
                <a:cxn ang="0">
                  <a:pos x="24" y="13"/>
                </a:cxn>
                <a:cxn ang="0">
                  <a:pos x="0" y="5"/>
                </a:cxn>
                <a:cxn ang="0">
                  <a:pos x="27" y="0"/>
                </a:cxn>
                <a:cxn ang="0">
                  <a:pos x="27" y="0"/>
                </a:cxn>
              </a:cxnLst>
              <a:rect l="0" t="0" r="r" b="b"/>
              <a:pathLst>
                <a:path w="52" h="13">
                  <a:moveTo>
                    <a:pt x="27" y="0"/>
                  </a:moveTo>
                  <a:lnTo>
                    <a:pt x="52" y="9"/>
                  </a:lnTo>
                  <a:lnTo>
                    <a:pt x="24" y="13"/>
                  </a:lnTo>
                  <a:lnTo>
                    <a:pt x="0" y="5"/>
                  </a:lnTo>
                  <a:lnTo>
                    <a:pt x="27" y="0"/>
                  </a:lnTo>
                  <a:lnTo>
                    <a:pt x="27" y="0"/>
                  </a:lnTo>
                  <a:close/>
                </a:path>
              </a:pathLst>
            </a:custGeom>
            <a:noFill/>
            <a:ln w="2"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69" name="Freeform 77"/>
            <p:cNvSpPr>
              <a:spLocks/>
            </p:cNvSpPr>
            <p:nvPr/>
          </p:nvSpPr>
          <p:spPr bwMode="auto">
            <a:xfrm>
              <a:off x="2344" y="1779"/>
              <a:ext cx="52" cy="12"/>
            </a:xfrm>
            <a:custGeom>
              <a:avLst/>
              <a:gdLst/>
              <a:ahLst/>
              <a:cxnLst>
                <a:cxn ang="0">
                  <a:pos x="28" y="0"/>
                </a:cxn>
                <a:cxn ang="0">
                  <a:pos x="52" y="8"/>
                </a:cxn>
                <a:cxn ang="0">
                  <a:pos x="25" y="12"/>
                </a:cxn>
                <a:cxn ang="0">
                  <a:pos x="0" y="4"/>
                </a:cxn>
                <a:cxn ang="0">
                  <a:pos x="28" y="0"/>
                </a:cxn>
                <a:cxn ang="0">
                  <a:pos x="28" y="0"/>
                </a:cxn>
              </a:cxnLst>
              <a:rect l="0" t="0" r="r" b="b"/>
              <a:pathLst>
                <a:path w="52" h="12">
                  <a:moveTo>
                    <a:pt x="28" y="0"/>
                  </a:moveTo>
                  <a:lnTo>
                    <a:pt x="52" y="8"/>
                  </a:lnTo>
                  <a:lnTo>
                    <a:pt x="25" y="12"/>
                  </a:lnTo>
                  <a:lnTo>
                    <a:pt x="0" y="4"/>
                  </a:lnTo>
                  <a:lnTo>
                    <a:pt x="28" y="0"/>
                  </a:lnTo>
                  <a:lnTo>
                    <a:pt x="28" y="0"/>
                  </a:lnTo>
                  <a:close/>
                </a:path>
              </a:pathLst>
            </a:custGeom>
            <a:solidFill>
              <a:srgbClr val="EDEDED"/>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70" name="Freeform 78"/>
            <p:cNvSpPr>
              <a:spLocks/>
            </p:cNvSpPr>
            <p:nvPr/>
          </p:nvSpPr>
          <p:spPr bwMode="auto">
            <a:xfrm>
              <a:off x="2344" y="1779"/>
              <a:ext cx="52" cy="12"/>
            </a:xfrm>
            <a:custGeom>
              <a:avLst/>
              <a:gdLst/>
              <a:ahLst/>
              <a:cxnLst>
                <a:cxn ang="0">
                  <a:pos x="28" y="0"/>
                </a:cxn>
                <a:cxn ang="0">
                  <a:pos x="52" y="8"/>
                </a:cxn>
                <a:cxn ang="0">
                  <a:pos x="25" y="12"/>
                </a:cxn>
                <a:cxn ang="0">
                  <a:pos x="0" y="4"/>
                </a:cxn>
                <a:cxn ang="0">
                  <a:pos x="28" y="0"/>
                </a:cxn>
                <a:cxn ang="0">
                  <a:pos x="28" y="0"/>
                </a:cxn>
              </a:cxnLst>
              <a:rect l="0" t="0" r="r" b="b"/>
              <a:pathLst>
                <a:path w="52" h="12">
                  <a:moveTo>
                    <a:pt x="28" y="0"/>
                  </a:moveTo>
                  <a:lnTo>
                    <a:pt x="52" y="8"/>
                  </a:lnTo>
                  <a:lnTo>
                    <a:pt x="25" y="12"/>
                  </a:lnTo>
                  <a:lnTo>
                    <a:pt x="0" y="4"/>
                  </a:lnTo>
                  <a:lnTo>
                    <a:pt x="28" y="0"/>
                  </a:lnTo>
                  <a:lnTo>
                    <a:pt x="28" y="0"/>
                  </a:lnTo>
                  <a:close/>
                </a:path>
              </a:pathLst>
            </a:custGeom>
            <a:noFill/>
            <a:ln w="2"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71" name="Freeform 79"/>
            <p:cNvSpPr>
              <a:spLocks/>
            </p:cNvSpPr>
            <p:nvPr/>
          </p:nvSpPr>
          <p:spPr bwMode="auto">
            <a:xfrm>
              <a:off x="2386" y="1772"/>
              <a:ext cx="52" cy="13"/>
            </a:xfrm>
            <a:custGeom>
              <a:avLst/>
              <a:gdLst/>
              <a:ahLst/>
              <a:cxnLst>
                <a:cxn ang="0">
                  <a:pos x="29" y="0"/>
                </a:cxn>
                <a:cxn ang="0">
                  <a:pos x="52" y="9"/>
                </a:cxn>
                <a:cxn ang="0">
                  <a:pos x="25" y="13"/>
                </a:cxn>
                <a:cxn ang="0">
                  <a:pos x="0" y="4"/>
                </a:cxn>
                <a:cxn ang="0">
                  <a:pos x="29" y="0"/>
                </a:cxn>
                <a:cxn ang="0">
                  <a:pos x="29" y="0"/>
                </a:cxn>
              </a:cxnLst>
              <a:rect l="0" t="0" r="r" b="b"/>
              <a:pathLst>
                <a:path w="52" h="13">
                  <a:moveTo>
                    <a:pt x="29" y="0"/>
                  </a:moveTo>
                  <a:lnTo>
                    <a:pt x="52" y="9"/>
                  </a:lnTo>
                  <a:lnTo>
                    <a:pt x="25" y="13"/>
                  </a:lnTo>
                  <a:lnTo>
                    <a:pt x="0" y="4"/>
                  </a:lnTo>
                  <a:lnTo>
                    <a:pt x="29" y="0"/>
                  </a:lnTo>
                  <a:lnTo>
                    <a:pt x="29" y="0"/>
                  </a:lnTo>
                  <a:close/>
                </a:path>
              </a:pathLst>
            </a:custGeom>
            <a:solidFill>
              <a:srgbClr val="EDEDED"/>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72" name="Freeform 80"/>
            <p:cNvSpPr>
              <a:spLocks/>
            </p:cNvSpPr>
            <p:nvPr/>
          </p:nvSpPr>
          <p:spPr bwMode="auto">
            <a:xfrm>
              <a:off x="2386" y="1772"/>
              <a:ext cx="52" cy="13"/>
            </a:xfrm>
            <a:custGeom>
              <a:avLst/>
              <a:gdLst/>
              <a:ahLst/>
              <a:cxnLst>
                <a:cxn ang="0">
                  <a:pos x="29" y="0"/>
                </a:cxn>
                <a:cxn ang="0">
                  <a:pos x="52" y="9"/>
                </a:cxn>
                <a:cxn ang="0">
                  <a:pos x="25" y="13"/>
                </a:cxn>
                <a:cxn ang="0">
                  <a:pos x="0" y="4"/>
                </a:cxn>
                <a:cxn ang="0">
                  <a:pos x="29" y="0"/>
                </a:cxn>
                <a:cxn ang="0">
                  <a:pos x="29" y="0"/>
                </a:cxn>
              </a:cxnLst>
              <a:rect l="0" t="0" r="r" b="b"/>
              <a:pathLst>
                <a:path w="52" h="13">
                  <a:moveTo>
                    <a:pt x="29" y="0"/>
                  </a:moveTo>
                  <a:lnTo>
                    <a:pt x="52" y="9"/>
                  </a:lnTo>
                  <a:lnTo>
                    <a:pt x="25" y="13"/>
                  </a:lnTo>
                  <a:lnTo>
                    <a:pt x="0" y="4"/>
                  </a:lnTo>
                  <a:lnTo>
                    <a:pt x="29" y="0"/>
                  </a:lnTo>
                  <a:lnTo>
                    <a:pt x="29" y="0"/>
                  </a:lnTo>
                  <a:close/>
                </a:path>
              </a:pathLst>
            </a:custGeom>
            <a:noFill/>
            <a:ln w="2"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73" name="Freeform 81"/>
            <p:cNvSpPr>
              <a:spLocks/>
            </p:cNvSpPr>
            <p:nvPr/>
          </p:nvSpPr>
          <p:spPr bwMode="auto">
            <a:xfrm>
              <a:off x="2429" y="1764"/>
              <a:ext cx="52" cy="13"/>
            </a:xfrm>
            <a:custGeom>
              <a:avLst/>
              <a:gdLst/>
              <a:ahLst/>
              <a:cxnLst>
                <a:cxn ang="0">
                  <a:pos x="27" y="0"/>
                </a:cxn>
                <a:cxn ang="0">
                  <a:pos x="52" y="9"/>
                </a:cxn>
                <a:cxn ang="0">
                  <a:pos x="25" y="13"/>
                </a:cxn>
                <a:cxn ang="0">
                  <a:pos x="0" y="5"/>
                </a:cxn>
                <a:cxn ang="0">
                  <a:pos x="27" y="0"/>
                </a:cxn>
                <a:cxn ang="0">
                  <a:pos x="27" y="0"/>
                </a:cxn>
              </a:cxnLst>
              <a:rect l="0" t="0" r="r" b="b"/>
              <a:pathLst>
                <a:path w="52" h="13">
                  <a:moveTo>
                    <a:pt x="27" y="0"/>
                  </a:moveTo>
                  <a:lnTo>
                    <a:pt x="52" y="9"/>
                  </a:lnTo>
                  <a:lnTo>
                    <a:pt x="25" y="13"/>
                  </a:lnTo>
                  <a:lnTo>
                    <a:pt x="0" y="5"/>
                  </a:lnTo>
                  <a:lnTo>
                    <a:pt x="27" y="0"/>
                  </a:lnTo>
                  <a:lnTo>
                    <a:pt x="27" y="0"/>
                  </a:lnTo>
                  <a:close/>
                </a:path>
              </a:pathLst>
            </a:custGeom>
            <a:solidFill>
              <a:srgbClr val="EDEDED"/>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74" name="Freeform 82"/>
            <p:cNvSpPr>
              <a:spLocks/>
            </p:cNvSpPr>
            <p:nvPr/>
          </p:nvSpPr>
          <p:spPr bwMode="auto">
            <a:xfrm>
              <a:off x="2429" y="1764"/>
              <a:ext cx="52" cy="13"/>
            </a:xfrm>
            <a:custGeom>
              <a:avLst/>
              <a:gdLst/>
              <a:ahLst/>
              <a:cxnLst>
                <a:cxn ang="0">
                  <a:pos x="27" y="0"/>
                </a:cxn>
                <a:cxn ang="0">
                  <a:pos x="52" y="9"/>
                </a:cxn>
                <a:cxn ang="0">
                  <a:pos x="25" y="13"/>
                </a:cxn>
                <a:cxn ang="0">
                  <a:pos x="0" y="5"/>
                </a:cxn>
                <a:cxn ang="0">
                  <a:pos x="27" y="0"/>
                </a:cxn>
                <a:cxn ang="0">
                  <a:pos x="27" y="0"/>
                </a:cxn>
              </a:cxnLst>
              <a:rect l="0" t="0" r="r" b="b"/>
              <a:pathLst>
                <a:path w="52" h="13">
                  <a:moveTo>
                    <a:pt x="27" y="0"/>
                  </a:moveTo>
                  <a:lnTo>
                    <a:pt x="52" y="9"/>
                  </a:lnTo>
                  <a:lnTo>
                    <a:pt x="25" y="13"/>
                  </a:lnTo>
                  <a:lnTo>
                    <a:pt x="0" y="5"/>
                  </a:lnTo>
                  <a:lnTo>
                    <a:pt x="27" y="0"/>
                  </a:lnTo>
                  <a:lnTo>
                    <a:pt x="27" y="0"/>
                  </a:lnTo>
                  <a:close/>
                </a:path>
              </a:pathLst>
            </a:custGeom>
            <a:noFill/>
            <a:ln w="2"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75" name="Freeform 83"/>
            <p:cNvSpPr>
              <a:spLocks/>
            </p:cNvSpPr>
            <p:nvPr/>
          </p:nvSpPr>
          <p:spPr bwMode="auto">
            <a:xfrm>
              <a:off x="2472" y="1758"/>
              <a:ext cx="52" cy="12"/>
            </a:xfrm>
            <a:custGeom>
              <a:avLst/>
              <a:gdLst/>
              <a:ahLst/>
              <a:cxnLst>
                <a:cxn ang="0">
                  <a:pos x="27" y="0"/>
                </a:cxn>
                <a:cxn ang="0">
                  <a:pos x="52" y="7"/>
                </a:cxn>
                <a:cxn ang="0">
                  <a:pos x="24" y="12"/>
                </a:cxn>
                <a:cxn ang="0">
                  <a:pos x="0" y="4"/>
                </a:cxn>
                <a:cxn ang="0">
                  <a:pos x="27" y="0"/>
                </a:cxn>
                <a:cxn ang="0">
                  <a:pos x="27" y="0"/>
                </a:cxn>
              </a:cxnLst>
              <a:rect l="0" t="0" r="r" b="b"/>
              <a:pathLst>
                <a:path w="52" h="12">
                  <a:moveTo>
                    <a:pt x="27" y="0"/>
                  </a:moveTo>
                  <a:lnTo>
                    <a:pt x="52" y="7"/>
                  </a:lnTo>
                  <a:lnTo>
                    <a:pt x="24" y="12"/>
                  </a:lnTo>
                  <a:lnTo>
                    <a:pt x="0" y="4"/>
                  </a:lnTo>
                  <a:lnTo>
                    <a:pt x="27" y="0"/>
                  </a:lnTo>
                  <a:lnTo>
                    <a:pt x="27" y="0"/>
                  </a:lnTo>
                  <a:close/>
                </a:path>
              </a:pathLst>
            </a:custGeom>
            <a:solidFill>
              <a:srgbClr val="EDEDED"/>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76" name="Freeform 84"/>
            <p:cNvSpPr>
              <a:spLocks/>
            </p:cNvSpPr>
            <p:nvPr/>
          </p:nvSpPr>
          <p:spPr bwMode="auto">
            <a:xfrm>
              <a:off x="2472" y="1758"/>
              <a:ext cx="52" cy="12"/>
            </a:xfrm>
            <a:custGeom>
              <a:avLst/>
              <a:gdLst/>
              <a:ahLst/>
              <a:cxnLst>
                <a:cxn ang="0">
                  <a:pos x="27" y="0"/>
                </a:cxn>
                <a:cxn ang="0">
                  <a:pos x="52" y="7"/>
                </a:cxn>
                <a:cxn ang="0">
                  <a:pos x="24" y="12"/>
                </a:cxn>
                <a:cxn ang="0">
                  <a:pos x="0" y="4"/>
                </a:cxn>
                <a:cxn ang="0">
                  <a:pos x="27" y="0"/>
                </a:cxn>
                <a:cxn ang="0">
                  <a:pos x="27" y="0"/>
                </a:cxn>
              </a:cxnLst>
              <a:rect l="0" t="0" r="r" b="b"/>
              <a:pathLst>
                <a:path w="52" h="12">
                  <a:moveTo>
                    <a:pt x="27" y="0"/>
                  </a:moveTo>
                  <a:lnTo>
                    <a:pt x="52" y="7"/>
                  </a:lnTo>
                  <a:lnTo>
                    <a:pt x="24" y="12"/>
                  </a:lnTo>
                  <a:lnTo>
                    <a:pt x="0" y="4"/>
                  </a:lnTo>
                  <a:lnTo>
                    <a:pt x="27" y="0"/>
                  </a:lnTo>
                  <a:lnTo>
                    <a:pt x="27" y="0"/>
                  </a:lnTo>
                  <a:close/>
                </a:path>
              </a:pathLst>
            </a:custGeom>
            <a:noFill/>
            <a:ln w="2"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77" name="Freeform 85"/>
            <p:cNvSpPr>
              <a:spLocks/>
            </p:cNvSpPr>
            <p:nvPr/>
          </p:nvSpPr>
          <p:spPr bwMode="auto">
            <a:xfrm>
              <a:off x="2514" y="1751"/>
              <a:ext cx="52" cy="12"/>
            </a:xfrm>
            <a:custGeom>
              <a:avLst/>
              <a:gdLst/>
              <a:ahLst/>
              <a:cxnLst>
                <a:cxn ang="0">
                  <a:pos x="28" y="0"/>
                </a:cxn>
                <a:cxn ang="0">
                  <a:pos x="52" y="8"/>
                </a:cxn>
                <a:cxn ang="0">
                  <a:pos x="24" y="12"/>
                </a:cxn>
                <a:cxn ang="0">
                  <a:pos x="0" y="3"/>
                </a:cxn>
                <a:cxn ang="0">
                  <a:pos x="28" y="0"/>
                </a:cxn>
                <a:cxn ang="0">
                  <a:pos x="28" y="0"/>
                </a:cxn>
              </a:cxnLst>
              <a:rect l="0" t="0" r="r" b="b"/>
              <a:pathLst>
                <a:path w="52" h="12">
                  <a:moveTo>
                    <a:pt x="28" y="0"/>
                  </a:moveTo>
                  <a:lnTo>
                    <a:pt x="52" y="8"/>
                  </a:lnTo>
                  <a:lnTo>
                    <a:pt x="24" y="12"/>
                  </a:lnTo>
                  <a:lnTo>
                    <a:pt x="0" y="3"/>
                  </a:lnTo>
                  <a:lnTo>
                    <a:pt x="28" y="0"/>
                  </a:lnTo>
                  <a:lnTo>
                    <a:pt x="28" y="0"/>
                  </a:lnTo>
                  <a:close/>
                </a:path>
              </a:pathLst>
            </a:custGeom>
            <a:solidFill>
              <a:srgbClr val="EDEDED"/>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78" name="Freeform 86"/>
            <p:cNvSpPr>
              <a:spLocks/>
            </p:cNvSpPr>
            <p:nvPr/>
          </p:nvSpPr>
          <p:spPr bwMode="auto">
            <a:xfrm>
              <a:off x="2514" y="1751"/>
              <a:ext cx="52" cy="12"/>
            </a:xfrm>
            <a:custGeom>
              <a:avLst/>
              <a:gdLst/>
              <a:ahLst/>
              <a:cxnLst>
                <a:cxn ang="0">
                  <a:pos x="28" y="0"/>
                </a:cxn>
                <a:cxn ang="0">
                  <a:pos x="52" y="8"/>
                </a:cxn>
                <a:cxn ang="0">
                  <a:pos x="24" y="12"/>
                </a:cxn>
                <a:cxn ang="0">
                  <a:pos x="0" y="3"/>
                </a:cxn>
                <a:cxn ang="0">
                  <a:pos x="28" y="0"/>
                </a:cxn>
                <a:cxn ang="0">
                  <a:pos x="28" y="0"/>
                </a:cxn>
              </a:cxnLst>
              <a:rect l="0" t="0" r="r" b="b"/>
              <a:pathLst>
                <a:path w="52" h="12">
                  <a:moveTo>
                    <a:pt x="28" y="0"/>
                  </a:moveTo>
                  <a:lnTo>
                    <a:pt x="52" y="8"/>
                  </a:lnTo>
                  <a:lnTo>
                    <a:pt x="24" y="12"/>
                  </a:lnTo>
                  <a:lnTo>
                    <a:pt x="0" y="3"/>
                  </a:lnTo>
                  <a:lnTo>
                    <a:pt x="28" y="0"/>
                  </a:lnTo>
                  <a:lnTo>
                    <a:pt x="28" y="0"/>
                  </a:lnTo>
                  <a:close/>
                </a:path>
              </a:pathLst>
            </a:custGeom>
            <a:noFill/>
            <a:ln w="2"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79" name="Freeform 87"/>
            <p:cNvSpPr>
              <a:spLocks/>
            </p:cNvSpPr>
            <p:nvPr/>
          </p:nvSpPr>
          <p:spPr bwMode="auto">
            <a:xfrm>
              <a:off x="2557" y="1742"/>
              <a:ext cx="51" cy="13"/>
            </a:xfrm>
            <a:custGeom>
              <a:avLst/>
              <a:gdLst/>
              <a:ahLst/>
              <a:cxnLst>
                <a:cxn ang="0">
                  <a:pos x="27" y="0"/>
                </a:cxn>
                <a:cxn ang="0">
                  <a:pos x="51" y="9"/>
                </a:cxn>
                <a:cxn ang="0">
                  <a:pos x="24" y="13"/>
                </a:cxn>
                <a:cxn ang="0">
                  <a:pos x="0" y="5"/>
                </a:cxn>
                <a:cxn ang="0">
                  <a:pos x="27" y="0"/>
                </a:cxn>
                <a:cxn ang="0">
                  <a:pos x="27" y="0"/>
                </a:cxn>
              </a:cxnLst>
              <a:rect l="0" t="0" r="r" b="b"/>
              <a:pathLst>
                <a:path w="51" h="13">
                  <a:moveTo>
                    <a:pt x="27" y="0"/>
                  </a:moveTo>
                  <a:lnTo>
                    <a:pt x="51" y="9"/>
                  </a:lnTo>
                  <a:lnTo>
                    <a:pt x="24" y="13"/>
                  </a:lnTo>
                  <a:lnTo>
                    <a:pt x="0" y="5"/>
                  </a:lnTo>
                  <a:lnTo>
                    <a:pt x="27" y="0"/>
                  </a:lnTo>
                  <a:lnTo>
                    <a:pt x="27" y="0"/>
                  </a:lnTo>
                  <a:close/>
                </a:path>
              </a:pathLst>
            </a:custGeom>
            <a:solidFill>
              <a:srgbClr val="EDEDED"/>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80" name="Freeform 88"/>
            <p:cNvSpPr>
              <a:spLocks/>
            </p:cNvSpPr>
            <p:nvPr/>
          </p:nvSpPr>
          <p:spPr bwMode="auto">
            <a:xfrm>
              <a:off x="2557" y="1742"/>
              <a:ext cx="51" cy="13"/>
            </a:xfrm>
            <a:custGeom>
              <a:avLst/>
              <a:gdLst/>
              <a:ahLst/>
              <a:cxnLst>
                <a:cxn ang="0">
                  <a:pos x="27" y="0"/>
                </a:cxn>
                <a:cxn ang="0">
                  <a:pos x="51" y="9"/>
                </a:cxn>
                <a:cxn ang="0">
                  <a:pos x="24" y="13"/>
                </a:cxn>
                <a:cxn ang="0">
                  <a:pos x="0" y="5"/>
                </a:cxn>
                <a:cxn ang="0">
                  <a:pos x="27" y="0"/>
                </a:cxn>
                <a:cxn ang="0">
                  <a:pos x="27" y="0"/>
                </a:cxn>
              </a:cxnLst>
              <a:rect l="0" t="0" r="r" b="b"/>
              <a:pathLst>
                <a:path w="51" h="13">
                  <a:moveTo>
                    <a:pt x="27" y="0"/>
                  </a:moveTo>
                  <a:lnTo>
                    <a:pt x="51" y="9"/>
                  </a:lnTo>
                  <a:lnTo>
                    <a:pt x="24" y="13"/>
                  </a:lnTo>
                  <a:lnTo>
                    <a:pt x="0" y="5"/>
                  </a:lnTo>
                  <a:lnTo>
                    <a:pt x="27" y="0"/>
                  </a:lnTo>
                  <a:lnTo>
                    <a:pt x="27" y="0"/>
                  </a:lnTo>
                  <a:close/>
                </a:path>
              </a:pathLst>
            </a:custGeom>
            <a:noFill/>
            <a:ln w="2"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81" name="Freeform 89"/>
            <p:cNvSpPr>
              <a:spLocks/>
            </p:cNvSpPr>
            <p:nvPr/>
          </p:nvSpPr>
          <p:spPr bwMode="auto">
            <a:xfrm>
              <a:off x="2294" y="1805"/>
              <a:ext cx="52" cy="14"/>
            </a:xfrm>
            <a:custGeom>
              <a:avLst/>
              <a:gdLst/>
              <a:ahLst/>
              <a:cxnLst>
                <a:cxn ang="0">
                  <a:pos x="29" y="0"/>
                </a:cxn>
                <a:cxn ang="0">
                  <a:pos x="52" y="9"/>
                </a:cxn>
                <a:cxn ang="0">
                  <a:pos x="25" y="14"/>
                </a:cxn>
                <a:cxn ang="0">
                  <a:pos x="0" y="5"/>
                </a:cxn>
                <a:cxn ang="0">
                  <a:pos x="29" y="0"/>
                </a:cxn>
                <a:cxn ang="0">
                  <a:pos x="29" y="0"/>
                </a:cxn>
              </a:cxnLst>
              <a:rect l="0" t="0" r="r" b="b"/>
              <a:pathLst>
                <a:path w="52" h="14">
                  <a:moveTo>
                    <a:pt x="29" y="0"/>
                  </a:moveTo>
                  <a:lnTo>
                    <a:pt x="52" y="9"/>
                  </a:lnTo>
                  <a:lnTo>
                    <a:pt x="25" y="14"/>
                  </a:lnTo>
                  <a:lnTo>
                    <a:pt x="0" y="5"/>
                  </a:lnTo>
                  <a:lnTo>
                    <a:pt x="29" y="0"/>
                  </a:lnTo>
                  <a:lnTo>
                    <a:pt x="29" y="0"/>
                  </a:lnTo>
                  <a:close/>
                </a:path>
              </a:pathLst>
            </a:custGeom>
            <a:solidFill>
              <a:srgbClr val="EDEDED"/>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82" name="Freeform 90"/>
            <p:cNvSpPr>
              <a:spLocks/>
            </p:cNvSpPr>
            <p:nvPr/>
          </p:nvSpPr>
          <p:spPr bwMode="auto">
            <a:xfrm>
              <a:off x="2294" y="1805"/>
              <a:ext cx="52" cy="14"/>
            </a:xfrm>
            <a:custGeom>
              <a:avLst/>
              <a:gdLst/>
              <a:ahLst/>
              <a:cxnLst>
                <a:cxn ang="0">
                  <a:pos x="29" y="0"/>
                </a:cxn>
                <a:cxn ang="0">
                  <a:pos x="52" y="9"/>
                </a:cxn>
                <a:cxn ang="0">
                  <a:pos x="25" y="14"/>
                </a:cxn>
                <a:cxn ang="0">
                  <a:pos x="0" y="5"/>
                </a:cxn>
                <a:cxn ang="0">
                  <a:pos x="29" y="0"/>
                </a:cxn>
                <a:cxn ang="0">
                  <a:pos x="29" y="0"/>
                </a:cxn>
              </a:cxnLst>
              <a:rect l="0" t="0" r="r" b="b"/>
              <a:pathLst>
                <a:path w="52" h="14">
                  <a:moveTo>
                    <a:pt x="29" y="0"/>
                  </a:moveTo>
                  <a:lnTo>
                    <a:pt x="52" y="9"/>
                  </a:lnTo>
                  <a:lnTo>
                    <a:pt x="25" y="14"/>
                  </a:lnTo>
                  <a:lnTo>
                    <a:pt x="0" y="5"/>
                  </a:lnTo>
                  <a:lnTo>
                    <a:pt x="29" y="0"/>
                  </a:lnTo>
                  <a:lnTo>
                    <a:pt x="29" y="0"/>
                  </a:lnTo>
                  <a:close/>
                </a:path>
              </a:pathLst>
            </a:custGeom>
            <a:noFill/>
            <a:ln w="2"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83" name="Freeform 91"/>
            <p:cNvSpPr>
              <a:spLocks/>
            </p:cNvSpPr>
            <p:nvPr/>
          </p:nvSpPr>
          <p:spPr bwMode="auto">
            <a:xfrm>
              <a:off x="2337" y="1799"/>
              <a:ext cx="51" cy="12"/>
            </a:xfrm>
            <a:custGeom>
              <a:avLst/>
              <a:gdLst/>
              <a:ahLst/>
              <a:cxnLst>
                <a:cxn ang="0">
                  <a:pos x="27" y="0"/>
                </a:cxn>
                <a:cxn ang="0">
                  <a:pos x="51" y="7"/>
                </a:cxn>
                <a:cxn ang="0">
                  <a:pos x="24" y="12"/>
                </a:cxn>
                <a:cxn ang="0">
                  <a:pos x="0" y="4"/>
                </a:cxn>
                <a:cxn ang="0">
                  <a:pos x="27" y="0"/>
                </a:cxn>
                <a:cxn ang="0">
                  <a:pos x="27" y="0"/>
                </a:cxn>
              </a:cxnLst>
              <a:rect l="0" t="0" r="r" b="b"/>
              <a:pathLst>
                <a:path w="51" h="12">
                  <a:moveTo>
                    <a:pt x="27" y="0"/>
                  </a:moveTo>
                  <a:lnTo>
                    <a:pt x="51" y="7"/>
                  </a:lnTo>
                  <a:lnTo>
                    <a:pt x="24" y="12"/>
                  </a:lnTo>
                  <a:lnTo>
                    <a:pt x="0" y="4"/>
                  </a:lnTo>
                  <a:lnTo>
                    <a:pt x="27" y="0"/>
                  </a:lnTo>
                  <a:lnTo>
                    <a:pt x="27" y="0"/>
                  </a:lnTo>
                  <a:close/>
                </a:path>
              </a:pathLst>
            </a:custGeom>
            <a:solidFill>
              <a:srgbClr val="EDEDED"/>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84" name="Freeform 92"/>
            <p:cNvSpPr>
              <a:spLocks/>
            </p:cNvSpPr>
            <p:nvPr/>
          </p:nvSpPr>
          <p:spPr bwMode="auto">
            <a:xfrm>
              <a:off x="2337" y="1799"/>
              <a:ext cx="51" cy="12"/>
            </a:xfrm>
            <a:custGeom>
              <a:avLst/>
              <a:gdLst/>
              <a:ahLst/>
              <a:cxnLst>
                <a:cxn ang="0">
                  <a:pos x="27" y="0"/>
                </a:cxn>
                <a:cxn ang="0">
                  <a:pos x="51" y="7"/>
                </a:cxn>
                <a:cxn ang="0">
                  <a:pos x="24" y="12"/>
                </a:cxn>
                <a:cxn ang="0">
                  <a:pos x="0" y="4"/>
                </a:cxn>
                <a:cxn ang="0">
                  <a:pos x="27" y="0"/>
                </a:cxn>
                <a:cxn ang="0">
                  <a:pos x="27" y="0"/>
                </a:cxn>
              </a:cxnLst>
              <a:rect l="0" t="0" r="r" b="b"/>
              <a:pathLst>
                <a:path w="51" h="12">
                  <a:moveTo>
                    <a:pt x="27" y="0"/>
                  </a:moveTo>
                  <a:lnTo>
                    <a:pt x="51" y="7"/>
                  </a:lnTo>
                  <a:lnTo>
                    <a:pt x="24" y="12"/>
                  </a:lnTo>
                  <a:lnTo>
                    <a:pt x="0" y="4"/>
                  </a:lnTo>
                  <a:lnTo>
                    <a:pt x="27" y="0"/>
                  </a:lnTo>
                  <a:lnTo>
                    <a:pt x="27" y="0"/>
                  </a:lnTo>
                  <a:close/>
                </a:path>
              </a:pathLst>
            </a:custGeom>
            <a:noFill/>
            <a:ln w="2"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85" name="Freeform 93"/>
            <p:cNvSpPr>
              <a:spLocks/>
            </p:cNvSpPr>
            <p:nvPr/>
          </p:nvSpPr>
          <p:spPr bwMode="auto">
            <a:xfrm>
              <a:off x="2379" y="1791"/>
              <a:ext cx="52" cy="13"/>
            </a:xfrm>
            <a:custGeom>
              <a:avLst/>
              <a:gdLst/>
              <a:ahLst/>
              <a:cxnLst>
                <a:cxn ang="0">
                  <a:pos x="27" y="0"/>
                </a:cxn>
                <a:cxn ang="0">
                  <a:pos x="52" y="9"/>
                </a:cxn>
                <a:cxn ang="0">
                  <a:pos x="25" y="13"/>
                </a:cxn>
                <a:cxn ang="0">
                  <a:pos x="0" y="5"/>
                </a:cxn>
                <a:cxn ang="0">
                  <a:pos x="27" y="0"/>
                </a:cxn>
                <a:cxn ang="0">
                  <a:pos x="27" y="0"/>
                </a:cxn>
              </a:cxnLst>
              <a:rect l="0" t="0" r="r" b="b"/>
              <a:pathLst>
                <a:path w="52" h="13">
                  <a:moveTo>
                    <a:pt x="27" y="0"/>
                  </a:moveTo>
                  <a:lnTo>
                    <a:pt x="52" y="9"/>
                  </a:lnTo>
                  <a:lnTo>
                    <a:pt x="25" y="13"/>
                  </a:lnTo>
                  <a:lnTo>
                    <a:pt x="0" y="5"/>
                  </a:lnTo>
                  <a:lnTo>
                    <a:pt x="27" y="0"/>
                  </a:lnTo>
                  <a:lnTo>
                    <a:pt x="27" y="0"/>
                  </a:lnTo>
                  <a:close/>
                </a:path>
              </a:pathLst>
            </a:custGeom>
            <a:solidFill>
              <a:srgbClr val="EDEDED"/>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86" name="Freeform 94"/>
            <p:cNvSpPr>
              <a:spLocks/>
            </p:cNvSpPr>
            <p:nvPr/>
          </p:nvSpPr>
          <p:spPr bwMode="auto">
            <a:xfrm>
              <a:off x="2379" y="1791"/>
              <a:ext cx="52" cy="13"/>
            </a:xfrm>
            <a:custGeom>
              <a:avLst/>
              <a:gdLst/>
              <a:ahLst/>
              <a:cxnLst>
                <a:cxn ang="0">
                  <a:pos x="27" y="0"/>
                </a:cxn>
                <a:cxn ang="0">
                  <a:pos x="52" y="9"/>
                </a:cxn>
                <a:cxn ang="0">
                  <a:pos x="25" y="13"/>
                </a:cxn>
                <a:cxn ang="0">
                  <a:pos x="0" y="5"/>
                </a:cxn>
                <a:cxn ang="0">
                  <a:pos x="27" y="0"/>
                </a:cxn>
                <a:cxn ang="0">
                  <a:pos x="27" y="0"/>
                </a:cxn>
              </a:cxnLst>
              <a:rect l="0" t="0" r="r" b="b"/>
              <a:pathLst>
                <a:path w="52" h="13">
                  <a:moveTo>
                    <a:pt x="27" y="0"/>
                  </a:moveTo>
                  <a:lnTo>
                    <a:pt x="52" y="9"/>
                  </a:lnTo>
                  <a:lnTo>
                    <a:pt x="25" y="13"/>
                  </a:lnTo>
                  <a:lnTo>
                    <a:pt x="0" y="5"/>
                  </a:lnTo>
                  <a:lnTo>
                    <a:pt x="27" y="0"/>
                  </a:lnTo>
                  <a:lnTo>
                    <a:pt x="27" y="0"/>
                  </a:lnTo>
                  <a:close/>
                </a:path>
              </a:pathLst>
            </a:custGeom>
            <a:noFill/>
            <a:ln w="2"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87" name="Freeform 95"/>
            <p:cNvSpPr>
              <a:spLocks/>
            </p:cNvSpPr>
            <p:nvPr/>
          </p:nvSpPr>
          <p:spPr bwMode="auto">
            <a:xfrm>
              <a:off x="2422" y="1783"/>
              <a:ext cx="52" cy="14"/>
            </a:xfrm>
            <a:custGeom>
              <a:avLst/>
              <a:gdLst/>
              <a:ahLst/>
              <a:cxnLst>
                <a:cxn ang="0">
                  <a:pos x="28" y="0"/>
                </a:cxn>
                <a:cxn ang="0">
                  <a:pos x="52" y="9"/>
                </a:cxn>
                <a:cxn ang="0">
                  <a:pos x="24" y="14"/>
                </a:cxn>
                <a:cxn ang="0">
                  <a:pos x="0" y="5"/>
                </a:cxn>
                <a:cxn ang="0">
                  <a:pos x="28" y="0"/>
                </a:cxn>
                <a:cxn ang="0">
                  <a:pos x="28" y="0"/>
                </a:cxn>
              </a:cxnLst>
              <a:rect l="0" t="0" r="r" b="b"/>
              <a:pathLst>
                <a:path w="52" h="14">
                  <a:moveTo>
                    <a:pt x="28" y="0"/>
                  </a:moveTo>
                  <a:lnTo>
                    <a:pt x="52" y="9"/>
                  </a:lnTo>
                  <a:lnTo>
                    <a:pt x="24" y="14"/>
                  </a:lnTo>
                  <a:lnTo>
                    <a:pt x="0" y="5"/>
                  </a:lnTo>
                  <a:lnTo>
                    <a:pt x="28" y="0"/>
                  </a:lnTo>
                  <a:lnTo>
                    <a:pt x="28" y="0"/>
                  </a:lnTo>
                  <a:close/>
                </a:path>
              </a:pathLst>
            </a:custGeom>
            <a:solidFill>
              <a:srgbClr val="EDEDED"/>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88" name="Freeform 96"/>
            <p:cNvSpPr>
              <a:spLocks/>
            </p:cNvSpPr>
            <p:nvPr/>
          </p:nvSpPr>
          <p:spPr bwMode="auto">
            <a:xfrm>
              <a:off x="2422" y="1783"/>
              <a:ext cx="52" cy="14"/>
            </a:xfrm>
            <a:custGeom>
              <a:avLst/>
              <a:gdLst/>
              <a:ahLst/>
              <a:cxnLst>
                <a:cxn ang="0">
                  <a:pos x="28" y="0"/>
                </a:cxn>
                <a:cxn ang="0">
                  <a:pos x="52" y="9"/>
                </a:cxn>
                <a:cxn ang="0">
                  <a:pos x="24" y="14"/>
                </a:cxn>
                <a:cxn ang="0">
                  <a:pos x="0" y="5"/>
                </a:cxn>
                <a:cxn ang="0">
                  <a:pos x="28" y="0"/>
                </a:cxn>
                <a:cxn ang="0">
                  <a:pos x="28" y="0"/>
                </a:cxn>
              </a:cxnLst>
              <a:rect l="0" t="0" r="r" b="b"/>
              <a:pathLst>
                <a:path w="52" h="14">
                  <a:moveTo>
                    <a:pt x="28" y="0"/>
                  </a:moveTo>
                  <a:lnTo>
                    <a:pt x="52" y="9"/>
                  </a:lnTo>
                  <a:lnTo>
                    <a:pt x="24" y="14"/>
                  </a:lnTo>
                  <a:lnTo>
                    <a:pt x="0" y="5"/>
                  </a:lnTo>
                  <a:lnTo>
                    <a:pt x="28" y="0"/>
                  </a:lnTo>
                  <a:lnTo>
                    <a:pt x="28" y="0"/>
                  </a:lnTo>
                  <a:close/>
                </a:path>
              </a:pathLst>
            </a:custGeom>
            <a:noFill/>
            <a:ln w="2"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89" name="Freeform 97"/>
            <p:cNvSpPr>
              <a:spLocks/>
            </p:cNvSpPr>
            <p:nvPr/>
          </p:nvSpPr>
          <p:spPr bwMode="auto">
            <a:xfrm>
              <a:off x="2465" y="1777"/>
              <a:ext cx="51" cy="13"/>
            </a:xfrm>
            <a:custGeom>
              <a:avLst/>
              <a:gdLst/>
              <a:ahLst/>
              <a:cxnLst>
                <a:cxn ang="0">
                  <a:pos x="27" y="0"/>
                </a:cxn>
                <a:cxn ang="0">
                  <a:pos x="51" y="8"/>
                </a:cxn>
                <a:cxn ang="0">
                  <a:pos x="23" y="13"/>
                </a:cxn>
                <a:cxn ang="0">
                  <a:pos x="0" y="4"/>
                </a:cxn>
                <a:cxn ang="0">
                  <a:pos x="27" y="0"/>
                </a:cxn>
                <a:cxn ang="0">
                  <a:pos x="27" y="0"/>
                </a:cxn>
              </a:cxnLst>
              <a:rect l="0" t="0" r="r" b="b"/>
              <a:pathLst>
                <a:path w="51" h="13">
                  <a:moveTo>
                    <a:pt x="27" y="0"/>
                  </a:moveTo>
                  <a:lnTo>
                    <a:pt x="51" y="8"/>
                  </a:lnTo>
                  <a:lnTo>
                    <a:pt x="23" y="13"/>
                  </a:lnTo>
                  <a:lnTo>
                    <a:pt x="0" y="4"/>
                  </a:lnTo>
                  <a:lnTo>
                    <a:pt x="27" y="0"/>
                  </a:lnTo>
                  <a:lnTo>
                    <a:pt x="27" y="0"/>
                  </a:lnTo>
                  <a:close/>
                </a:path>
              </a:pathLst>
            </a:custGeom>
            <a:solidFill>
              <a:srgbClr val="EDEDED"/>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90" name="Freeform 98"/>
            <p:cNvSpPr>
              <a:spLocks/>
            </p:cNvSpPr>
            <p:nvPr/>
          </p:nvSpPr>
          <p:spPr bwMode="auto">
            <a:xfrm>
              <a:off x="2465" y="1777"/>
              <a:ext cx="51" cy="13"/>
            </a:xfrm>
            <a:custGeom>
              <a:avLst/>
              <a:gdLst/>
              <a:ahLst/>
              <a:cxnLst>
                <a:cxn ang="0">
                  <a:pos x="27" y="0"/>
                </a:cxn>
                <a:cxn ang="0">
                  <a:pos x="51" y="8"/>
                </a:cxn>
                <a:cxn ang="0">
                  <a:pos x="23" y="13"/>
                </a:cxn>
                <a:cxn ang="0">
                  <a:pos x="0" y="4"/>
                </a:cxn>
                <a:cxn ang="0">
                  <a:pos x="27" y="0"/>
                </a:cxn>
                <a:cxn ang="0">
                  <a:pos x="27" y="0"/>
                </a:cxn>
              </a:cxnLst>
              <a:rect l="0" t="0" r="r" b="b"/>
              <a:pathLst>
                <a:path w="51" h="13">
                  <a:moveTo>
                    <a:pt x="27" y="0"/>
                  </a:moveTo>
                  <a:lnTo>
                    <a:pt x="51" y="8"/>
                  </a:lnTo>
                  <a:lnTo>
                    <a:pt x="23" y="13"/>
                  </a:lnTo>
                  <a:lnTo>
                    <a:pt x="0" y="4"/>
                  </a:lnTo>
                  <a:lnTo>
                    <a:pt x="27" y="0"/>
                  </a:lnTo>
                  <a:lnTo>
                    <a:pt x="27" y="0"/>
                  </a:lnTo>
                  <a:close/>
                </a:path>
              </a:pathLst>
            </a:custGeom>
            <a:noFill/>
            <a:ln w="2"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91" name="Freeform 99"/>
            <p:cNvSpPr>
              <a:spLocks/>
            </p:cNvSpPr>
            <p:nvPr/>
          </p:nvSpPr>
          <p:spPr bwMode="auto">
            <a:xfrm>
              <a:off x="2506" y="1770"/>
              <a:ext cx="52" cy="12"/>
            </a:xfrm>
            <a:custGeom>
              <a:avLst/>
              <a:gdLst/>
              <a:ahLst/>
              <a:cxnLst>
                <a:cxn ang="0">
                  <a:pos x="28" y="0"/>
                </a:cxn>
                <a:cxn ang="0">
                  <a:pos x="52" y="8"/>
                </a:cxn>
                <a:cxn ang="0">
                  <a:pos x="26" y="12"/>
                </a:cxn>
                <a:cxn ang="0">
                  <a:pos x="0" y="4"/>
                </a:cxn>
                <a:cxn ang="0">
                  <a:pos x="28" y="0"/>
                </a:cxn>
                <a:cxn ang="0">
                  <a:pos x="28" y="0"/>
                </a:cxn>
              </a:cxnLst>
              <a:rect l="0" t="0" r="r" b="b"/>
              <a:pathLst>
                <a:path w="52" h="12">
                  <a:moveTo>
                    <a:pt x="28" y="0"/>
                  </a:moveTo>
                  <a:lnTo>
                    <a:pt x="52" y="8"/>
                  </a:lnTo>
                  <a:lnTo>
                    <a:pt x="26" y="12"/>
                  </a:lnTo>
                  <a:lnTo>
                    <a:pt x="0" y="4"/>
                  </a:lnTo>
                  <a:lnTo>
                    <a:pt x="28" y="0"/>
                  </a:lnTo>
                  <a:lnTo>
                    <a:pt x="28" y="0"/>
                  </a:lnTo>
                  <a:close/>
                </a:path>
              </a:pathLst>
            </a:custGeom>
            <a:solidFill>
              <a:srgbClr val="EDEDED"/>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92" name="Freeform 100"/>
            <p:cNvSpPr>
              <a:spLocks/>
            </p:cNvSpPr>
            <p:nvPr/>
          </p:nvSpPr>
          <p:spPr bwMode="auto">
            <a:xfrm>
              <a:off x="2506" y="1770"/>
              <a:ext cx="52" cy="12"/>
            </a:xfrm>
            <a:custGeom>
              <a:avLst/>
              <a:gdLst/>
              <a:ahLst/>
              <a:cxnLst>
                <a:cxn ang="0">
                  <a:pos x="28" y="0"/>
                </a:cxn>
                <a:cxn ang="0">
                  <a:pos x="52" y="8"/>
                </a:cxn>
                <a:cxn ang="0">
                  <a:pos x="26" y="12"/>
                </a:cxn>
                <a:cxn ang="0">
                  <a:pos x="0" y="4"/>
                </a:cxn>
                <a:cxn ang="0">
                  <a:pos x="28" y="0"/>
                </a:cxn>
                <a:cxn ang="0">
                  <a:pos x="28" y="0"/>
                </a:cxn>
              </a:cxnLst>
              <a:rect l="0" t="0" r="r" b="b"/>
              <a:pathLst>
                <a:path w="52" h="12">
                  <a:moveTo>
                    <a:pt x="28" y="0"/>
                  </a:moveTo>
                  <a:lnTo>
                    <a:pt x="52" y="8"/>
                  </a:lnTo>
                  <a:lnTo>
                    <a:pt x="26" y="12"/>
                  </a:lnTo>
                  <a:lnTo>
                    <a:pt x="0" y="4"/>
                  </a:lnTo>
                  <a:lnTo>
                    <a:pt x="28" y="0"/>
                  </a:lnTo>
                  <a:lnTo>
                    <a:pt x="28" y="0"/>
                  </a:lnTo>
                  <a:close/>
                </a:path>
              </a:pathLst>
            </a:custGeom>
            <a:noFill/>
            <a:ln w="2"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93" name="Freeform 101"/>
            <p:cNvSpPr>
              <a:spLocks/>
            </p:cNvSpPr>
            <p:nvPr/>
          </p:nvSpPr>
          <p:spPr bwMode="auto">
            <a:xfrm>
              <a:off x="2549" y="1762"/>
              <a:ext cx="52" cy="12"/>
            </a:xfrm>
            <a:custGeom>
              <a:avLst/>
              <a:gdLst/>
              <a:ahLst/>
              <a:cxnLst>
                <a:cxn ang="0">
                  <a:pos x="29" y="0"/>
                </a:cxn>
                <a:cxn ang="0">
                  <a:pos x="52" y="9"/>
                </a:cxn>
                <a:cxn ang="0">
                  <a:pos x="25" y="12"/>
                </a:cxn>
                <a:cxn ang="0">
                  <a:pos x="0" y="5"/>
                </a:cxn>
                <a:cxn ang="0">
                  <a:pos x="29" y="0"/>
                </a:cxn>
                <a:cxn ang="0">
                  <a:pos x="29" y="0"/>
                </a:cxn>
              </a:cxnLst>
              <a:rect l="0" t="0" r="r" b="b"/>
              <a:pathLst>
                <a:path w="52" h="12">
                  <a:moveTo>
                    <a:pt x="29" y="0"/>
                  </a:moveTo>
                  <a:lnTo>
                    <a:pt x="52" y="9"/>
                  </a:lnTo>
                  <a:lnTo>
                    <a:pt x="25" y="12"/>
                  </a:lnTo>
                  <a:lnTo>
                    <a:pt x="0" y="5"/>
                  </a:lnTo>
                  <a:lnTo>
                    <a:pt x="29" y="0"/>
                  </a:lnTo>
                  <a:lnTo>
                    <a:pt x="29" y="0"/>
                  </a:lnTo>
                  <a:close/>
                </a:path>
              </a:pathLst>
            </a:custGeom>
            <a:solidFill>
              <a:srgbClr val="EDEDED"/>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94" name="Freeform 102"/>
            <p:cNvSpPr>
              <a:spLocks/>
            </p:cNvSpPr>
            <p:nvPr/>
          </p:nvSpPr>
          <p:spPr bwMode="auto">
            <a:xfrm>
              <a:off x="2549" y="1762"/>
              <a:ext cx="52" cy="12"/>
            </a:xfrm>
            <a:custGeom>
              <a:avLst/>
              <a:gdLst/>
              <a:ahLst/>
              <a:cxnLst>
                <a:cxn ang="0">
                  <a:pos x="29" y="0"/>
                </a:cxn>
                <a:cxn ang="0">
                  <a:pos x="52" y="9"/>
                </a:cxn>
                <a:cxn ang="0">
                  <a:pos x="25" y="12"/>
                </a:cxn>
                <a:cxn ang="0">
                  <a:pos x="0" y="5"/>
                </a:cxn>
                <a:cxn ang="0">
                  <a:pos x="29" y="0"/>
                </a:cxn>
                <a:cxn ang="0">
                  <a:pos x="29" y="0"/>
                </a:cxn>
              </a:cxnLst>
              <a:rect l="0" t="0" r="r" b="b"/>
              <a:pathLst>
                <a:path w="52" h="12">
                  <a:moveTo>
                    <a:pt x="29" y="0"/>
                  </a:moveTo>
                  <a:lnTo>
                    <a:pt x="52" y="9"/>
                  </a:lnTo>
                  <a:lnTo>
                    <a:pt x="25" y="12"/>
                  </a:lnTo>
                  <a:lnTo>
                    <a:pt x="0" y="5"/>
                  </a:lnTo>
                  <a:lnTo>
                    <a:pt x="29" y="0"/>
                  </a:lnTo>
                  <a:lnTo>
                    <a:pt x="29" y="0"/>
                  </a:lnTo>
                  <a:close/>
                </a:path>
              </a:pathLst>
            </a:custGeom>
            <a:noFill/>
            <a:ln w="2"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95" name="Freeform 103"/>
            <p:cNvSpPr>
              <a:spLocks/>
            </p:cNvSpPr>
            <p:nvPr/>
          </p:nvSpPr>
          <p:spPr bwMode="auto">
            <a:xfrm>
              <a:off x="2592" y="1755"/>
              <a:ext cx="51" cy="13"/>
            </a:xfrm>
            <a:custGeom>
              <a:avLst/>
              <a:gdLst/>
              <a:ahLst/>
              <a:cxnLst>
                <a:cxn ang="0">
                  <a:pos x="27" y="0"/>
                </a:cxn>
                <a:cxn ang="0">
                  <a:pos x="51" y="8"/>
                </a:cxn>
                <a:cxn ang="0">
                  <a:pos x="24" y="13"/>
                </a:cxn>
                <a:cxn ang="0">
                  <a:pos x="0" y="5"/>
                </a:cxn>
                <a:cxn ang="0">
                  <a:pos x="27" y="0"/>
                </a:cxn>
                <a:cxn ang="0">
                  <a:pos x="27" y="0"/>
                </a:cxn>
              </a:cxnLst>
              <a:rect l="0" t="0" r="r" b="b"/>
              <a:pathLst>
                <a:path w="51" h="13">
                  <a:moveTo>
                    <a:pt x="27" y="0"/>
                  </a:moveTo>
                  <a:lnTo>
                    <a:pt x="51" y="8"/>
                  </a:lnTo>
                  <a:lnTo>
                    <a:pt x="24" y="13"/>
                  </a:lnTo>
                  <a:lnTo>
                    <a:pt x="0" y="5"/>
                  </a:lnTo>
                  <a:lnTo>
                    <a:pt x="27" y="0"/>
                  </a:lnTo>
                  <a:lnTo>
                    <a:pt x="27" y="0"/>
                  </a:lnTo>
                  <a:close/>
                </a:path>
              </a:pathLst>
            </a:custGeom>
            <a:solidFill>
              <a:srgbClr val="EDEDED"/>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96" name="Freeform 104"/>
            <p:cNvSpPr>
              <a:spLocks/>
            </p:cNvSpPr>
            <p:nvPr/>
          </p:nvSpPr>
          <p:spPr bwMode="auto">
            <a:xfrm>
              <a:off x="2592" y="1755"/>
              <a:ext cx="51" cy="13"/>
            </a:xfrm>
            <a:custGeom>
              <a:avLst/>
              <a:gdLst/>
              <a:ahLst/>
              <a:cxnLst>
                <a:cxn ang="0">
                  <a:pos x="27" y="0"/>
                </a:cxn>
                <a:cxn ang="0">
                  <a:pos x="51" y="8"/>
                </a:cxn>
                <a:cxn ang="0">
                  <a:pos x="24" y="13"/>
                </a:cxn>
                <a:cxn ang="0">
                  <a:pos x="0" y="5"/>
                </a:cxn>
                <a:cxn ang="0">
                  <a:pos x="27" y="0"/>
                </a:cxn>
                <a:cxn ang="0">
                  <a:pos x="27" y="0"/>
                </a:cxn>
              </a:cxnLst>
              <a:rect l="0" t="0" r="r" b="b"/>
              <a:pathLst>
                <a:path w="51" h="13">
                  <a:moveTo>
                    <a:pt x="27" y="0"/>
                  </a:moveTo>
                  <a:lnTo>
                    <a:pt x="51" y="8"/>
                  </a:lnTo>
                  <a:lnTo>
                    <a:pt x="24" y="13"/>
                  </a:lnTo>
                  <a:lnTo>
                    <a:pt x="0" y="5"/>
                  </a:lnTo>
                  <a:lnTo>
                    <a:pt x="27" y="0"/>
                  </a:lnTo>
                  <a:lnTo>
                    <a:pt x="27" y="0"/>
                  </a:lnTo>
                  <a:close/>
                </a:path>
              </a:pathLst>
            </a:custGeom>
            <a:noFill/>
            <a:ln w="2"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97" name="Freeform 105"/>
            <p:cNvSpPr>
              <a:spLocks/>
            </p:cNvSpPr>
            <p:nvPr/>
          </p:nvSpPr>
          <p:spPr bwMode="auto">
            <a:xfrm>
              <a:off x="2133" y="1669"/>
              <a:ext cx="250" cy="57"/>
            </a:xfrm>
            <a:custGeom>
              <a:avLst/>
              <a:gdLst/>
              <a:ahLst/>
              <a:cxnLst>
                <a:cxn ang="0">
                  <a:pos x="250" y="26"/>
                </a:cxn>
                <a:cxn ang="0">
                  <a:pos x="181" y="0"/>
                </a:cxn>
                <a:cxn ang="0">
                  <a:pos x="0" y="31"/>
                </a:cxn>
                <a:cxn ang="0">
                  <a:pos x="73" y="57"/>
                </a:cxn>
                <a:cxn ang="0">
                  <a:pos x="250" y="26"/>
                </a:cxn>
                <a:cxn ang="0">
                  <a:pos x="250" y="26"/>
                </a:cxn>
              </a:cxnLst>
              <a:rect l="0" t="0" r="r" b="b"/>
              <a:pathLst>
                <a:path w="250" h="57">
                  <a:moveTo>
                    <a:pt x="250" y="26"/>
                  </a:moveTo>
                  <a:lnTo>
                    <a:pt x="181" y="0"/>
                  </a:lnTo>
                  <a:lnTo>
                    <a:pt x="0" y="31"/>
                  </a:lnTo>
                  <a:lnTo>
                    <a:pt x="73" y="57"/>
                  </a:lnTo>
                  <a:lnTo>
                    <a:pt x="250" y="26"/>
                  </a:lnTo>
                  <a:lnTo>
                    <a:pt x="250" y="26"/>
                  </a:lnTo>
                  <a:close/>
                </a:path>
              </a:pathLst>
            </a:custGeom>
            <a:solidFill>
              <a:srgbClr val="F7F7F7"/>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98" name="Freeform 106"/>
            <p:cNvSpPr>
              <a:spLocks/>
            </p:cNvSpPr>
            <p:nvPr/>
          </p:nvSpPr>
          <p:spPr bwMode="auto">
            <a:xfrm>
              <a:off x="2054" y="1262"/>
              <a:ext cx="407" cy="151"/>
            </a:xfrm>
            <a:custGeom>
              <a:avLst/>
              <a:gdLst/>
              <a:ahLst/>
              <a:cxnLst>
                <a:cxn ang="0">
                  <a:pos x="0" y="151"/>
                </a:cxn>
                <a:cxn ang="0">
                  <a:pos x="407" y="79"/>
                </a:cxn>
                <a:cxn ang="0">
                  <a:pos x="407" y="6"/>
                </a:cxn>
                <a:cxn ang="0">
                  <a:pos x="391" y="0"/>
                </a:cxn>
                <a:cxn ang="0">
                  <a:pos x="374" y="0"/>
                </a:cxn>
                <a:cxn ang="0">
                  <a:pos x="330" y="1"/>
                </a:cxn>
                <a:cxn ang="0">
                  <a:pos x="300" y="4"/>
                </a:cxn>
                <a:cxn ang="0">
                  <a:pos x="268" y="7"/>
                </a:cxn>
                <a:cxn ang="0">
                  <a:pos x="232" y="10"/>
                </a:cxn>
                <a:cxn ang="0">
                  <a:pos x="197" y="16"/>
                </a:cxn>
                <a:cxn ang="0">
                  <a:pos x="197" y="16"/>
                </a:cxn>
                <a:cxn ang="0">
                  <a:pos x="159" y="24"/>
                </a:cxn>
                <a:cxn ang="0">
                  <a:pos x="122" y="32"/>
                </a:cxn>
                <a:cxn ang="0">
                  <a:pos x="88" y="41"/>
                </a:cxn>
                <a:cxn ang="0">
                  <a:pos x="59" y="50"/>
                </a:cxn>
                <a:cxn ang="0">
                  <a:pos x="15" y="63"/>
                </a:cxn>
                <a:cxn ang="0">
                  <a:pos x="0" y="69"/>
                </a:cxn>
                <a:cxn ang="0">
                  <a:pos x="0" y="69"/>
                </a:cxn>
                <a:cxn ang="0">
                  <a:pos x="0" y="151"/>
                </a:cxn>
                <a:cxn ang="0">
                  <a:pos x="0" y="151"/>
                </a:cxn>
              </a:cxnLst>
              <a:rect l="0" t="0" r="r" b="b"/>
              <a:pathLst>
                <a:path w="407" h="151">
                  <a:moveTo>
                    <a:pt x="0" y="151"/>
                  </a:moveTo>
                  <a:lnTo>
                    <a:pt x="407" y="79"/>
                  </a:lnTo>
                  <a:lnTo>
                    <a:pt x="407" y="6"/>
                  </a:lnTo>
                  <a:lnTo>
                    <a:pt x="391" y="0"/>
                  </a:lnTo>
                  <a:lnTo>
                    <a:pt x="374" y="0"/>
                  </a:lnTo>
                  <a:lnTo>
                    <a:pt x="330" y="1"/>
                  </a:lnTo>
                  <a:lnTo>
                    <a:pt x="300" y="4"/>
                  </a:lnTo>
                  <a:lnTo>
                    <a:pt x="268" y="7"/>
                  </a:lnTo>
                  <a:lnTo>
                    <a:pt x="232" y="10"/>
                  </a:lnTo>
                  <a:lnTo>
                    <a:pt x="197" y="16"/>
                  </a:lnTo>
                  <a:lnTo>
                    <a:pt x="197" y="16"/>
                  </a:lnTo>
                  <a:lnTo>
                    <a:pt x="159" y="24"/>
                  </a:lnTo>
                  <a:lnTo>
                    <a:pt x="122" y="32"/>
                  </a:lnTo>
                  <a:lnTo>
                    <a:pt x="88" y="41"/>
                  </a:lnTo>
                  <a:lnTo>
                    <a:pt x="59" y="50"/>
                  </a:lnTo>
                  <a:lnTo>
                    <a:pt x="15" y="63"/>
                  </a:lnTo>
                  <a:lnTo>
                    <a:pt x="0" y="69"/>
                  </a:lnTo>
                  <a:lnTo>
                    <a:pt x="0" y="69"/>
                  </a:lnTo>
                  <a:lnTo>
                    <a:pt x="0" y="151"/>
                  </a:lnTo>
                  <a:lnTo>
                    <a:pt x="0" y="151"/>
                  </a:lnTo>
                  <a:close/>
                </a:path>
              </a:pathLst>
            </a:custGeom>
            <a:solidFill>
              <a:srgbClr val="F7F7F7"/>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499" name="Freeform 107"/>
            <p:cNvSpPr>
              <a:spLocks/>
            </p:cNvSpPr>
            <p:nvPr/>
          </p:nvSpPr>
          <p:spPr bwMode="auto">
            <a:xfrm>
              <a:off x="2132" y="1700"/>
              <a:ext cx="74" cy="37"/>
            </a:xfrm>
            <a:custGeom>
              <a:avLst/>
              <a:gdLst/>
              <a:ahLst/>
              <a:cxnLst>
                <a:cxn ang="0">
                  <a:pos x="74" y="37"/>
                </a:cxn>
                <a:cxn ang="0">
                  <a:pos x="74" y="27"/>
                </a:cxn>
                <a:cxn ang="0">
                  <a:pos x="0" y="0"/>
                </a:cxn>
                <a:cxn ang="0">
                  <a:pos x="0" y="10"/>
                </a:cxn>
                <a:cxn ang="0">
                  <a:pos x="74" y="37"/>
                </a:cxn>
                <a:cxn ang="0">
                  <a:pos x="74" y="37"/>
                </a:cxn>
              </a:cxnLst>
              <a:rect l="0" t="0" r="r" b="b"/>
              <a:pathLst>
                <a:path w="74" h="37">
                  <a:moveTo>
                    <a:pt x="74" y="37"/>
                  </a:moveTo>
                  <a:lnTo>
                    <a:pt x="74" y="27"/>
                  </a:lnTo>
                  <a:lnTo>
                    <a:pt x="0" y="0"/>
                  </a:lnTo>
                  <a:lnTo>
                    <a:pt x="0" y="10"/>
                  </a:lnTo>
                  <a:lnTo>
                    <a:pt x="74" y="37"/>
                  </a:lnTo>
                  <a:lnTo>
                    <a:pt x="74" y="37"/>
                  </a:lnTo>
                  <a:close/>
                </a:path>
              </a:pathLst>
            </a:custGeom>
            <a:solidFill>
              <a:srgbClr val="EDEDED"/>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00" name="Freeform 108"/>
            <p:cNvSpPr>
              <a:spLocks/>
            </p:cNvSpPr>
            <p:nvPr/>
          </p:nvSpPr>
          <p:spPr bwMode="auto">
            <a:xfrm>
              <a:off x="2206" y="1696"/>
              <a:ext cx="176" cy="40"/>
            </a:xfrm>
            <a:custGeom>
              <a:avLst/>
              <a:gdLst/>
              <a:ahLst/>
              <a:cxnLst>
                <a:cxn ang="0">
                  <a:pos x="176" y="8"/>
                </a:cxn>
                <a:cxn ang="0">
                  <a:pos x="176" y="0"/>
                </a:cxn>
                <a:cxn ang="0">
                  <a:pos x="0" y="31"/>
                </a:cxn>
                <a:cxn ang="0">
                  <a:pos x="0" y="40"/>
                </a:cxn>
                <a:cxn ang="0">
                  <a:pos x="176" y="8"/>
                </a:cxn>
                <a:cxn ang="0">
                  <a:pos x="176" y="8"/>
                </a:cxn>
              </a:cxnLst>
              <a:rect l="0" t="0" r="r" b="b"/>
              <a:pathLst>
                <a:path w="176" h="40">
                  <a:moveTo>
                    <a:pt x="176" y="8"/>
                  </a:moveTo>
                  <a:lnTo>
                    <a:pt x="176" y="0"/>
                  </a:lnTo>
                  <a:lnTo>
                    <a:pt x="0" y="31"/>
                  </a:lnTo>
                  <a:lnTo>
                    <a:pt x="0" y="40"/>
                  </a:lnTo>
                  <a:lnTo>
                    <a:pt x="176" y="8"/>
                  </a:lnTo>
                  <a:lnTo>
                    <a:pt x="176" y="8"/>
                  </a:lnTo>
                  <a:close/>
                </a:path>
              </a:pathLst>
            </a:custGeom>
            <a:solidFill>
              <a:srgbClr val="F7F7F7"/>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01" name="Freeform 109"/>
            <p:cNvSpPr>
              <a:spLocks/>
            </p:cNvSpPr>
            <p:nvPr/>
          </p:nvSpPr>
          <p:spPr bwMode="auto">
            <a:xfrm>
              <a:off x="2195" y="1658"/>
              <a:ext cx="15" cy="42"/>
            </a:xfrm>
            <a:custGeom>
              <a:avLst/>
              <a:gdLst/>
              <a:ahLst/>
              <a:cxnLst>
                <a:cxn ang="0">
                  <a:pos x="15" y="42"/>
                </a:cxn>
                <a:cxn ang="0">
                  <a:pos x="15" y="5"/>
                </a:cxn>
                <a:cxn ang="0">
                  <a:pos x="0" y="0"/>
                </a:cxn>
                <a:cxn ang="0">
                  <a:pos x="0" y="38"/>
                </a:cxn>
                <a:cxn ang="0">
                  <a:pos x="15" y="42"/>
                </a:cxn>
                <a:cxn ang="0">
                  <a:pos x="15" y="42"/>
                </a:cxn>
              </a:cxnLst>
              <a:rect l="0" t="0" r="r" b="b"/>
              <a:pathLst>
                <a:path w="15" h="42">
                  <a:moveTo>
                    <a:pt x="15" y="42"/>
                  </a:moveTo>
                  <a:lnTo>
                    <a:pt x="15" y="5"/>
                  </a:lnTo>
                  <a:lnTo>
                    <a:pt x="0" y="0"/>
                  </a:lnTo>
                  <a:lnTo>
                    <a:pt x="0" y="38"/>
                  </a:lnTo>
                  <a:lnTo>
                    <a:pt x="15" y="42"/>
                  </a:lnTo>
                  <a:lnTo>
                    <a:pt x="15" y="42"/>
                  </a:lnTo>
                  <a:close/>
                </a:path>
              </a:pathLst>
            </a:custGeom>
            <a:solidFill>
              <a:srgbClr val="E5E5E5"/>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02" name="Freeform 110"/>
            <p:cNvSpPr>
              <a:spLocks/>
            </p:cNvSpPr>
            <p:nvPr/>
          </p:nvSpPr>
          <p:spPr bwMode="auto">
            <a:xfrm>
              <a:off x="2210" y="1647"/>
              <a:ext cx="82" cy="54"/>
            </a:xfrm>
            <a:custGeom>
              <a:avLst/>
              <a:gdLst/>
              <a:ahLst/>
              <a:cxnLst>
                <a:cxn ang="0">
                  <a:pos x="82" y="40"/>
                </a:cxn>
                <a:cxn ang="0">
                  <a:pos x="82" y="0"/>
                </a:cxn>
                <a:cxn ang="0">
                  <a:pos x="0" y="15"/>
                </a:cxn>
                <a:cxn ang="0">
                  <a:pos x="0" y="54"/>
                </a:cxn>
                <a:cxn ang="0">
                  <a:pos x="82" y="40"/>
                </a:cxn>
                <a:cxn ang="0">
                  <a:pos x="82" y="40"/>
                </a:cxn>
              </a:cxnLst>
              <a:rect l="0" t="0" r="r" b="b"/>
              <a:pathLst>
                <a:path w="82" h="54">
                  <a:moveTo>
                    <a:pt x="82" y="40"/>
                  </a:moveTo>
                  <a:lnTo>
                    <a:pt x="82" y="0"/>
                  </a:lnTo>
                  <a:lnTo>
                    <a:pt x="0" y="15"/>
                  </a:lnTo>
                  <a:lnTo>
                    <a:pt x="0" y="54"/>
                  </a:lnTo>
                  <a:lnTo>
                    <a:pt x="82" y="40"/>
                  </a:lnTo>
                  <a:lnTo>
                    <a:pt x="82" y="40"/>
                  </a:lnTo>
                  <a:close/>
                </a:path>
              </a:pathLst>
            </a:custGeom>
            <a:solidFill>
              <a:srgbClr val="EDEDED"/>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03" name="Freeform 111"/>
            <p:cNvSpPr>
              <a:spLocks/>
            </p:cNvSpPr>
            <p:nvPr/>
          </p:nvSpPr>
          <p:spPr bwMode="auto">
            <a:xfrm>
              <a:off x="2132" y="1695"/>
              <a:ext cx="252" cy="31"/>
            </a:xfrm>
            <a:custGeom>
              <a:avLst/>
              <a:gdLst/>
              <a:ahLst/>
              <a:cxnLst>
                <a:cxn ang="0">
                  <a:pos x="252" y="0"/>
                </a:cxn>
                <a:cxn ang="0">
                  <a:pos x="252" y="0"/>
                </a:cxn>
                <a:cxn ang="0">
                  <a:pos x="74" y="31"/>
                </a:cxn>
                <a:cxn ang="0">
                  <a:pos x="0" y="5"/>
                </a:cxn>
              </a:cxnLst>
              <a:rect l="0" t="0" r="r" b="b"/>
              <a:pathLst>
                <a:path w="252" h="31">
                  <a:moveTo>
                    <a:pt x="252" y="0"/>
                  </a:moveTo>
                  <a:lnTo>
                    <a:pt x="252" y="0"/>
                  </a:lnTo>
                  <a:lnTo>
                    <a:pt x="74" y="31"/>
                  </a:lnTo>
                  <a:lnTo>
                    <a:pt x="0" y="5"/>
                  </a:lnTo>
                </a:path>
              </a:pathLst>
            </a:custGeom>
            <a:noFill/>
            <a:ln w="2"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04" name="Freeform 112"/>
            <p:cNvSpPr>
              <a:spLocks/>
            </p:cNvSpPr>
            <p:nvPr/>
          </p:nvSpPr>
          <p:spPr bwMode="auto">
            <a:xfrm>
              <a:off x="2053" y="1331"/>
              <a:ext cx="16" cy="348"/>
            </a:xfrm>
            <a:custGeom>
              <a:avLst/>
              <a:gdLst/>
              <a:ahLst/>
              <a:cxnLst>
                <a:cxn ang="0">
                  <a:pos x="16" y="348"/>
                </a:cxn>
                <a:cxn ang="0">
                  <a:pos x="16" y="9"/>
                </a:cxn>
                <a:cxn ang="0">
                  <a:pos x="0" y="0"/>
                </a:cxn>
                <a:cxn ang="0">
                  <a:pos x="0" y="338"/>
                </a:cxn>
                <a:cxn ang="0">
                  <a:pos x="16" y="348"/>
                </a:cxn>
                <a:cxn ang="0">
                  <a:pos x="16" y="348"/>
                </a:cxn>
              </a:cxnLst>
              <a:rect l="0" t="0" r="r" b="b"/>
              <a:pathLst>
                <a:path w="16" h="348">
                  <a:moveTo>
                    <a:pt x="16" y="348"/>
                  </a:moveTo>
                  <a:lnTo>
                    <a:pt x="16" y="9"/>
                  </a:lnTo>
                  <a:lnTo>
                    <a:pt x="0" y="0"/>
                  </a:lnTo>
                  <a:lnTo>
                    <a:pt x="0" y="338"/>
                  </a:lnTo>
                  <a:lnTo>
                    <a:pt x="16" y="348"/>
                  </a:lnTo>
                  <a:lnTo>
                    <a:pt x="16" y="348"/>
                  </a:lnTo>
                  <a:close/>
                </a:path>
              </a:pathLst>
            </a:custGeom>
            <a:solidFill>
              <a:srgbClr val="EDEDED"/>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05" name="Freeform 113"/>
            <p:cNvSpPr>
              <a:spLocks/>
            </p:cNvSpPr>
            <p:nvPr/>
          </p:nvSpPr>
          <p:spPr bwMode="auto">
            <a:xfrm>
              <a:off x="2069" y="1271"/>
              <a:ext cx="394" cy="406"/>
            </a:xfrm>
            <a:custGeom>
              <a:avLst/>
              <a:gdLst/>
              <a:ahLst/>
              <a:cxnLst>
                <a:cxn ang="0">
                  <a:pos x="394" y="337"/>
                </a:cxn>
                <a:cxn ang="0">
                  <a:pos x="394" y="0"/>
                </a:cxn>
                <a:cxn ang="0">
                  <a:pos x="376" y="0"/>
                </a:cxn>
                <a:cxn ang="0">
                  <a:pos x="333" y="1"/>
                </a:cxn>
                <a:cxn ang="0">
                  <a:pos x="303" y="2"/>
                </a:cxn>
                <a:cxn ang="0">
                  <a:pos x="269" y="6"/>
                </a:cxn>
                <a:cxn ang="0">
                  <a:pos x="232" y="11"/>
                </a:cxn>
                <a:cxn ang="0">
                  <a:pos x="193" y="16"/>
                </a:cxn>
                <a:cxn ang="0">
                  <a:pos x="193" y="16"/>
                </a:cxn>
                <a:cxn ang="0">
                  <a:pos x="155" y="23"/>
                </a:cxn>
                <a:cxn ang="0">
                  <a:pos x="119" y="32"/>
                </a:cxn>
                <a:cxn ang="0">
                  <a:pos x="87" y="41"/>
                </a:cxn>
                <a:cxn ang="0">
                  <a:pos x="58" y="50"/>
                </a:cxn>
                <a:cxn ang="0">
                  <a:pos x="17" y="63"/>
                </a:cxn>
                <a:cxn ang="0">
                  <a:pos x="0" y="69"/>
                </a:cxn>
                <a:cxn ang="0">
                  <a:pos x="0" y="69"/>
                </a:cxn>
                <a:cxn ang="0">
                  <a:pos x="0" y="406"/>
                </a:cxn>
                <a:cxn ang="0">
                  <a:pos x="19" y="405"/>
                </a:cxn>
                <a:cxn ang="0">
                  <a:pos x="68" y="402"/>
                </a:cxn>
                <a:cxn ang="0">
                  <a:pos x="99" y="398"/>
                </a:cxn>
                <a:cxn ang="0">
                  <a:pos x="132" y="396"/>
                </a:cxn>
                <a:cxn ang="0">
                  <a:pos x="168" y="391"/>
                </a:cxn>
                <a:cxn ang="0">
                  <a:pos x="203" y="385"/>
                </a:cxn>
                <a:cxn ang="0">
                  <a:pos x="203" y="385"/>
                </a:cxn>
                <a:cxn ang="0">
                  <a:pos x="240" y="378"/>
                </a:cxn>
                <a:cxn ang="0">
                  <a:pos x="275" y="369"/>
                </a:cxn>
                <a:cxn ang="0">
                  <a:pos x="335" y="353"/>
                </a:cxn>
                <a:cxn ang="0">
                  <a:pos x="377" y="342"/>
                </a:cxn>
                <a:cxn ang="0">
                  <a:pos x="394" y="337"/>
                </a:cxn>
                <a:cxn ang="0">
                  <a:pos x="394" y="337"/>
                </a:cxn>
                <a:cxn ang="0">
                  <a:pos x="394" y="337"/>
                </a:cxn>
              </a:cxnLst>
              <a:rect l="0" t="0" r="r" b="b"/>
              <a:pathLst>
                <a:path w="394" h="406">
                  <a:moveTo>
                    <a:pt x="394" y="337"/>
                  </a:moveTo>
                  <a:lnTo>
                    <a:pt x="394" y="0"/>
                  </a:lnTo>
                  <a:lnTo>
                    <a:pt x="376" y="0"/>
                  </a:lnTo>
                  <a:lnTo>
                    <a:pt x="333" y="1"/>
                  </a:lnTo>
                  <a:lnTo>
                    <a:pt x="303" y="2"/>
                  </a:lnTo>
                  <a:lnTo>
                    <a:pt x="269" y="6"/>
                  </a:lnTo>
                  <a:lnTo>
                    <a:pt x="232" y="11"/>
                  </a:lnTo>
                  <a:lnTo>
                    <a:pt x="193" y="16"/>
                  </a:lnTo>
                  <a:lnTo>
                    <a:pt x="193" y="16"/>
                  </a:lnTo>
                  <a:lnTo>
                    <a:pt x="155" y="23"/>
                  </a:lnTo>
                  <a:lnTo>
                    <a:pt x="119" y="32"/>
                  </a:lnTo>
                  <a:lnTo>
                    <a:pt x="87" y="41"/>
                  </a:lnTo>
                  <a:lnTo>
                    <a:pt x="58" y="50"/>
                  </a:lnTo>
                  <a:lnTo>
                    <a:pt x="17" y="63"/>
                  </a:lnTo>
                  <a:lnTo>
                    <a:pt x="0" y="69"/>
                  </a:lnTo>
                  <a:lnTo>
                    <a:pt x="0" y="69"/>
                  </a:lnTo>
                  <a:lnTo>
                    <a:pt x="0" y="406"/>
                  </a:lnTo>
                  <a:lnTo>
                    <a:pt x="19" y="405"/>
                  </a:lnTo>
                  <a:lnTo>
                    <a:pt x="68" y="402"/>
                  </a:lnTo>
                  <a:lnTo>
                    <a:pt x="99" y="398"/>
                  </a:lnTo>
                  <a:lnTo>
                    <a:pt x="132" y="396"/>
                  </a:lnTo>
                  <a:lnTo>
                    <a:pt x="168" y="391"/>
                  </a:lnTo>
                  <a:lnTo>
                    <a:pt x="203" y="385"/>
                  </a:lnTo>
                  <a:lnTo>
                    <a:pt x="203" y="385"/>
                  </a:lnTo>
                  <a:lnTo>
                    <a:pt x="240" y="378"/>
                  </a:lnTo>
                  <a:lnTo>
                    <a:pt x="275" y="369"/>
                  </a:lnTo>
                  <a:lnTo>
                    <a:pt x="335" y="353"/>
                  </a:lnTo>
                  <a:lnTo>
                    <a:pt x="377" y="342"/>
                  </a:lnTo>
                  <a:lnTo>
                    <a:pt x="394" y="337"/>
                  </a:lnTo>
                  <a:lnTo>
                    <a:pt x="394" y="337"/>
                  </a:lnTo>
                  <a:lnTo>
                    <a:pt x="394" y="337"/>
                  </a:lnTo>
                  <a:close/>
                </a:path>
              </a:pathLst>
            </a:custGeom>
            <a:solidFill>
              <a:srgbClr val="F7F7F7"/>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06" name="Freeform 114"/>
            <p:cNvSpPr>
              <a:spLocks/>
            </p:cNvSpPr>
            <p:nvPr/>
          </p:nvSpPr>
          <p:spPr bwMode="auto">
            <a:xfrm>
              <a:off x="2069" y="1271"/>
              <a:ext cx="394" cy="406"/>
            </a:xfrm>
            <a:custGeom>
              <a:avLst/>
              <a:gdLst/>
              <a:ahLst/>
              <a:cxnLst>
                <a:cxn ang="0">
                  <a:pos x="394" y="337"/>
                </a:cxn>
                <a:cxn ang="0">
                  <a:pos x="394" y="0"/>
                </a:cxn>
                <a:cxn ang="0">
                  <a:pos x="376" y="0"/>
                </a:cxn>
                <a:cxn ang="0">
                  <a:pos x="333" y="1"/>
                </a:cxn>
                <a:cxn ang="0">
                  <a:pos x="303" y="2"/>
                </a:cxn>
                <a:cxn ang="0">
                  <a:pos x="269" y="6"/>
                </a:cxn>
                <a:cxn ang="0">
                  <a:pos x="232" y="11"/>
                </a:cxn>
                <a:cxn ang="0">
                  <a:pos x="193" y="16"/>
                </a:cxn>
                <a:cxn ang="0">
                  <a:pos x="193" y="16"/>
                </a:cxn>
                <a:cxn ang="0">
                  <a:pos x="155" y="23"/>
                </a:cxn>
                <a:cxn ang="0">
                  <a:pos x="119" y="32"/>
                </a:cxn>
                <a:cxn ang="0">
                  <a:pos x="87" y="41"/>
                </a:cxn>
                <a:cxn ang="0">
                  <a:pos x="58" y="50"/>
                </a:cxn>
                <a:cxn ang="0">
                  <a:pos x="17" y="63"/>
                </a:cxn>
                <a:cxn ang="0">
                  <a:pos x="0" y="69"/>
                </a:cxn>
                <a:cxn ang="0">
                  <a:pos x="0" y="69"/>
                </a:cxn>
                <a:cxn ang="0">
                  <a:pos x="0" y="406"/>
                </a:cxn>
                <a:cxn ang="0">
                  <a:pos x="19" y="405"/>
                </a:cxn>
                <a:cxn ang="0">
                  <a:pos x="68" y="402"/>
                </a:cxn>
                <a:cxn ang="0">
                  <a:pos x="99" y="398"/>
                </a:cxn>
                <a:cxn ang="0">
                  <a:pos x="132" y="396"/>
                </a:cxn>
                <a:cxn ang="0">
                  <a:pos x="168" y="391"/>
                </a:cxn>
                <a:cxn ang="0">
                  <a:pos x="203" y="385"/>
                </a:cxn>
                <a:cxn ang="0">
                  <a:pos x="203" y="385"/>
                </a:cxn>
                <a:cxn ang="0">
                  <a:pos x="240" y="378"/>
                </a:cxn>
                <a:cxn ang="0">
                  <a:pos x="275" y="369"/>
                </a:cxn>
                <a:cxn ang="0">
                  <a:pos x="335" y="353"/>
                </a:cxn>
                <a:cxn ang="0">
                  <a:pos x="377" y="342"/>
                </a:cxn>
                <a:cxn ang="0">
                  <a:pos x="394" y="337"/>
                </a:cxn>
                <a:cxn ang="0">
                  <a:pos x="394" y="337"/>
                </a:cxn>
                <a:cxn ang="0">
                  <a:pos x="394" y="337"/>
                </a:cxn>
              </a:cxnLst>
              <a:rect l="0" t="0" r="r" b="b"/>
              <a:pathLst>
                <a:path w="394" h="406">
                  <a:moveTo>
                    <a:pt x="394" y="337"/>
                  </a:moveTo>
                  <a:lnTo>
                    <a:pt x="394" y="0"/>
                  </a:lnTo>
                  <a:lnTo>
                    <a:pt x="376" y="0"/>
                  </a:lnTo>
                  <a:lnTo>
                    <a:pt x="333" y="1"/>
                  </a:lnTo>
                  <a:lnTo>
                    <a:pt x="303" y="2"/>
                  </a:lnTo>
                  <a:lnTo>
                    <a:pt x="269" y="6"/>
                  </a:lnTo>
                  <a:lnTo>
                    <a:pt x="232" y="11"/>
                  </a:lnTo>
                  <a:lnTo>
                    <a:pt x="193" y="16"/>
                  </a:lnTo>
                  <a:lnTo>
                    <a:pt x="193" y="16"/>
                  </a:lnTo>
                  <a:lnTo>
                    <a:pt x="155" y="23"/>
                  </a:lnTo>
                  <a:lnTo>
                    <a:pt x="119" y="32"/>
                  </a:lnTo>
                  <a:lnTo>
                    <a:pt x="87" y="41"/>
                  </a:lnTo>
                  <a:lnTo>
                    <a:pt x="58" y="50"/>
                  </a:lnTo>
                  <a:lnTo>
                    <a:pt x="17" y="63"/>
                  </a:lnTo>
                  <a:lnTo>
                    <a:pt x="0" y="69"/>
                  </a:lnTo>
                  <a:lnTo>
                    <a:pt x="0" y="69"/>
                  </a:lnTo>
                  <a:lnTo>
                    <a:pt x="0" y="406"/>
                  </a:lnTo>
                  <a:lnTo>
                    <a:pt x="19" y="405"/>
                  </a:lnTo>
                  <a:lnTo>
                    <a:pt x="68" y="402"/>
                  </a:lnTo>
                  <a:lnTo>
                    <a:pt x="99" y="398"/>
                  </a:lnTo>
                  <a:lnTo>
                    <a:pt x="132" y="396"/>
                  </a:lnTo>
                  <a:lnTo>
                    <a:pt x="168" y="391"/>
                  </a:lnTo>
                  <a:lnTo>
                    <a:pt x="203" y="385"/>
                  </a:lnTo>
                  <a:lnTo>
                    <a:pt x="203" y="385"/>
                  </a:lnTo>
                  <a:lnTo>
                    <a:pt x="240" y="378"/>
                  </a:lnTo>
                  <a:lnTo>
                    <a:pt x="275" y="369"/>
                  </a:lnTo>
                  <a:lnTo>
                    <a:pt x="335" y="353"/>
                  </a:lnTo>
                  <a:lnTo>
                    <a:pt x="377" y="342"/>
                  </a:lnTo>
                  <a:lnTo>
                    <a:pt x="394" y="337"/>
                  </a:lnTo>
                  <a:lnTo>
                    <a:pt x="394" y="337"/>
                  </a:lnTo>
                  <a:lnTo>
                    <a:pt x="394" y="337"/>
                  </a:lnTo>
                  <a:close/>
                </a:path>
              </a:pathLst>
            </a:custGeom>
            <a:noFill/>
            <a:ln w="2"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07" name="Freeform 115"/>
            <p:cNvSpPr>
              <a:spLocks/>
            </p:cNvSpPr>
            <p:nvPr/>
          </p:nvSpPr>
          <p:spPr bwMode="auto">
            <a:xfrm>
              <a:off x="2109" y="1299"/>
              <a:ext cx="320" cy="327"/>
            </a:xfrm>
            <a:custGeom>
              <a:avLst/>
              <a:gdLst/>
              <a:ahLst/>
              <a:cxnLst>
                <a:cxn ang="0">
                  <a:pos x="320" y="270"/>
                </a:cxn>
                <a:cxn ang="0">
                  <a:pos x="320" y="0"/>
                </a:cxn>
                <a:cxn ang="0">
                  <a:pos x="0" y="55"/>
                </a:cxn>
                <a:cxn ang="0">
                  <a:pos x="0" y="327"/>
                </a:cxn>
                <a:cxn ang="0">
                  <a:pos x="320" y="270"/>
                </a:cxn>
                <a:cxn ang="0">
                  <a:pos x="320" y="270"/>
                </a:cxn>
              </a:cxnLst>
              <a:rect l="0" t="0" r="r" b="b"/>
              <a:pathLst>
                <a:path w="320" h="327">
                  <a:moveTo>
                    <a:pt x="320" y="270"/>
                  </a:moveTo>
                  <a:lnTo>
                    <a:pt x="320" y="0"/>
                  </a:lnTo>
                  <a:lnTo>
                    <a:pt x="0" y="55"/>
                  </a:lnTo>
                  <a:lnTo>
                    <a:pt x="0" y="327"/>
                  </a:lnTo>
                  <a:lnTo>
                    <a:pt x="320" y="270"/>
                  </a:lnTo>
                  <a:lnTo>
                    <a:pt x="320" y="270"/>
                  </a:lnTo>
                  <a:close/>
                </a:path>
              </a:pathLst>
            </a:custGeom>
            <a:solidFill>
              <a:srgbClr val="4573B3"/>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08" name="Freeform 116"/>
            <p:cNvSpPr>
              <a:spLocks/>
            </p:cNvSpPr>
            <p:nvPr/>
          </p:nvSpPr>
          <p:spPr bwMode="auto">
            <a:xfrm>
              <a:off x="2109" y="1299"/>
              <a:ext cx="320" cy="327"/>
            </a:xfrm>
            <a:custGeom>
              <a:avLst/>
              <a:gdLst/>
              <a:ahLst/>
              <a:cxnLst>
                <a:cxn ang="0">
                  <a:pos x="320" y="270"/>
                </a:cxn>
                <a:cxn ang="0">
                  <a:pos x="320" y="0"/>
                </a:cxn>
                <a:cxn ang="0">
                  <a:pos x="0" y="55"/>
                </a:cxn>
                <a:cxn ang="0">
                  <a:pos x="0" y="327"/>
                </a:cxn>
                <a:cxn ang="0">
                  <a:pos x="320" y="270"/>
                </a:cxn>
                <a:cxn ang="0">
                  <a:pos x="320" y="270"/>
                </a:cxn>
              </a:cxnLst>
              <a:rect l="0" t="0" r="r" b="b"/>
              <a:pathLst>
                <a:path w="320" h="327">
                  <a:moveTo>
                    <a:pt x="320" y="270"/>
                  </a:moveTo>
                  <a:lnTo>
                    <a:pt x="320" y="0"/>
                  </a:lnTo>
                  <a:lnTo>
                    <a:pt x="0" y="55"/>
                  </a:lnTo>
                  <a:lnTo>
                    <a:pt x="0" y="327"/>
                  </a:lnTo>
                  <a:lnTo>
                    <a:pt x="320" y="270"/>
                  </a:lnTo>
                  <a:lnTo>
                    <a:pt x="320" y="270"/>
                  </a:lnTo>
                  <a:close/>
                </a:path>
              </a:pathLst>
            </a:custGeom>
            <a:noFill/>
            <a:ln w="3" cap="flat">
              <a:solidFill>
                <a:srgbClr val="CCCCCC"/>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09" name="Freeform 117"/>
            <p:cNvSpPr>
              <a:spLocks/>
            </p:cNvSpPr>
            <p:nvPr/>
          </p:nvSpPr>
          <p:spPr bwMode="auto">
            <a:xfrm>
              <a:off x="2053" y="1262"/>
              <a:ext cx="410" cy="475"/>
            </a:xfrm>
            <a:custGeom>
              <a:avLst/>
              <a:gdLst/>
              <a:ahLst/>
              <a:cxnLst>
                <a:cxn ang="0">
                  <a:pos x="410" y="9"/>
                </a:cxn>
                <a:cxn ang="0">
                  <a:pos x="393" y="0"/>
                </a:cxn>
                <a:cxn ang="0">
                  <a:pos x="376" y="0"/>
                </a:cxn>
                <a:cxn ang="0">
                  <a:pos x="332" y="1"/>
                </a:cxn>
                <a:cxn ang="0">
                  <a:pos x="303" y="2"/>
                </a:cxn>
                <a:cxn ang="0">
                  <a:pos x="270" y="6"/>
                </a:cxn>
                <a:cxn ang="0">
                  <a:pos x="237" y="10"/>
                </a:cxn>
                <a:cxn ang="0">
                  <a:pos x="201" y="15"/>
                </a:cxn>
                <a:cxn ang="0">
                  <a:pos x="201" y="15"/>
                </a:cxn>
                <a:cxn ang="0">
                  <a:pos x="166" y="22"/>
                </a:cxn>
                <a:cxn ang="0">
                  <a:pos x="130" y="30"/>
                </a:cxn>
                <a:cxn ang="0">
                  <a:pos x="97" y="39"/>
                </a:cxn>
                <a:cxn ang="0">
                  <a:pos x="66" y="48"/>
                </a:cxn>
                <a:cxn ang="0">
                  <a:pos x="18" y="63"/>
                </a:cxn>
                <a:cxn ang="0">
                  <a:pos x="0" y="69"/>
                </a:cxn>
                <a:cxn ang="0">
                  <a:pos x="0" y="69"/>
                </a:cxn>
                <a:cxn ang="0">
                  <a:pos x="0" y="407"/>
                </a:cxn>
                <a:cxn ang="0">
                  <a:pos x="16" y="416"/>
                </a:cxn>
                <a:cxn ang="0">
                  <a:pos x="138" y="407"/>
                </a:cxn>
                <a:cxn ang="0">
                  <a:pos x="138" y="428"/>
                </a:cxn>
                <a:cxn ang="0">
                  <a:pos x="79" y="438"/>
                </a:cxn>
                <a:cxn ang="0">
                  <a:pos x="79" y="448"/>
                </a:cxn>
                <a:cxn ang="0">
                  <a:pos x="153" y="475"/>
                </a:cxn>
                <a:cxn ang="0">
                  <a:pos x="330" y="443"/>
                </a:cxn>
                <a:cxn ang="0">
                  <a:pos x="330" y="432"/>
                </a:cxn>
                <a:cxn ang="0">
                  <a:pos x="261" y="406"/>
                </a:cxn>
                <a:cxn ang="0">
                  <a:pos x="242" y="409"/>
                </a:cxn>
                <a:cxn ang="0">
                  <a:pos x="242" y="391"/>
                </a:cxn>
                <a:cxn ang="0">
                  <a:pos x="410" y="347"/>
                </a:cxn>
                <a:cxn ang="0">
                  <a:pos x="410" y="9"/>
                </a:cxn>
                <a:cxn ang="0">
                  <a:pos x="410" y="9"/>
                </a:cxn>
              </a:cxnLst>
              <a:rect l="0" t="0" r="r" b="b"/>
              <a:pathLst>
                <a:path w="410" h="475">
                  <a:moveTo>
                    <a:pt x="410" y="9"/>
                  </a:moveTo>
                  <a:lnTo>
                    <a:pt x="393" y="0"/>
                  </a:lnTo>
                  <a:lnTo>
                    <a:pt x="376" y="0"/>
                  </a:lnTo>
                  <a:lnTo>
                    <a:pt x="332" y="1"/>
                  </a:lnTo>
                  <a:lnTo>
                    <a:pt x="303" y="2"/>
                  </a:lnTo>
                  <a:lnTo>
                    <a:pt x="270" y="6"/>
                  </a:lnTo>
                  <a:lnTo>
                    <a:pt x="237" y="10"/>
                  </a:lnTo>
                  <a:lnTo>
                    <a:pt x="201" y="15"/>
                  </a:lnTo>
                  <a:lnTo>
                    <a:pt x="201" y="15"/>
                  </a:lnTo>
                  <a:lnTo>
                    <a:pt x="166" y="22"/>
                  </a:lnTo>
                  <a:lnTo>
                    <a:pt x="130" y="30"/>
                  </a:lnTo>
                  <a:lnTo>
                    <a:pt x="97" y="39"/>
                  </a:lnTo>
                  <a:lnTo>
                    <a:pt x="66" y="48"/>
                  </a:lnTo>
                  <a:lnTo>
                    <a:pt x="18" y="63"/>
                  </a:lnTo>
                  <a:lnTo>
                    <a:pt x="0" y="69"/>
                  </a:lnTo>
                  <a:lnTo>
                    <a:pt x="0" y="69"/>
                  </a:lnTo>
                  <a:lnTo>
                    <a:pt x="0" y="407"/>
                  </a:lnTo>
                  <a:lnTo>
                    <a:pt x="16" y="416"/>
                  </a:lnTo>
                  <a:lnTo>
                    <a:pt x="138" y="407"/>
                  </a:lnTo>
                  <a:lnTo>
                    <a:pt x="138" y="428"/>
                  </a:lnTo>
                  <a:lnTo>
                    <a:pt x="79" y="438"/>
                  </a:lnTo>
                  <a:lnTo>
                    <a:pt x="79" y="448"/>
                  </a:lnTo>
                  <a:lnTo>
                    <a:pt x="153" y="475"/>
                  </a:lnTo>
                  <a:lnTo>
                    <a:pt x="330" y="443"/>
                  </a:lnTo>
                  <a:lnTo>
                    <a:pt x="330" y="432"/>
                  </a:lnTo>
                  <a:lnTo>
                    <a:pt x="261" y="406"/>
                  </a:lnTo>
                  <a:lnTo>
                    <a:pt x="242" y="409"/>
                  </a:lnTo>
                  <a:lnTo>
                    <a:pt x="242" y="391"/>
                  </a:lnTo>
                  <a:lnTo>
                    <a:pt x="410" y="347"/>
                  </a:lnTo>
                  <a:lnTo>
                    <a:pt x="410" y="9"/>
                  </a:lnTo>
                  <a:lnTo>
                    <a:pt x="410" y="9"/>
                  </a:lnTo>
                  <a:close/>
                </a:path>
              </a:pathLst>
            </a:custGeom>
            <a:noFill/>
            <a:ln w="5" cap="flat">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10" name="Freeform 118"/>
            <p:cNvSpPr>
              <a:spLocks/>
            </p:cNvSpPr>
            <p:nvPr/>
          </p:nvSpPr>
          <p:spPr bwMode="auto">
            <a:xfrm>
              <a:off x="2142" y="1589"/>
              <a:ext cx="260" cy="70"/>
            </a:xfrm>
            <a:custGeom>
              <a:avLst/>
              <a:gdLst/>
              <a:ahLst/>
              <a:cxnLst>
                <a:cxn ang="0">
                  <a:pos x="260" y="0"/>
                </a:cxn>
                <a:cxn ang="0">
                  <a:pos x="260" y="24"/>
                </a:cxn>
                <a:cxn ang="0">
                  <a:pos x="212" y="37"/>
                </a:cxn>
                <a:cxn ang="0">
                  <a:pos x="168" y="47"/>
                </a:cxn>
                <a:cxn ang="0">
                  <a:pos x="130" y="55"/>
                </a:cxn>
                <a:cxn ang="0">
                  <a:pos x="130" y="55"/>
                </a:cxn>
                <a:cxn ang="0">
                  <a:pos x="99" y="60"/>
                </a:cxn>
                <a:cxn ang="0">
                  <a:pos x="72" y="64"/>
                </a:cxn>
                <a:cxn ang="0">
                  <a:pos x="32" y="69"/>
                </a:cxn>
                <a:cxn ang="0">
                  <a:pos x="8" y="70"/>
                </a:cxn>
                <a:cxn ang="0">
                  <a:pos x="0" y="70"/>
                </a:cxn>
                <a:cxn ang="0">
                  <a:pos x="0" y="70"/>
                </a:cxn>
                <a:cxn ang="0">
                  <a:pos x="0" y="46"/>
                </a:cxn>
                <a:cxn ang="0">
                  <a:pos x="260" y="0"/>
                </a:cxn>
                <a:cxn ang="0">
                  <a:pos x="260" y="0"/>
                </a:cxn>
              </a:cxnLst>
              <a:rect l="0" t="0" r="r" b="b"/>
              <a:pathLst>
                <a:path w="260" h="70">
                  <a:moveTo>
                    <a:pt x="260" y="0"/>
                  </a:moveTo>
                  <a:lnTo>
                    <a:pt x="260" y="24"/>
                  </a:lnTo>
                  <a:lnTo>
                    <a:pt x="212" y="37"/>
                  </a:lnTo>
                  <a:lnTo>
                    <a:pt x="168" y="47"/>
                  </a:lnTo>
                  <a:lnTo>
                    <a:pt x="130" y="55"/>
                  </a:lnTo>
                  <a:lnTo>
                    <a:pt x="130" y="55"/>
                  </a:lnTo>
                  <a:lnTo>
                    <a:pt x="99" y="60"/>
                  </a:lnTo>
                  <a:lnTo>
                    <a:pt x="72" y="64"/>
                  </a:lnTo>
                  <a:lnTo>
                    <a:pt x="32" y="69"/>
                  </a:lnTo>
                  <a:lnTo>
                    <a:pt x="8" y="70"/>
                  </a:lnTo>
                  <a:lnTo>
                    <a:pt x="0" y="70"/>
                  </a:lnTo>
                  <a:lnTo>
                    <a:pt x="0" y="70"/>
                  </a:lnTo>
                  <a:lnTo>
                    <a:pt x="0" y="46"/>
                  </a:lnTo>
                  <a:lnTo>
                    <a:pt x="260" y="0"/>
                  </a:lnTo>
                  <a:lnTo>
                    <a:pt x="260" y="0"/>
                  </a:lnTo>
                  <a:close/>
                </a:path>
              </a:pathLst>
            </a:custGeom>
            <a:solidFill>
              <a:srgbClr val="EDEDED"/>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11" name="Freeform 119"/>
            <p:cNvSpPr>
              <a:spLocks/>
            </p:cNvSpPr>
            <p:nvPr/>
          </p:nvSpPr>
          <p:spPr bwMode="auto">
            <a:xfrm>
              <a:off x="2154" y="1642"/>
              <a:ext cx="14" cy="7"/>
            </a:xfrm>
            <a:custGeom>
              <a:avLst/>
              <a:gdLst/>
              <a:ahLst/>
              <a:cxnLst>
                <a:cxn ang="0">
                  <a:pos x="14" y="4"/>
                </a:cxn>
                <a:cxn ang="0">
                  <a:pos x="14" y="0"/>
                </a:cxn>
                <a:cxn ang="0">
                  <a:pos x="0" y="3"/>
                </a:cxn>
                <a:cxn ang="0">
                  <a:pos x="0" y="7"/>
                </a:cxn>
                <a:cxn ang="0">
                  <a:pos x="14" y="4"/>
                </a:cxn>
                <a:cxn ang="0">
                  <a:pos x="14" y="4"/>
                </a:cxn>
              </a:cxnLst>
              <a:rect l="0" t="0" r="r" b="b"/>
              <a:pathLst>
                <a:path w="14" h="7">
                  <a:moveTo>
                    <a:pt x="14" y="4"/>
                  </a:moveTo>
                  <a:lnTo>
                    <a:pt x="14" y="0"/>
                  </a:lnTo>
                  <a:lnTo>
                    <a:pt x="0" y="3"/>
                  </a:lnTo>
                  <a:lnTo>
                    <a:pt x="0" y="7"/>
                  </a:lnTo>
                  <a:lnTo>
                    <a:pt x="14" y="4"/>
                  </a:lnTo>
                  <a:lnTo>
                    <a:pt x="14" y="4"/>
                  </a:lnTo>
                  <a:close/>
                </a:path>
              </a:pathLst>
            </a:custGeom>
            <a:solidFill>
              <a:srgbClr val="999999"/>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12" name="Freeform 120"/>
            <p:cNvSpPr>
              <a:spLocks/>
            </p:cNvSpPr>
            <p:nvPr/>
          </p:nvSpPr>
          <p:spPr bwMode="auto">
            <a:xfrm>
              <a:off x="2154" y="1642"/>
              <a:ext cx="14" cy="7"/>
            </a:xfrm>
            <a:custGeom>
              <a:avLst/>
              <a:gdLst/>
              <a:ahLst/>
              <a:cxnLst>
                <a:cxn ang="0">
                  <a:pos x="14" y="4"/>
                </a:cxn>
                <a:cxn ang="0">
                  <a:pos x="14" y="0"/>
                </a:cxn>
                <a:cxn ang="0">
                  <a:pos x="0" y="3"/>
                </a:cxn>
                <a:cxn ang="0">
                  <a:pos x="0" y="7"/>
                </a:cxn>
                <a:cxn ang="0">
                  <a:pos x="14" y="4"/>
                </a:cxn>
                <a:cxn ang="0">
                  <a:pos x="14" y="4"/>
                </a:cxn>
              </a:cxnLst>
              <a:rect l="0" t="0" r="r" b="b"/>
              <a:pathLst>
                <a:path w="14" h="7">
                  <a:moveTo>
                    <a:pt x="14" y="4"/>
                  </a:moveTo>
                  <a:lnTo>
                    <a:pt x="14" y="0"/>
                  </a:lnTo>
                  <a:lnTo>
                    <a:pt x="0" y="3"/>
                  </a:lnTo>
                  <a:lnTo>
                    <a:pt x="0" y="7"/>
                  </a:lnTo>
                  <a:lnTo>
                    <a:pt x="14" y="4"/>
                  </a:lnTo>
                  <a:lnTo>
                    <a:pt x="14" y="4"/>
                  </a:lnTo>
                  <a:close/>
                </a:path>
              </a:pathLst>
            </a:custGeom>
            <a:noFill/>
            <a:ln w="2" cap="flat">
              <a:solidFill>
                <a:srgbClr val="CCCCCC"/>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13" name="Freeform 121"/>
            <p:cNvSpPr>
              <a:spLocks/>
            </p:cNvSpPr>
            <p:nvPr/>
          </p:nvSpPr>
          <p:spPr bwMode="auto">
            <a:xfrm>
              <a:off x="2174" y="1638"/>
              <a:ext cx="16" cy="7"/>
            </a:xfrm>
            <a:custGeom>
              <a:avLst/>
              <a:gdLst/>
              <a:ahLst/>
              <a:cxnLst>
                <a:cxn ang="0">
                  <a:pos x="16" y="4"/>
                </a:cxn>
                <a:cxn ang="0">
                  <a:pos x="16" y="0"/>
                </a:cxn>
                <a:cxn ang="0">
                  <a:pos x="0" y="2"/>
                </a:cxn>
                <a:cxn ang="0">
                  <a:pos x="0" y="7"/>
                </a:cxn>
                <a:cxn ang="0">
                  <a:pos x="16" y="4"/>
                </a:cxn>
                <a:cxn ang="0">
                  <a:pos x="16" y="4"/>
                </a:cxn>
              </a:cxnLst>
              <a:rect l="0" t="0" r="r" b="b"/>
              <a:pathLst>
                <a:path w="16" h="7">
                  <a:moveTo>
                    <a:pt x="16" y="4"/>
                  </a:moveTo>
                  <a:lnTo>
                    <a:pt x="16" y="0"/>
                  </a:lnTo>
                  <a:lnTo>
                    <a:pt x="0" y="2"/>
                  </a:lnTo>
                  <a:lnTo>
                    <a:pt x="0" y="7"/>
                  </a:lnTo>
                  <a:lnTo>
                    <a:pt x="16" y="4"/>
                  </a:lnTo>
                  <a:lnTo>
                    <a:pt x="16" y="4"/>
                  </a:lnTo>
                  <a:close/>
                </a:path>
              </a:pathLst>
            </a:custGeom>
            <a:solidFill>
              <a:srgbClr val="999999"/>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14" name="Freeform 122"/>
            <p:cNvSpPr>
              <a:spLocks/>
            </p:cNvSpPr>
            <p:nvPr/>
          </p:nvSpPr>
          <p:spPr bwMode="auto">
            <a:xfrm>
              <a:off x="2174" y="1638"/>
              <a:ext cx="16" cy="7"/>
            </a:xfrm>
            <a:custGeom>
              <a:avLst/>
              <a:gdLst/>
              <a:ahLst/>
              <a:cxnLst>
                <a:cxn ang="0">
                  <a:pos x="16" y="4"/>
                </a:cxn>
                <a:cxn ang="0">
                  <a:pos x="16" y="0"/>
                </a:cxn>
                <a:cxn ang="0">
                  <a:pos x="0" y="2"/>
                </a:cxn>
                <a:cxn ang="0">
                  <a:pos x="0" y="7"/>
                </a:cxn>
                <a:cxn ang="0">
                  <a:pos x="16" y="4"/>
                </a:cxn>
                <a:cxn ang="0">
                  <a:pos x="16" y="4"/>
                </a:cxn>
              </a:cxnLst>
              <a:rect l="0" t="0" r="r" b="b"/>
              <a:pathLst>
                <a:path w="16" h="7">
                  <a:moveTo>
                    <a:pt x="16" y="4"/>
                  </a:moveTo>
                  <a:lnTo>
                    <a:pt x="16" y="0"/>
                  </a:lnTo>
                  <a:lnTo>
                    <a:pt x="0" y="2"/>
                  </a:lnTo>
                  <a:lnTo>
                    <a:pt x="0" y="7"/>
                  </a:lnTo>
                  <a:lnTo>
                    <a:pt x="16" y="4"/>
                  </a:lnTo>
                  <a:lnTo>
                    <a:pt x="16" y="4"/>
                  </a:lnTo>
                  <a:close/>
                </a:path>
              </a:pathLst>
            </a:custGeom>
            <a:noFill/>
            <a:ln w="2" cap="flat">
              <a:solidFill>
                <a:srgbClr val="CCCCCC"/>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15" name="Freeform 123"/>
            <p:cNvSpPr>
              <a:spLocks/>
            </p:cNvSpPr>
            <p:nvPr/>
          </p:nvSpPr>
          <p:spPr bwMode="auto">
            <a:xfrm>
              <a:off x="2196" y="1635"/>
              <a:ext cx="14" cy="6"/>
            </a:xfrm>
            <a:custGeom>
              <a:avLst/>
              <a:gdLst/>
              <a:ahLst/>
              <a:cxnLst>
                <a:cxn ang="0">
                  <a:pos x="14" y="3"/>
                </a:cxn>
                <a:cxn ang="0">
                  <a:pos x="14" y="0"/>
                </a:cxn>
                <a:cxn ang="0">
                  <a:pos x="0" y="2"/>
                </a:cxn>
                <a:cxn ang="0">
                  <a:pos x="0" y="6"/>
                </a:cxn>
                <a:cxn ang="0">
                  <a:pos x="14" y="3"/>
                </a:cxn>
                <a:cxn ang="0">
                  <a:pos x="14" y="3"/>
                </a:cxn>
              </a:cxnLst>
              <a:rect l="0" t="0" r="r" b="b"/>
              <a:pathLst>
                <a:path w="14" h="6">
                  <a:moveTo>
                    <a:pt x="14" y="3"/>
                  </a:moveTo>
                  <a:lnTo>
                    <a:pt x="14" y="0"/>
                  </a:lnTo>
                  <a:lnTo>
                    <a:pt x="0" y="2"/>
                  </a:lnTo>
                  <a:lnTo>
                    <a:pt x="0" y="6"/>
                  </a:lnTo>
                  <a:lnTo>
                    <a:pt x="14" y="3"/>
                  </a:lnTo>
                  <a:lnTo>
                    <a:pt x="14" y="3"/>
                  </a:lnTo>
                  <a:close/>
                </a:path>
              </a:pathLst>
            </a:custGeom>
            <a:solidFill>
              <a:srgbClr val="999999"/>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16" name="Freeform 124"/>
            <p:cNvSpPr>
              <a:spLocks/>
            </p:cNvSpPr>
            <p:nvPr/>
          </p:nvSpPr>
          <p:spPr bwMode="auto">
            <a:xfrm>
              <a:off x="2196" y="1635"/>
              <a:ext cx="14" cy="6"/>
            </a:xfrm>
            <a:custGeom>
              <a:avLst/>
              <a:gdLst/>
              <a:ahLst/>
              <a:cxnLst>
                <a:cxn ang="0">
                  <a:pos x="14" y="3"/>
                </a:cxn>
                <a:cxn ang="0">
                  <a:pos x="14" y="0"/>
                </a:cxn>
                <a:cxn ang="0">
                  <a:pos x="0" y="2"/>
                </a:cxn>
                <a:cxn ang="0">
                  <a:pos x="0" y="6"/>
                </a:cxn>
                <a:cxn ang="0">
                  <a:pos x="14" y="3"/>
                </a:cxn>
                <a:cxn ang="0">
                  <a:pos x="14" y="3"/>
                </a:cxn>
              </a:cxnLst>
              <a:rect l="0" t="0" r="r" b="b"/>
              <a:pathLst>
                <a:path w="14" h="6">
                  <a:moveTo>
                    <a:pt x="14" y="3"/>
                  </a:moveTo>
                  <a:lnTo>
                    <a:pt x="14" y="0"/>
                  </a:lnTo>
                  <a:lnTo>
                    <a:pt x="0" y="2"/>
                  </a:lnTo>
                  <a:lnTo>
                    <a:pt x="0" y="6"/>
                  </a:lnTo>
                  <a:lnTo>
                    <a:pt x="14" y="3"/>
                  </a:lnTo>
                  <a:lnTo>
                    <a:pt x="14" y="3"/>
                  </a:lnTo>
                  <a:close/>
                </a:path>
              </a:pathLst>
            </a:custGeom>
            <a:noFill/>
            <a:ln w="2" cap="flat">
              <a:solidFill>
                <a:srgbClr val="CCCCCC"/>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17" name="Freeform 125"/>
            <p:cNvSpPr>
              <a:spLocks/>
            </p:cNvSpPr>
            <p:nvPr/>
          </p:nvSpPr>
          <p:spPr bwMode="auto">
            <a:xfrm>
              <a:off x="2336" y="1609"/>
              <a:ext cx="14" cy="6"/>
            </a:xfrm>
            <a:custGeom>
              <a:avLst/>
              <a:gdLst/>
              <a:ahLst/>
              <a:cxnLst>
                <a:cxn ang="0">
                  <a:pos x="14" y="4"/>
                </a:cxn>
                <a:cxn ang="0">
                  <a:pos x="14" y="0"/>
                </a:cxn>
                <a:cxn ang="0">
                  <a:pos x="0" y="3"/>
                </a:cxn>
                <a:cxn ang="0">
                  <a:pos x="0" y="6"/>
                </a:cxn>
                <a:cxn ang="0">
                  <a:pos x="14" y="4"/>
                </a:cxn>
                <a:cxn ang="0">
                  <a:pos x="14" y="4"/>
                </a:cxn>
              </a:cxnLst>
              <a:rect l="0" t="0" r="r" b="b"/>
              <a:pathLst>
                <a:path w="14" h="6">
                  <a:moveTo>
                    <a:pt x="14" y="4"/>
                  </a:moveTo>
                  <a:lnTo>
                    <a:pt x="14" y="0"/>
                  </a:lnTo>
                  <a:lnTo>
                    <a:pt x="0" y="3"/>
                  </a:lnTo>
                  <a:lnTo>
                    <a:pt x="0" y="6"/>
                  </a:lnTo>
                  <a:lnTo>
                    <a:pt x="14" y="4"/>
                  </a:lnTo>
                  <a:lnTo>
                    <a:pt x="14" y="4"/>
                  </a:lnTo>
                  <a:close/>
                </a:path>
              </a:pathLst>
            </a:custGeom>
            <a:solidFill>
              <a:srgbClr val="999999"/>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18" name="Freeform 126"/>
            <p:cNvSpPr>
              <a:spLocks/>
            </p:cNvSpPr>
            <p:nvPr/>
          </p:nvSpPr>
          <p:spPr bwMode="auto">
            <a:xfrm>
              <a:off x="2336" y="1609"/>
              <a:ext cx="14" cy="6"/>
            </a:xfrm>
            <a:custGeom>
              <a:avLst/>
              <a:gdLst/>
              <a:ahLst/>
              <a:cxnLst>
                <a:cxn ang="0">
                  <a:pos x="14" y="4"/>
                </a:cxn>
                <a:cxn ang="0">
                  <a:pos x="14" y="0"/>
                </a:cxn>
                <a:cxn ang="0">
                  <a:pos x="0" y="3"/>
                </a:cxn>
                <a:cxn ang="0">
                  <a:pos x="0" y="6"/>
                </a:cxn>
                <a:cxn ang="0">
                  <a:pos x="14" y="4"/>
                </a:cxn>
                <a:cxn ang="0">
                  <a:pos x="14" y="4"/>
                </a:cxn>
              </a:cxnLst>
              <a:rect l="0" t="0" r="r" b="b"/>
              <a:pathLst>
                <a:path w="14" h="6">
                  <a:moveTo>
                    <a:pt x="14" y="4"/>
                  </a:moveTo>
                  <a:lnTo>
                    <a:pt x="14" y="0"/>
                  </a:lnTo>
                  <a:lnTo>
                    <a:pt x="0" y="3"/>
                  </a:lnTo>
                  <a:lnTo>
                    <a:pt x="0" y="6"/>
                  </a:lnTo>
                  <a:lnTo>
                    <a:pt x="14" y="4"/>
                  </a:lnTo>
                  <a:lnTo>
                    <a:pt x="14" y="4"/>
                  </a:lnTo>
                  <a:close/>
                </a:path>
              </a:pathLst>
            </a:custGeom>
            <a:noFill/>
            <a:ln w="2" cap="flat">
              <a:solidFill>
                <a:srgbClr val="CCCCCC"/>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19" name="Freeform 127"/>
            <p:cNvSpPr>
              <a:spLocks/>
            </p:cNvSpPr>
            <p:nvPr/>
          </p:nvSpPr>
          <p:spPr bwMode="auto">
            <a:xfrm>
              <a:off x="2358" y="1605"/>
              <a:ext cx="14" cy="7"/>
            </a:xfrm>
            <a:custGeom>
              <a:avLst/>
              <a:gdLst/>
              <a:ahLst/>
              <a:cxnLst>
                <a:cxn ang="0">
                  <a:pos x="14" y="4"/>
                </a:cxn>
                <a:cxn ang="0">
                  <a:pos x="14" y="0"/>
                </a:cxn>
                <a:cxn ang="0">
                  <a:pos x="0" y="3"/>
                </a:cxn>
                <a:cxn ang="0">
                  <a:pos x="0" y="7"/>
                </a:cxn>
                <a:cxn ang="0">
                  <a:pos x="14" y="4"/>
                </a:cxn>
                <a:cxn ang="0">
                  <a:pos x="14" y="4"/>
                </a:cxn>
              </a:cxnLst>
              <a:rect l="0" t="0" r="r" b="b"/>
              <a:pathLst>
                <a:path w="14" h="7">
                  <a:moveTo>
                    <a:pt x="14" y="4"/>
                  </a:moveTo>
                  <a:lnTo>
                    <a:pt x="14" y="0"/>
                  </a:lnTo>
                  <a:lnTo>
                    <a:pt x="0" y="3"/>
                  </a:lnTo>
                  <a:lnTo>
                    <a:pt x="0" y="7"/>
                  </a:lnTo>
                  <a:lnTo>
                    <a:pt x="14" y="4"/>
                  </a:lnTo>
                  <a:lnTo>
                    <a:pt x="14" y="4"/>
                  </a:lnTo>
                  <a:close/>
                </a:path>
              </a:pathLst>
            </a:custGeom>
            <a:solidFill>
              <a:srgbClr val="999999"/>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20" name="Freeform 128"/>
            <p:cNvSpPr>
              <a:spLocks/>
            </p:cNvSpPr>
            <p:nvPr/>
          </p:nvSpPr>
          <p:spPr bwMode="auto">
            <a:xfrm>
              <a:off x="2358" y="1605"/>
              <a:ext cx="14" cy="7"/>
            </a:xfrm>
            <a:custGeom>
              <a:avLst/>
              <a:gdLst/>
              <a:ahLst/>
              <a:cxnLst>
                <a:cxn ang="0">
                  <a:pos x="14" y="4"/>
                </a:cxn>
                <a:cxn ang="0">
                  <a:pos x="14" y="0"/>
                </a:cxn>
                <a:cxn ang="0">
                  <a:pos x="0" y="3"/>
                </a:cxn>
                <a:cxn ang="0">
                  <a:pos x="0" y="7"/>
                </a:cxn>
                <a:cxn ang="0">
                  <a:pos x="14" y="4"/>
                </a:cxn>
                <a:cxn ang="0">
                  <a:pos x="14" y="4"/>
                </a:cxn>
              </a:cxnLst>
              <a:rect l="0" t="0" r="r" b="b"/>
              <a:pathLst>
                <a:path w="14" h="7">
                  <a:moveTo>
                    <a:pt x="14" y="4"/>
                  </a:moveTo>
                  <a:lnTo>
                    <a:pt x="14" y="0"/>
                  </a:lnTo>
                  <a:lnTo>
                    <a:pt x="0" y="3"/>
                  </a:lnTo>
                  <a:lnTo>
                    <a:pt x="0" y="7"/>
                  </a:lnTo>
                  <a:lnTo>
                    <a:pt x="14" y="4"/>
                  </a:lnTo>
                  <a:lnTo>
                    <a:pt x="14" y="4"/>
                  </a:lnTo>
                  <a:close/>
                </a:path>
              </a:pathLst>
            </a:custGeom>
            <a:noFill/>
            <a:ln w="2" cap="flat">
              <a:solidFill>
                <a:srgbClr val="CCCCCC"/>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21" name="Freeform 129"/>
            <p:cNvSpPr>
              <a:spLocks/>
            </p:cNvSpPr>
            <p:nvPr/>
          </p:nvSpPr>
          <p:spPr bwMode="auto">
            <a:xfrm>
              <a:off x="2379" y="1601"/>
              <a:ext cx="14" cy="7"/>
            </a:xfrm>
            <a:custGeom>
              <a:avLst/>
              <a:gdLst/>
              <a:ahLst/>
              <a:cxnLst>
                <a:cxn ang="0">
                  <a:pos x="14" y="4"/>
                </a:cxn>
                <a:cxn ang="0">
                  <a:pos x="14" y="0"/>
                </a:cxn>
                <a:cxn ang="0">
                  <a:pos x="0" y="3"/>
                </a:cxn>
                <a:cxn ang="0">
                  <a:pos x="0" y="7"/>
                </a:cxn>
                <a:cxn ang="0">
                  <a:pos x="14" y="4"/>
                </a:cxn>
                <a:cxn ang="0">
                  <a:pos x="14" y="4"/>
                </a:cxn>
              </a:cxnLst>
              <a:rect l="0" t="0" r="r" b="b"/>
              <a:pathLst>
                <a:path w="14" h="7">
                  <a:moveTo>
                    <a:pt x="14" y="4"/>
                  </a:moveTo>
                  <a:lnTo>
                    <a:pt x="14" y="0"/>
                  </a:lnTo>
                  <a:lnTo>
                    <a:pt x="0" y="3"/>
                  </a:lnTo>
                  <a:lnTo>
                    <a:pt x="0" y="7"/>
                  </a:lnTo>
                  <a:lnTo>
                    <a:pt x="14" y="4"/>
                  </a:lnTo>
                  <a:lnTo>
                    <a:pt x="14" y="4"/>
                  </a:lnTo>
                  <a:close/>
                </a:path>
              </a:pathLst>
            </a:custGeom>
            <a:solidFill>
              <a:srgbClr val="999999"/>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22" name="Freeform 130"/>
            <p:cNvSpPr>
              <a:spLocks/>
            </p:cNvSpPr>
            <p:nvPr/>
          </p:nvSpPr>
          <p:spPr bwMode="auto">
            <a:xfrm>
              <a:off x="2379" y="1601"/>
              <a:ext cx="14" cy="7"/>
            </a:xfrm>
            <a:custGeom>
              <a:avLst/>
              <a:gdLst/>
              <a:ahLst/>
              <a:cxnLst>
                <a:cxn ang="0">
                  <a:pos x="14" y="4"/>
                </a:cxn>
                <a:cxn ang="0">
                  <a:pos x="14" y="0"/>
                </a:cxn>
                <a:cxn ang="0">
                  <a:pos x="0" y="3"/>
                </a:cxn>
                <a:cxn ang="0">
                  <a:pos x="0" y="7"/>
                </a:cxn>
                <a:cxn ang="0">
                  <a:pos x="14" y="4"/>
                </a:cxn>
                <a:cxn ang="0">
                  <a:pos x="14" y="4"/>
                </a:cxn>
              </a:cxnLst>
              <a:rect l="0" t="0" r="r" b="b"/>
              <a:pathLst>
                <a:path w="14" h="7">
                  <a:moveTo>
                    <a:pt x="14" y="4"/>
                  </a:moveTo>
                  <a:lnTo>
                    <a:pt x="14" y="0"/>
                  </a:lnTo>
                  <a:lnTo>
                    <a:pt x="0" y="3"/>
                  </a:lnTo>
                  <a:lnTo>
                    <a:pt x="0" y="7"/>
                  </a:lnTo>
                  <a:lnTo>
                    <a:pt x="14" y="4"/>
                  </a:lnTo>
                  <a:lnTo>
                    <a:pt x="14" y="4"/>
                  </a:lnTo>
                  <a:close/>
                </a:path>
              </a:pathLst>
            </a:custGeom>
            <a:noFill/>
            <a:ln w="2" cap="flat">
              <a:solidFill>
                <a:srgbClr val="CCCCCC"/>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23" name="Freeform 131"/>
            <p:cNvSpPr>
              <a:spLocks/>
            </p:cNvSpPr>
            <p:nvPr/>
          </p:nvSpPr>
          <p:spPr bwMode="auto">
            <a:xfrm>
              <a:off x="2246" y="1612"/>
              <a:ext cx="28" cy="35"/>
            </a:xfrm>
            <a:custGeom>
              <a:avLst/>
              <a:gdLst/>
              <a:ahLst/>
              <a:cxnLst>
                <a:cxn ang="0">
                  <a:pos x="28" y="30"/>
                </a:cxn>
                <a:cxn ang="0">
                  <a:pos x="28" y="0"/>
                </a:cxn>
                <a:cxn ang="0">
                  <a:pos x="0" y="5"/>
                </a:cxn>
                <a:cxn ang="0">
                  <a:pos x="0" y="35"/>
                </a:cxn>
                <a:cxn ang="0">
                  <a:pos x="28" y="30"/>
                </a:cxn>
                <a:cxn ang="0">
                  <a:pos x="28" y="30"/>
                </a:cxn>
              </a:cxnLst>
              <a:rect l="0" t="0" r="r" b="b"/>
              <a:pathLst>
                <a:path w="28" h="35">
                  <a:moveTo>
                    <a:pt x="28" y="30"/>
                  </a:moveTo>
                  <a:lnTo>
                    <a:pt x="28" y="0"/>
                  </a:lnTo>
                  <a:lnTo>
                    <a:pt x="0" y="5"/>
                  </a:lnTo>
                  <a:lnTo>
                    <a:pt x="0" y="35"/>
                  </a:lnTo>
                  <a:lnTo>
                    <a:pt x="28" y="30"/>
                  </a:lnTo>
                  <a:lnTo>
                    <a:pt x="28" y="30"/>
                  </a:lnTo>
                  <a:close/>
                </a:path>
              </a:pathLst>
            </a:custGeom>
            <a:solidFill>
              <a:srgbClr val="CCCCCC"/>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24" name="Freeform 132"/>
            <p:cNvSpPr>
              <a:spLocks/>
            </p:cNvSpPr>
            <p:nvPr/>
          </p:nvSpPr>
          <p:spPr bwMode="auto">
            <a:xfrm>
              <a:off x="2246" y="1612"/>
              <a:ext cx="28" cy="35"/>
            </a:xfrm>
            <a:custGeom>
              <a:avLst/>
              <a:gdLst/>
              <a:ahLst/>
              <a:cxnLst>
                <a:cxn ang="0">
                  <a:pos x="28" y="30"/>
                </a:cxn>
                <a:cxn ang="0">
                  <a:pos x="28" y="0"/>
                </a:cxn>
                <a:cxn ang="0">
                  <a:pos x="0" y="5"/>
                </a:cxn>
                <a:cxn ang="0">
                  <a:pos x="0" y="35"/>
                </a:cxn>
                <a:cxn ang="0">
                  <a:pos x="28" y="30"/>
                </a:cxn>
                <a:cxn ang="0">
                  <a:pos x="28" y="30"/>
                </a:cxn>
              </a:cxnLst>
              <a:rect l="0" t="0" r="r" b="b"/>
              <a:pathLst>
                <a:path w="28" h="35">
                  <a:moveTo>
                    <a:pt x="28" y="30"/>
                  </a:moveTo>
                  <a:lnTo>
                    <a:pt x="28" y="0"/>
                  </a:lnTo>
                  <a:lnTo>
                    <a:pt x="0" y="5"/>
                  </a:lnTo>
                  <a:lnTo>
                    <a:pt x="0" y="35"/>
                  </a:lnTo>
                  <a:lnTo>
                    <a:pt x="28" y="30"/>
                  </a:lnTo>
                  <a:lnTo>
                    <a:pt x="28" y="30"/>
                  </a:lnTo>
                  <a:close/>
                </a:path>
              </a:pathLst>
            </a:custGeom>
            <a:noFill/>
            <a:ln w="2"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25" name="Freeform 133"/>
            <p:cNvSpPr>
              <a:spLocks/>
            </p:cNvSpPr>
            <p:nvPr/>
          </p:nvSpPr>
          <p:spPr bwMode="auto">
            <a:xfrm>
              <a:off x="2274" y="1606"/>
              <a:ext cx="29" cy="36"/>
            </a:xfrm>
            <a:custGeom>
              <a:avLst/>
              <a:gdLst/>
              <a:ahLst/>
              <a:cxnLst>
                <a:cxn ang="0">
                  <a:pos x="29" y="31"/>
                </a:cxn>
                <a:cxn ang="0">
                  <a:pos x="29" y="0"/>
                </a:cxn>
                <a:cxn ang="0">
                  <a:pos x="0" y="6"/>
                </a:cxn>
                <a:cxn ang="0">
                  <a:pos x="0" y="36"/>
                </a:cxn>
                <a:cxn ang="0">
                  <a:pos x="29" y="31"/>
                </a:cxn>
                <a:cxn ang="0">
                  <a:pos x="29" y="31"/>
                </a:cxn>
              </a:cxnLst>
              <a:rect l="0" t="0" r="r" b="b"/>
              <a:pathLst>
                <a:path w="29" h="36">
                  <a:moveTo>
                    <a:pt x="29" y="31"/>
                  </a:moveTo>
                  <a:lnTo>
                    <a:pt x="29" y="0"/>
                  </a:lnTo>
                  <a:lnTo>
                    <a:pt x="0" y="6"/>
                  </a:lnTo>
                  <a:lnTo>
                    <a:pt x="0" y="36"/>
                  </a:lnTo>
                  <a:lnTo>
                    <a:pt x="29" y="31"/>
                  </a:lnTo>
                  <a:lnTo>
                    <a:pt x="29" y="31"/>
                  </a:lnTo>
                  <a:close/>
                </a:path>
              </a:pathLst>
            </a:custGeom>
            <a:solidFill>
              <a:srgbClr val="CCCCCC"/>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26" name="Freeform 134"/>
            <p:cNvSpPr>
              <a:spLocks/>
            </p:cNvSpPr>
            <p:nvPr/>
          </p:nvSpPr>
          <p:spPr bwMode="auto">
            <a:xfrm>
              <a:off x="2274" y="1606"/>
              <a:ext cx="29" cy="36"/>
            </a:xfrm>
            <a:custGeom>
              <a:avLst/>
              <a:gdLst/>
              <a:ahLst/>
              <a:cxnLst>
                <a:cxn ang="0">
                  <a:pos x="29" y="31"/>
                </a:cxn>
                <a:cxn ang="0">
                  <a:pos x="29" y="0"/>
                </a:cxn>
                <a:cxn ang="0">
                  <a:pos x="0" y="6"/>
                </a:cxn>
                <a:cxn ang="0">
                  <a:pos x="0" y="36"/>
                </a:cxn>
                <a:cxn ang="0">
                  <a:pos x="29" y="31"/>
                </a:cxn>
                <a:cxn ang="0">
                  <a:pos x="29" y="31"/>
                </a:cxn>
              </a:cxnLst>
              <a:rect l="0" t="0" r="r" b="b"/>
              <a:pathLst>
                <a:path w="29" h="36">
                  <a:moveTo>
                    <a:pt x="29" y="31"/>
                  </a:moveTo>
                  <a:lnTo>
                    <a:pt x="29" y="0"/>
                  </a:lnTo>
                  <a:lnTo>
                    <a:pt x="0" y="6"/>
                  </a:lnTo>
                  <a:lnTo>
                    <a:pt x="0" y="36"/>
                  </a:lnTo>
                  <a:lnTo>
                    <a:pt x="29" y="31"/>
                  </a:lnTo>
                  <a:lnTo>
                    <a:pt x="29" y="31"/>
                  </a:lnTo>
                  <a:close/>
                </a:path>
              </a:pathLst>
            </a:custGeom>
            <a:noFill/>
            <a:ln w="2"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27" name="Line 135"/>
            <p:cNvSpPr>
              <a:spLocks noChangeShapeType="1"/>
            </p:cNvSpPr>
            <p:nvPr/>
          </p:nvSpPr>
          <p:spPr bwMode="auto">
            <a:xfrm flipH="1">
              <a:off x="2135" y="1335"/>
              <a:ext cx="259" cy="46"/>
            </a:xfrm>
            <a:prstGeom prst="line">
              <a:avLst/>
            </a:prstGeom>
            <a:noFill/>
            <a:ln w="3"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28" name="Line 136"/>
            <p:cNvSpPr>
              <a:spLocks noChangeShapeType="1"/>
            </p:cNvSpPr>
            <p:nvPr/>
          </p:nvSpPr>
          <p:spPr bwMode="auto">
            <a:xfrm flipH="1">
              <a:off x="2135" y="1376"/>
              <a:ext cx="233" cy="41"/>
            </a:xfrm>
            <a:prstGeom prst="line">
              <a:avLst/>
            </a:prstGeom>
            <a:noFill/>
            <a:ln w="3"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29" name="Line 137"/>
            <p:cNvSpPr>
              <a:spLocks noChangeShapeType="1"/>
            </p:cNvSpPr>
            <p:nvPr/>
          </p:nvSpPr>
          <p:spPr bwMode="auto">
            <a:xfrm flipH="1">
              <a:off x="2135" y="1383"/>
              <a:ext cx="271" cy="48"/>
            </a:xfrm>
            <a:prstGeom prst="line">
              <a:avLst/>
            </a:prstGeom>
            <a:noFill/>
            <a:ln w="3"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30" name="Line 138"/>
            <p:cNvSpPr>
              <a:spLocks noChangeShapeType="1"/>
            </p:cNvSpPr>
            <p:nvPr/>
          </p:nvSpPr>
          <p:spPr bwMode="auto">
            <a:xfrm flipH="1">
              <a:off x="2135" y="1401"/>
              <a:ext cx="247" cy="44"/>
            </a:xfrm>
            <a:prstGeom prst="line">
              <a:avLst/>
            </a:prstGeom>
            <a:noFill/>
            <a:ln w="3"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31" name="Line 139"/>
            <p:cNvSpPr>
              <a:spLocks noChangeShapeType="1"/>
            </p:cNvSpPr>
            <p:nvPr/>
          </p:nvSpPr>
          <p:spPr bwMode="auto">
            <a:xfrm flipH="1">
              <a:off x="2135" y="1428"/>
              <a:ext cx="247" cy="44"/>
            </a:xfrm>
            <a:prstGeom prst="line">
              <a:avLst/>
            </a:prstGeom>
            <a:noFill/>
            <a:ln w="3"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32" name="Line 140"/>
            <p:cNvSpPr>
              <a:spLocks noChangeShapeType="1"/>
            </p:cNvSpPr>
            <p:nvPr/>
          </p:nvSpPr>
          <p:spPr bwMode="auto">
            <a:xfrm flipH="1">
              <a:off x="2135" y="1413"/>
              <a:ext cx="262" cy="45"/>
            </a:xfrm>
            <a:prstGeom prst="line">
              <a:avLst/>
            </a:prstGeom>
            <a:noFill/>
            <a:ln w="3"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33" name="Line 141"/>
            <p:cNvSpPr>
              <a:spLocks noChangeShapeType="1"/>
            </p:cNvSpPr>
            <p:nvPr/>
          </p:nvSpPr>
          <p:spPr bwMode="auto">
            <a:xfrm flipH="1">
              <a:off x="2135" y="1463"/>
              <a:ext cx="260" cy="45"/>
            </a:xfrm>
            <a:prstGeom prst="line">
              <a:avLst/>
            </a:prstGeom>
            <a:noFill/>
            <a:ln w="3"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grpSp>
      <p:grpSp>
        <p:nvGrpSpPr>
          <p:cNvPr id="4" name="Group 199"/>
          <p:cNvGrpSpPr>
            <a:grpSpLocks/>
          </p:cNvGrpSpPr>
          <p:nvPr/>
        </p:nvGrpSpPr>
        <p:grpSpPr bwMode="auto">
          <a:xfrm>
            <a:off x="1174750" y="1884363"/>
            <a:ext cx="708025" cy="1044575"/>
            <a:chOff x="740" y="1187"/>
            <a:chExt cx="446" cy="658"/>
          </a:xfrm>
        </p:grpSpPr>
        <p:grpSp>
          <p:nvGrpSpPr>
            <p:cNvPr id="7" name="Group 180"/>
            <p:cNvGrpSpPr>
              <a:grpSpLocks/>
            </p:cNvGrpSpPr>
            <p:nvPr/>
          </p:nvGrpSpPr>
          <p:grpSpPr bwMode="auto">
            <a:xfrm>
              <a:off x="740" y="1187"/>
              <a:ext cx="446" cy="658"/>
              <a:chOff x="740" y="1187"/>
              <a:chExt cx="446" cy="658"/>
            </a:xfrm>
          </p:grpSpPr>
          <p:pic>
            <p:nvPicPr>
              <p:cNvPr id="59535" name="Picture 143"/>
              <p:cNvPicPr>
                <a:picLocks noChangeAspect="1" noChangeArrowheads="1"/>
              </p:cNvPicPr>
              <p:nvPr/>
            </p:nvPicPr>
            <p:blipFill>
              <a:blip r:embed="rId7" cstate="print"/>
              <a:srcRect/>
              <a:stretch>
                <a:fillRect/>
              </a:stretch>
            </p:blipFill>
            <p:spPr bwMode="auto">
              <a:xfrm>
                <a:off x="982" y="1405"/>
                <a:ext cx="172" cy="67"/>
              </a:xfrm>
              <a:prstGeom prst="rect">
                <a:avLst/>
              </a:prstGeom>
              <a:noFill/>
              <a:ln w="9525">
                <a:noFill/>
                <a:miter lim="800000"/>
                <a:headEnd/>
                <a:tailEnd/>
              </a:ln>
            </p:spPr>
          </p:pic>
          <p:sp>
            <p:nvSpPr>
              <p:cNvPr id="59536" name="Freeform 144"/>
              <p:cNvSpPr>
                <a:spLocks/>
              </p:cNvSpPr>
              <p:nvPr/>
            </p:nvSpPr>
            <p:spPr bwMode="auto">
              <a:xfrm>
                <a:off x="988" y="1411"/>
                <a:ext cx="160" cy="55"/>
              </a:xfrm>
              <a:custGeom>
                <a:avLst/>
                <a:gdLst/>
                <a:ahLst/>
                <a:cxnLst>
                  <a:cxn ang="0">
                    <a:pos x="0" y="55"/>
                  </a:cxn>
                  <a:cxn ang="0">
                    <a:pos x="0" y="28"/>
                  </a:cxn>
                  <a:cxn ang="0">
                    <a:pos x="160" y="0"/>
                  </a:cxn>
                  <a:cxn ang="0">
                    <a:pos x="160" y="27"/>
                  </a:cxn>
                  <a:cxn ang="0">
                    <a:pos x="0" y="55"/>
                  </a:cxn>
                </a:cxnLst>
                <a:rect l="0" t="0" r="r" b="b"/>
                <a:pathLst>
                  <a:path w="160" h="55">
                    <a:moveTo>
                      <a:pt x="0" y="55"/>
                    </a:moveTo>
                    <a:lnTo>
                      <a:pt x="0" y="28"/>
                    </a:lnTo>
                    <a:lnTo>
                      <a:pt x="160" y="0"/>
                    </a:lnTo>
                    <a:lnTo>
                      <a:pt x="160" y="27"/>
                    </a:lnTo>
                    <a:lnTo>
                      <a:pt x="0" y="55"/>
                    </a:lnTo>
                    <a:close/>
                  </a:path>
                </a:pathLst>
              </a:custGeom>
              <a:noFill/>
              <a:ln w="1" cap="flat">
                <a:solidFill>
                  <a:srgbClr val="BFBFBF"/>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37" name="Freeform 145"/>
              <p:cNvSpPr>
                <a:spLocks/>
              </p:cNvSpPr>
              <p:nvPr/>
            </p:nvSpPr>
            <p:spPr bwMode="auto">
              <a:xfrm>
                <a:off x="992" y="1411"/>
                <a:ext cx="153" cy="42"/>
              </a:xfrm>
              <a:custGeom>
                <a:avLst/>
                <a:gdLst/>
                <a:ahLst/>
                <a:cxnLst>
                  <a:cxn ang="0">
                    <a:pos x="0" y="42"/>
                  </a:cxn>
                  <a:cxn ang="0">
                    <a:pos x="0" y="28"/>
                  </a:cxn>
                  <a:cxn ang="0">
                    <a:pos x="153" y="0"/>
                  </a:cxn>
                  <a:cxn ang="0">
                    <a:pos x="153" y="15"/>
                  </a:cxn>
                  <a:cxn ang="0">
                    <a:pos x="0" y="42"/>
                  </a:cxn>
                </a:cxnLst>
                <a:rect l="0" t="0" r="r" b="b"/>
                <a:pathLst>
                  <a:path w="153" h="42">
                    <a:moveTo>
                      <a:pt x="0" y="42"/>
                    </a:moveTo>
                    <a:lnTo>
                      <a:pt x="0" y="28"/>
                    </a:lnTo>
                    <a:lnTo>
                      <a:pt x="153" y="0"/>
                    </a:lnTo>
                    <a:lnTo>
                      <a:pt x="153" y="15"/>
                    </a:lnTo>
                    <a:lnTo>
                      <a:pt x="0" y="4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38" name="Freeform 146"/>
              <p:cNvSpPr>
                <a:spLocks/>
              </p:cNvSpPr>
              <p:nvPr/>
            </p:nvSpPr>
            <p:spPr bwMode="auto">
              <a:xfrm>
                <a:off x="992" y="1411"/>
                <a:ext cx="153" cy="42"/>
              </a:xfrm>
              <a:custGeom>
                <a:avLst/>
                <a:gdLst/>
                <a:ahLst/>
                <a:cxnLst>
                  <a:cxn ang="0">
                    <a:pos x="0" y="42"/>
                  </a:cxn>
                  <a:cxn ang="0">
                    <a:pos x="0" y="28"/>
                  </a:cxn>
                  <a:cxn ang="0">
                    <a:pos x="153" y="0"/>
                  </a:cxn>
                  <a:cxn ang="0">
                    <a:pos x="153" y="15"/>
                  </a:cxn>
                  <a:cxn ang="0">
                    <a:pos x="0" y="42"/>
                  </a:cxn>
                </a:cxnLst>
                <a:rect l="0" t="0" r="r" b="b"/>
                <a:pathLst>
                  <a:path w="153" h="42">
                    <a:moveTo>
                      <a:pt x="0" y="42"/>
                    </a:moveTo>
                    <a:lnTo>
                      <a:pt x="0" y="28"/>
                    </a:lnTo>
                    <a:lnTo>
                      <a:pt x="153" y="0"/>
                    </a:lnTo>
                    <a:lnTo>
                      <a:pt x="153" y="15"/>
                    </a:lnTo>
                    <a:lnTo>
                      <a:pt x="0" y="42"/>
                    </a:lnTo>
                    <a:close/>
                  </a:path>
                </a:pathLst>
              </a:custGeom>
              <a:noFill/>
              <a:ln w="1" cap="flat">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39" name="Freeform 147"/>
              <p:cNvSpPr>
                <a:spLocks/>
              </p:cNvSpPr>
              <p:nvPr/>
            </p:nvSpPr>
            <p:spPr bwMode="auto">
              <a:xfrm>
                <a:off x="989" y="1435"/>
                <a:ext cx="159" cy="31"/>
              </a:xfrm>
              <a:custGeom>
                <a:avLst/>
                <a:gdLst/>
                <a:ahLst/>
                <a:cxnLst>
                  <a:cxn ang="0">
                    <a:pos x="0" y="31"/>
                  </a:cxn>
                  <a:cxn ang="0">
                    <a:pos x="0" y="28"/>
                  </a:cxn>
                  <a:cxn ang="0">
                    <a:pos x="156" y="0"/>
                  </a:cxn>
                  <a:cxn ang="0">
                    <a:pos x="159" y="2"/>
                  </a:cxn>
                  <a:cxn ang="0">
                    <a:pos x="0" y="31"/>
                  </a:cxn>
                </a:cxnLst>
                <a:rect l="0" t="0" r="r" b="b"/>
                <a:pathLst>
                  <a:path w="159" h="31">
                    <a:moveTo>
                      <a:pt x="0" y="31"/>
                    </a:moveTo>
                    <a:lnTo>
                      <a:pt x="0" y="28"/>
                    </a:lnTo>
                    <a:lnTo>
                      <a:pt x="156" y="0"/>
                    </a:lnTo>
                    <a:lnTo>
                      <a:pt x="159" y="2"/>
                    </a:lnTo>
                    <a:lnTo>
                      <a:pt x="0" y="31"/>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40" name="Freeform 148"/>
              <p:cNvSpPr>
                <a:spLocks/>
              </p:cNvSpPr>
              <p:nvPr/>
            </p:nvSpPr>
            <p:spPr bwMode="auto">
              <a:xfrm>
                <a:off x="989" y="1435"/>
                <a:ext cx="159" cy="31"/>
              </a:xfrm>
              <a:custGeom>
                <a:avLst/>
                <a:gdLst/>
                <a:ahLst/>
                <a:cxnLst>
                  <a:cxn ang="0">
                    <a:pos x="0" y="31"/>
                  </a:cxn>
                  <a:cxn ang="0">
                    <a:pos x="0" y="28"/>
                  </a:cxn>
                  <a:cxn ang="0">
                    <a:pos x="156" y="0"/>
                  </a:cxn>
                  <a:cxn ang="0">
                    <a:pos x="159" y="2"/>
                  </a:cxn>
                  <a:cxn ang="0">
                    <a:pos x="0" y="31"/>
                  </a:cxn>
                </a:cxnLst>
                <a:rect l="0" t="0" r="r" b="b"/>
                <a:pathLst>
                  <a:path w="159" h="31">
                    <a:moveTo>
                      <a:pt x="0" y="31"/>
                    </a:moveTo>
                    <a:lnTo>
                      <a:pt x="0" y="28"/>
                    </a:lnTo>
                    <a:lnTo>
                      <a:pt x="156" y="0"/>
                    </a:lnTo>
                    <a:lnTo>
                      <a:pt x="159" y="2"/>
                    </a:lnTo>
                    <a:lnTo>
                      <a:pt x="0" y="31"/>
                    </a:lnTo>
                    <a:close/>
                  </a:path>
                </a:pathLst>
              </a:custGeom>
              <a:noFill/>
              <a:ln w="1"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pic>
            <p:nvPicPr>
              <p:cNvPr id="59541" name="Picture 149"/>
              <p:cNvPicPr>
                <a:picLocks noChangeAspect="1" noChangeArrowheads="1"/>
              </p:cNvPicPr>
              <p:nvPr/>
            </p:nvPicPr>
            <p:blipFill>
              <a:blip r:embed="rId8" cstate="print"/>
              <a:srcRect/>
              <a:stretch>
                <a:fillRect/>
              </a:stretch>
            </p:blipFill>
            <p:spPr bwMode="auto">
              <a:xfrm>
                <a:off x="1049" y="1431"/>
                <a:ext cx="37" cy="19"/>
              </a:xfrm>
              <a:prstGeom prst="rect">
                <a:avLst/>
              </a:prstGeom>
              <a:noFill/>
              <a:ln w="9525">
                <a:noFill/>
                <a:miter lim="800000"/>
                <a:headEnd/>
                <a:tailEnd/>
              </a:ln>
            </p:spPr>
          </p:pic>
          <p:sp>
            <p:nvSpPr>
              <p:cNvPr id="59542" name="Line 150"/>
              <p:cNvSpPr>
                <a:spLocks noChangeShapeType="1"/>
              </p:cNvSpPr>
              <p:nvPr/>
            </p:nvSpPr>
            <p:spPr bwMode="auto">
              <a:xfrm flipH="1">
                <a:off x="983" y="1482"/>
                <a:ext cx="171" cy="30"/>
              </a:xfrm>
              <a:prstGeom prst="line">
                <a:avLst/>
              </a:prstGeom>
              <a:noFill/>
              <a:ln w="1" cap="flat">
                <a:solidFill>
                  <a:srgbClr val="B3B3B3"/>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43" name="Line 151"/>
              <p:cNvSpPr>
                <a:spLocks noChangeShapeType="1"/>
              </p:cNvSpPr>
              <p:nvPr/>
            </p:nvSpPr>
            <p:spPr bwMode="auto">
              <a:xfrm flipV="1">
                <a:off x="983" y="1361"/>
                <a:ext cx="171" cy="31"/>
              </a:xfrm>
              <a:prstGeom prst="line">
                <a:avLst/>
              </a:prstGeom>
              <a:noFill/>
              <a:ln w="1" cap="flat">
                <a:solidFill>
                  <a:srgbClr val="B3B3B3"/>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44" name="Line 152"/>
              <p:cNvSpPr>
                <a:spLocks noChangeShapeType="1"/>
              </p:cNvSpPr>
              <p:nvPr/>
            </p:nvSpPr>
            <p:spPr bwMode="auto">
              <a:xfrm flipV="1">
                <a:off x="984" y="1390"/>
                <a:ext cx="1" cy="122"/>
              </a:xfrm>
              <a:prstGeom prst="line">
                <a:avLst/>
              </a:prstGeom>
              <a:noFill/>
              <a:ln w="1"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45" name="Freeform 153"/>
              <p:cNvSpPr>
                <a:spLocks/>
              </p:cNvSpPr>
              <p:nvPr/>
            </p:nvSpPr>
            <p:spPr bwMode="auto">
              <a:xfrm>
                <a:off x="740" y="1187"/>
                <a:ext cx="427" cy="657"/>
              </a:xfrm>
              <a:custGeom>
                <a:avLst/>
                <a:gdLst/>
                <a:ahLst/>
                <a:cxnLst>
                  <a:cxn ang="0">
                    <a:pos x="233" y="126"/>
                  </a:cxn>
                  <a:cxn ang="0">
                    <a:pos x="427" y="81"/>
                  </a:cxn>
                  <a:cxn ang="0">
                    <a:pos x="227" y="8"/>
                  </a:cxn>
                  <a:cxn ang="0">
                    <a:pos x="214" y="4"/>
                  </a:cxn>
                  <a:cxn ang="0">
                    <a:pos x="202" y="1"/>
                  </a:cxn>
                  <a:cxn ang="0">
                    <a:pos x="194" y="0"/>
                  </a:cxn>
                  <a:cxn ang="0">
                    <a:pos x="187" y="1"/>
                  </a:cxn>
                  <a:cxn ang="0">
                    <a:pos x="99" y="15"/>
                  </a:cxn>
                  <a:cxn ang="0">
                    <a:pos x="51" y="24"/>
                  </a:cxn>
                  <a:cxn ang="0">
                    <a:pos x="34" y="27"/>
                  </a:cxn>
                  <a:cxn ang="0">
                    <a:pos x="25" y="29"/>
                  </a:cxn>
                  <a:cxn ang="0">
                    <a:pos x="18" y="32"/>
                  </a:cxn>
                  <a:cxn ang="0">
                    <a:pos x="14" y="35"/>
                  </a:cxn>
                  <a:cxn ang="0">
                    <a:pos x="11" y="40"/>
                  </a:cxn>
                  <a:cxn ang="0">
                    <a:pos x="8" y="41"/>
                  </a:cxn>
                  <a:cxn ang="0">
                    <a:pos x="5" y="47"/>
                  </a:cxn>
                  <a:cxn ang="0">
                    <a:pos x="2" y="53"/>
                  </a:cxn>
                  <a:cxn ang="0">
                    <a:pos x="0" y="56"/>
                  </a:cxn>
                  <a:cxn ang="0">
                    <a:pos x="0" y="62"/>
                  </a:cxn>
                  <a:cxn ang="0">
                    <a:pos x="0" y="548"/>
                  </a:cxn>
                  <a:cxn ang="0">
                    <a:pos x="0" y="554"/>
                  </a:cxn>
                  <a:cxn ang="0">
                    <a:pos x="2" y="559"/>
                  </a:cxn>
                  <a:cxn ang="0">
                    <a:pos x="3" y="563"/>
                  </a:cxn>
                  <a:cxn ang="0">
                    <a:pos x="3" y="565"/>
                  </a:cxn>
                  <a:cxn ang="0">
                    <a:pos x="6" y="569"/>
                  </a:cxn>
                  <a:cxn ang="0">
                    <a:pos x="9" y="571"/>
                  </a:cxn>
                  <a:cxn ang="0">
                    <a:pos x="15" y="575"/>
                  </a:cxn>
                  <a:cxn ang="0">
                    <a:pos x="129" y="617"/>
                  </a:cxn>
                  <a:cxn ang="0">
                    <a:pos x="240" y="657"/>
                  </a:cxn>
                  <a:cxn ang="0">
                    <a:pos x="233" y="126"/>
                  </a:cxn>
                </a:cxnLst>
                <a:rect l="0" t="0" r="r" b="b"/>
                <a:pathLst>
                  <a:path w="427" h="657">
                    <a:moveTo>
                      <a:pt x="233" y="126"/>
                    </a:moveTo>
                    <a:lnTo>
                      <a:pt x="427" y="81"/>
                    </a:lnTo>
                    <a:lnTo>
                      <a:pt x="227" y="8"/>
                    </a:lnTo>
                    <a:lnTo>
                      <a:pt x="214" y="4"/>
                    </a:lnTo>
                    <a:lnTo>
                      <a:pt x="202" y="1"/>
                    </a:lnTo>
                    <a:lnTo>
                      <a:pt x="194" y="0"/>
                    </a:lnTo>
                    <a:lnTo>
                      <a:pt x="187" y="1"/>
                    </a:lnTo>
                    <a:lnTo>
                      <a:pt x="99" y="15"/>
                    </a:lnTo>
                    <a:lnTo>
                      <a:pt x="51" y="24"/>
                    </a:lnTo>
                    <a:lnTo>
                      <a:pt x="34" y="27"/>
                    </a:lnTo>
                    <a:lnTo>
                      <a:pt x="25" y="29"/>
                    </a:lnTo>
                    <a:lnTo>
                      <a:pt x="18" y="32"/>
                    </a:lnTo>
                    <a:lnTo>
                      <a:pt x="14" y="35"/>
                    </a:lnTo>
                    <a:lnTo>
                      <a:pt x="11" y="40"/>
                    </a:lnTo>
                    <a:lnTo>
                      <a:pt x="8" y="41"/>
                    </a:lnTo>
                    <a:lnTo>
                      <a:pt x="5" y="47"/>
                    </a:lnTo>
                    <a:lnTo>
                      <a:pt x="2" y="53"/>
                    </a:lnTo>
                    <a:lnTo>
                      <a:pt x="0" y="56"/>
                    </a:lnTo>
                    <a:lnTo>
                      <a:pt x="0" y="62"/>
                    </a:lnTo>
                    <a:lnTo>
                      <a:pt x="0" y="548"/>
                    </a:lnTo>
                    <a:lnTo>
                      <a:pt x="0" y="554"/>
                    </a:lnTo>
                    <a:lnTo>
                      <a:pt x="2" y="559"/>
                    </a:lnTo>
                    <a:lnTo>
                      <a:pt x="3" y="563"/>
                    </a:lnTo>
                    <a:lnTo>
                      <a:pt x="3" y="565"/>
                    </a:lnTo>
                    <a:lnTo>
                      <a:pt x="6" y="569"/>
                    </a:lnTo>
                    <a:lnTo>
                      <a:pt x="9" y="571"/>
                    </a:lnTo>
                    <a:lnTo>
                      <a:pt x="15" y="575"/>
                    </a:lnTo>
                    <a:lnTo>
                      <a:pt x="129" y="617"/>
                    </a:lnTo>
                    <a:lnTo>
                      <a:pt x="240" y="657"/>
                    </a:lnTo>
                    <a:lnTo>
                      <a:pt x="233" y="126"/>
                    </a:lnTo>
                    <a:close/>
                  </a:path>
                </a:pathLst>
              </a:custGeom>
              <a:solidFill>
                <a:srgbClr val="EDEDED"/>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46" name="Freeform 154"/>
              <p:cNvSpPr>
                <a:spLocks/>
              </p:cNvSpPr>
              <p:nvPr/>
            </p:nvSpPr>
            <p:spPr bwMode="auto">
              <a:xfrm>
                <a:off x="740" y="1187"/>
                <a:ext cx="427" cy="657"/>
              </a:xfrm>
              <a:custGeom>
                <a:avLst/>
                <a:gdLst/>
                <a:ahLst/>
                <a:cxnLst>
                  <a:cxn ang="0">
                    <a:pos x="233" y="126"/>
                  </a:cxn>
                  <a:cxn ang="0">
                    <a:pos x="427" y="81"/>
                  </a:cxn>
                  <a:cxn ang="0">
                    <a:pos x="227" y="8"/>
                  </a:cxn>
                  <a:cxn ang="0">
                    <a:pos x="214" y="4"/>
                  </a:cxn>
                  <a:cxn ang="0">
                    <a:pos x="202" y="1"/>
                  </a:cxn>
                  <a:cxn ang="0">
                    <a:pos x="194" y="0"/>
                  </a:cxn>
                  <a:cxn ang="0">
                    <a:pos x="187" y="1"/>
                  </a:cxn>
                  <a:cxn ang="0">
                    <a:pos x="99" y="15"/>
                  </a:cxn>
                  <a:cxn ang="0">
                    <a:pos x="51" y="24"/>
                  </a:cxn>
                  <a:cxn ang="0">
                    <a:pos x="34" y="27"/>
                  </a:cxn>
                  <a:cxn ang="0">
                    <a:pos x="25" y="29"/>
                  </a:cxn>
                  <a:cxn ang="0">
                    <a:pos x="18" y="32"/>
                  </a:cxn>
                  <a:cxn ang="0">
                    <a:pos x="14" y="35"/>
                  </a:cxn>
                  <a:cxn ang="0">
                    <a:pos x="11" y="40"/>
                  </a:cxn>
                  <a:cxn ang="0">
                    <a:pos x="8" y="41"/>
                  </a:cxn>
                  <a:cxn ang="0">
                    <a:pos x="5" y="47"/>
                  </a:cxn>
                  <a:cxn ang="0">
                    <a:pos x="2" y="53"/>
                  </a:cxn>
                  <a:cxn ang="0">
                    <a:pos x="0" y="56"/>
                  </a:cxn>
                  <a:cxn ang="0">
                    <a:pos x="0" y="62"/>
                  </a:cxn>
                  <a:cxn ang="0">
                    <a:pos x="0" y="548"/>
                  </a:cxn>
                  <a:cxn ang="0">
                    <a:pos x="0" y="554"/>
                  </a:cxn>
                  <a:cxn ang="0">
                    <a:pos x="2" y="559"/>
                  </a:cxn>
                  <a:cxn ang="0">
                    <a:pos x="3" y="563"/>
                  </a:cxn>
                  <a:cxn ang="0">
                    <a:pos x="3" y="565"/>
                  </a:cxn>
                  <a:cxn ang="0">
                    <a:pos x="6" y="569"/>
                  </a:cxn>
                  <a:cxn ang="0">
                    <a:pos x="9" y="571"/>
                  </a:cxn>
                  <a:cxn ang="0">
                    <a:pos x="15" y="575"/>
                  </a:cxn>
                  <a:cxn ang="0">
                    <a:pos x="129" y="617"/>
                  </a:cxn>
                  <a:cxn ang="0">
                    <a:pos x="240" y="657"/>
                  </a:cxn>
                  <a:cxn ang="0">
                    <a:pos x="233" y="126"/>
                  </a:cxn>
                </a:cxnLst>
                <a:rect l="0" t="0" r="r" b="b"/>
                <a:pathLst>
                  <a:path w="427" h="657">
                    <a:moveTo>
                      <a:pt x="233" y="126"/>
                    </a:moveTo>
                    <a:lnTo>
                      <a:pt x="427" y="81"/>
                    </a:lnTo>
                    <a:lnTo>
                      <a:pt x="227" y="8"/>
                    </a:lnTo>
                    <a:lnTo>
                      <a:pt x="214" y="4"/>
                    </a:lnTo>
                    <a:lnTo>
                      <a:pt x="202" y="1"/>
                    </a:lnTo>
                    <a:lnTo>
                      <a:pt x="194" y="0"/>
                    </a:lnTo>
                    <a:lnTo>
                      <a:pt x="187" y="1"/>
                    </a:lnTo>
                    <a:lnTo>
                      <a:pt x="99" y="15"/>
                    </a:lnTo>
                    <a:lnTo>
                      <a:pt x="51" y="24"/>
                    </a:lnTo>
                    <a:lnTo>
                      <a:pt x="34" y="27"/>
                    </a:lnTo>
                    <a:lnTo>
                      <a:pt x="25" y="29"/>
                    </a:lnTo>
                    <a:lnTo>
                      <a:pt x="18" y="32"/>
                    </a:lnTo>
                    <a:lnTo>
                      <a:pt x="14" y="35"/>
                    </a:lnTo>
                    <a:lnTo>
                      <a:pt x="11" y="40"/>
                    </a:lnTo>
                    <a:lnTo>
                      <a:pt x="8" y="41"/>
                    </a:lnTo>
                    <a:lnTo>
                      <a:pt x="5" y="47"/>
                    </a:lnTo>
                    <a:lnTo>
                      <a:pt x="2" y="53"/>
                    </a:lnTo>
                    <a:lnTo>
                      <a:pt x="0" y="56"/>
                    </a:lnTo>
                    <a:lnTo>
                      <a:pt x="0" y="62"/>
                    </a:lnTo>
                    <a:lnTo>
                      <a:pt x="0" y="548"/>
                    </a:lnTo>
                    <a:lnTo>
                      <a:pt x="0" y="554"/>
                    </a:lnTo>
                    <a:lnTo>
                      <a:pt x="2" y="559"/>
                    </a:lnTo>
                    <a:lnTo>
                      <a:pt x="3" y="563"/>
                    </a:lnTo>
                    <a:lnTo>
                      <a:pt x="3" y="565"/>
                    </a:lnTo>
                    <a:lnTo>
                      <a:pt x="6" y="569"/>
                    </a:lnTo>
                    <a:lnTo>
                      <a:pt x="9" y="571"/>
                    </a:lnTo>
                    <a:lnTo>
                      <a:pt x="15" y="575"/>
                    </a:lnTo>
                    <a:lnTo>
                      <a:pt x="129" y="617"/>
                    </a:lnTo>
                    <a:lnTo>
                      <a:pt x="240" y="657"/>
                    </a:lnTo>
                    <a:lnTo>
                      <a:pt x="233" y="126"/>
                    </a:lnTo>
                    <a:close/>
                  </a:path>
                </a:pathLst>
              </a:custGeom>
              <a:noFill/>
              <a:ln w="4" cap="flat">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47" name="Freeform 155"/>
              <p:cNvSpPr>
                <a:spLocks/>
              </p:cNvSpPr>
              <p:nvPr/>
            </p:nvSpPr>
            <p:spPr bwMode="auto">
              <a:xfrm>
                <a:off x="961" y="1268"/>
                <a:ext cx="225" cy="576"/>
              </a:xfrm>
              <a:custGeom>
                <a:avLst/>
                <a:gdLst/>
                <a:ahLst/>
                <a:cxnLst>
                  <a:cxn ang="0">
                    <a:pos x="0" y="549"/>
                  </a:cxn>
                  <a:cxn ang="0">
                    <a:pos x="0" y="66"/>
                  </a:cxn>
                  <a:cxn ang="0">
                    <a:pos x="2" y="59"/>
                  </a:cxn>
                  <a:cxn ang="0">
                    <a:pos x="3" y="53"/>
                  </a:cxn>
                  <a:cxn ang="0">
                    <a:pos x="6" y="48"/>
                  </a:cxn>
                  <a:cxn ang="0">
                    <a:pos x="9" y="42"/>
                  </a:cxn>
                  <a:cxn ang="0">
                    <a:pos x="15" y="38"/>
                  </a:cxn>
                  <a:cxn ang="0">
                    <a:pos x="20" y="33"/>
                  </a:cxn>
                  <a:cxn ang="0">
                    <a:pos x="26" y="30"/>
                  </a:cxn>
                  <a:cxn ang="0">
                    <a:pos x="32" y="29"/>
                  </a:cxn>
                  <a:cxn ang="0">
                    <a:pos x="193" y="0"/>
                  </a:cxn>
                  <a:cxn ang="0">
                    <a:pos x="200" y="0"/>
                  </a:cxn>
                  <a:cxn ang="0">
                    <a:pos x="206" y="0"/>
                  </a:cxn>
                  <a:cxn ang="0">
                    <a:pos x="212" y="2"/>
                  </a:cxn>
                  <a:cxn ang="0">
                    <a:pos x="215" y="5"/>
                  </a:cxn>
                  <a:cxn ang="0">
                    <a:pos x="220" y="9"/>
                  </a:cxn>
                  <a:cxn ang="0">
                    <a:pos x="223" y="14"/>
                  </a:cxn>
                  <a:cxn ang="0">
                    <a:pos x="225" y="20"/>
                  </a:cxn>
                  <a:cxn ang="0">
                    <a:pos x="225" y="27"/>
                  </a:cxn>
                  <a:cxn ang="0">
                    <a:pos x="225" y="510"/>
                  </a:cxn>
                  <a:cxn ang="0">
                    <a:pos x="225" y="517"/>
                  </a:cxn>
                  <a:cxn ang="0">
                    <a:pos x="223" y="523"/>
                  </a:cxn>
                  <a:cxn ang="0">
                    <a:pos x="220" y="528"/>
                  </a:cxn>
                  <a:cxn ang="0">
                    <a:pos x="215" y="534"/>
                  </a:cxn>
                  <a:cxn ang="0">
                    <a:pos x="212" y="539"/>
                  </a:cxn>
                  <a:cxn ang="0">
                    <a:pos x="206" y="543"/>
                  </a:cxn>
                  <a:cxn ang="0">
                    <a:pos x="200" y="546"/>
                  </a:cxn>
                  <a:cxn ang="0">
                    <a:pos x="193" y="548"/>
                  </a:cxn>
                  <a:cxn ang="0">
                    <a:pos x="32" y="576"/>
                  </a:cxn>
                  <a:cxn ang="0">
                    <a:pos x="26" y="576"/>
                  </a:cxn>
                  <a:cxn ang="0">
                    <a:pos x="20" y="576"/>
                  </a:cxn>
                  <a:cxn ang="0">
                    <a:pos x="15" y="574"/>
                  </a:cxn>
                  <a:cxn ang="0">
                    <a:pos x="9" y="571"/>
                  </a:cxn>
                  <a:cxn ang="0">
                    <a:pos x="6" y="567"/>
                  </a:cxn>
                  <a:cxn ang="0">
                    <a:pos x="3" y="562"/>
                  </a:cxn>
                  <a:cxn ang="0">
                    <a:pos x="2" y="557"/>
                  </a:cxn>
                  <a:cxn ang="0">
                    <a:pos x="0" y="549"/>
                  </a:cxn>
                </a:cxnLst>
                <a:rect l="0" t="0" r="r" b="b"/>
                <a:pathLst>
                  <a:path w="225" h="576">
                    <a:moveTo>
                      <a:pt x="0" y="549"/>
                    </a:moveTo>
                    <a:lnTo>
                      <a:pt x="0" y="66"/>
                    </a:lnTo>
                    <a:lnTo>
                      <a:pt x="2" y="59"/>
                    </a:lnTo>
                    <a:lnTo>
                      <a:pt x="3" y="53"/>
                    </a:lnTo>
                    <a:lnTo>
                      <a:pt x="6" y="48"/>
                    </a:lnTo>
                    <a:lnTo>
                      <a:pt x="9" y="42"/>
                    </a:lnTo>
                    <a:lnTo>
                      <a:pt x="15" y="38"/>
                    </a:lnTo>
                    <a:lnTo>
                      <a:pt x="20" y="33"/>
                    </a:lnTo>
                    <a:lnTo>
                      <a:pt x="26" y="30"/>
                    </a:lnTo>
                    <a:lnTo>
                      <a:pt x="32" y="29"/>
                    </a:lnTo>
                    <a:lnTo>
                      <a:pt x="193" y="0"/>
                    </a:lnTo>
                    <a:lnTo>
                      <a:pt x="200" y="0"/>
                    </a:lnTo>
                    <a:lnTo>
                      <a:pt x="206" y="0"/>
                    </a:lnTo>
                    <a:lnTo>
                      <a:pt x="212" y="2"/>
                    </a:lnTo>
                    <a:lnTo>
                      <a:pt x="215" y="5"/>
                    </a:lnTo>
                    <a:lnTo>
                      <a:pt x="220" y="9"/>
                    </a:lnTo>
                    <a:lnTo>
                      <a:pt x="223" y="14"/>
                    </a:lnTo>
                    <a:lnTo>
                      <a:pt x="225" y="20"/>
                    </a:lnTo>
                    <a:lnTo>
                      <a:pt x="225" y="27"/>
                    </a:lnTo>
                    <a:lnTo>
                      <a:pt x="225" y="510"/>
                    </a:lnTo>
                    <a:lnTo>
                      <a:pt x="225" y="517"/>
                    </a:lnTo>
                    <a:lnTo>
                      <a:pt x="223" y="523"/>
                    </a:lnTo>
                    <a:lnTo>
                      <a:pt x="220" y="528"/>
                    </a:lnTo>
                    <a:lnTo>
                      <a:pt x="215" y="534"/>
                    </a:lnTo>
                    <a:lnTo>
                      <a:pt x="212" y="539"/>
                    </a:lnTo>
                    <a:lnTo>
                      <a:pt x="206" y="543"/>
                    </a:lnTo>
                    <a:lnTo>
                      <a:pt x="200" y="546"/>
                    </a:lnTo>
                    <a:lnTo>
                      <a:pt x="193" y="548"/>
                    </a:lnTo>
                    <a:lnTo>
                      <a:pt x="32" y="576"/>
                    </a:lnTo>
                    <a:lnTo>
                      <a:pt x="26" y="576"/>
                    </a:lnTo>
                    <a:lnTo>
                      <a:pt x="20" y="576"/>
                    </a:lnTo>
                    <a:lnTo>
                      <a:pt x="15" y="574"/>
                    </a:lnTo>
                    <a:lnTo>
                      <a:pt x="9" y="571"/>
                    </a:lnTo>
                    <a:lnTo>
                      <a:pt x="6" y="567"/>
                    </a:lnTo>
                    <a:lnTo>
                      <a:pt x="3" y="562"/>
                    </a:lnTo>
                    <a:lnTo>
                      <a:pt x="2" y="557"/>
                    </a:lnTo>
                    <a:lnTo>
                      <a:pt x="0" y="549"/>
                    </a:lnTo>
                    <a:close/>
                  </a:path>
                </a:pathLst>
              </a:custGeom>
              <a:solidFill>
                <a:srgbClr val="F7F7F7"/>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48" name="Freeform 156"/>
              <p:cNvSpPr>
                <a:spLocks/>
              </p:cNvSpPr>
              <p:nvPr/>
            </p:nvSpPr>
            <p:spPr bwMode="auto">
              <a:xfrm>
                <a:off x="961" y="1268"/>
                <a:ext cx="225" cy="576"/>
              </a:xfrm>
              <a:custGeom>
                <a:avLst/>
                <a:gdLst/>
                <a:ahLst/>
                <a:cxnLst>
                  <a:cxn ang="0">
                    <a:pos x="0" y="549"/>
                  </a:cxn>
                  <a:cxn ang="0">
                    <a:pos x="0" y="66"/>
                  </a:cxn>
                  <a:cxn ang="0">
                    <a:pos x="2" y="59"/>
                  </a:cxn>
                  <a:cxn ang="0">
                    <a:pos x="3" y="53"/>
                  </a:cxn>
                  <a:cxn ang="0">
                    <a:pos x="6" y="48"/>
                  </a:cxn>
                  <a:cxn ang="0">
                    <a:pos x="9" y="42"/>
                  </a:cxn>
                  <a:cxn ang="0">
                    <a:pos x="15" y="38"/>
                  </a:cxn>
                  <a:cxn ang="0">
                    <a:pos x="20" y="33"/>
                  </a:cxn>
                  <a:cxn ang="0">
                    <a:pos x="26" y="30"/>
                  </a:cxn>
                  <a:cxn ang="0">
                    <a:pos x="32" y="29"/>
                  </a:cxn>
                  <a:cxn ang="0">
                    <a:pos x="193" y="0"/>
                  </a:cxn>
                  <a:cxn ang="0">
                    <a:pos x="200" y="0"/>
                  </a:cxn>
                  <a:cxn ang="0">
                    <a:pos x="206" y="0"/>
                  </a:cxn>
                  <a:cxn ang="0">
                    <a:pos x="212" y="2"/>
                  </a:cxn>
                  <a:cxn ang="0">
                    <a:pos x="215" y="5"/>
                  </a:cxn>
                  <a:cxn ang="0">
                    <a:pos x="220" y="9"/>
                  </a:cxn>
                  <a:cxn ang="0">
                    <a:pos x="223" y="14"/>
                  </a:cxn>
                  <a:cxn ang="0">
                    <a:pos x="225" y="20"/>
                  </a:cxn>
                  <a:cxn ang="0">
                    <a:pos x="225" y="27"/>
                  </a:cxn>
                  <a:cxn ang="0">
                    <a:pos x="225" y="510"/>
                  </a:cxn>
                  <a:cxn ang="0">
                    <a:pos x="225" y="517"/>
                  </a:cxn>
                  <a:cxn ang="0">
                    <a:pos x="223" y="523"/>
                  </a:cxn>
                  <a:cxn ang="0">
                    <a:pos x="220" y="528"/>
                  </a:cxn>
                  <a:cxn ang="0">
                    <a:pos x="215" y="534"/>
                  </a:cxn>
                  <a:cxn ang="0">
                    <a:pos x="212" y="539"/>
                  </a:cxn>
                  <a:cxn ang="0">
                    <a:pos x="206" y="543"/>
                  </a:cxn>
                  <a:cxn ang="0">
                    <a:pos x="200" y="546"/>
                  </a:cxn>
                  <a:cxn ang="0">
                    <a:pos x="193" y="548"/>
                  </a:cxn>
                  <a:cxn ang="0">
                    <a:pos x="32" y="576"/>
                  </a:cxn>
                  <a:cxn ang="0">
                    <a:pos x="26" y="576"/>
                  </a:cxn>
                  <a:cxn ang="0">
                    <a:pos x="20" y="576"/>
                  </a:cxn>
                  <a:cxn ang="0">
                    <a:pos x="15" y="574"/>
                  </a:cxn>
                  <a:cxn ang="0">
                    <a:pos x="9" y="571"/>
                  </a:cxn>
                  <a:cxn ang="0">
                    <a:pos x="6" y="567"/>
                  </a:cxn>
                  <a:cxn ang="0">
                    <a:pos x="3" y="562"/>
                  </a:cxn>
                  <a:cxn ang="0">
                    <a:pos x="2" y="557"/>
                  </a:cxn>
                  <a:cxn ang="0">
                    <a:pos x="0" y="549"/>
                  </a:cxn>
                </a:cxnLst>
                <a:rect l="0" t="0" r="r" b="b"/>
                <a:pathLst>
                  <a:path w="225" h="576">
                    <a:moveTo>
                      <a:pt x="0" y="549"/>
                    </a:moveTo>
                    <a:lnTo>
                      <a:pt x="0" y="66"/>
                    </a:lnTo>
                    <a:lnTo>
                      <a:pt x="2" y="59"/>
                    </a:lnTo>
                    <a:lnTo>
                      <a:pt x="3" y="53"/>
                    </a:lnTo>
                    <a:lnTo>
                      <a:pt x="6" y="48"/>
                    </a:lnTo>
                    <a:lnTo>
                      <a:pt x="9" y="42"/>
                    </a:lnTo>
                    <a:lnTo>
                      <a:pt x="15" y="38"/>
                    </a:lnTo>
                    <a:lnTo>
                      <a:pt x="20" y="33"/>
                    </a:lnTo>
                    <a:lnTo>
                      <a:pt x="26" y="30"/>
                    </a:lnTo>
                    <a:lnTo>
                      <a:pt x="32" y="29"/>
                    </a:lnTo>
                    <a:lnTo>
                      <a:pt x="193" y="0"/>
                    </a:lnTo>
                    <a:lnTo>
                      <a:pt x="200" y="0"/>
                    </a:lnTo>
                    <a:lnTo>
                      <a:pt x="206" y="0"/>
                    </a:lnTo>
                    <a:lnTo>
                      <a:pt x="212" y="2"/>
                    </a:lnTo>
                    <a:lnTo>
                      <a:pt x="215" y="5"/>
                    </a:lnTo>
                    <a:lnTo>
                      <a:pt x="220" y="9"/>
                    </a:lnTo>
                    <a:lnTo>
                      <a:pt x="223" y="14"/>
                    </a:lnTo>
                    <a:lnTo>
                      <a:pt x="225" y="20"/>
                    </a:lnTo>
                    <a:lnTo>
                      <a:pt x="225" y="27"/>
                    </a:lnTo>
                    <a:lnTo>
                      <a:pt x="225" y="510"/>
                    </a:lnTo>
                    <a:lnTo>
                      <a:pt x="225" y="517"/>
                    </a:lnTo>
                    <a:lnTo>
                      <a:pt x="223" y="523"/>
                    </a:lnTo>
                    <a:lnTo>
                      <a:pt x="220" y="528"/>
                    </a:lnTo>
                    <a:lnTo>
                      <a:pt x="215" y="534"/>
                    </a:lnTo>
                    <a:lnTo>
                      <a:pt x="212" y="539"/>
                    </a:lnTo>
                    <a:lnTo>
                      <a:pt x="206" y="543"/>
                    </a:lnTo>
                    <a:lnTo>
                      <a:pt x="200" y="546"/>
                    </a:lnTo>
                    <a:lnTo>
                      <a:pt x="193" y="548"/>
                    </a:lnTo>
                    <a:lnTo>
                      <a:pt x="32" y="576"/>
                    </a:lnTo>
                    <a:lnTo>
                      <a:pt x="26" y="576"/>
                    </a:lnTo>
                    <a:lnTo>
                      <a:pt x="20" y="576"/>
                    </a:lnTo>
                    <a:lnTo>
                      <a:pt x="15" y="574"/>
                    </a:lnTo>
                    <a:lnTo>
                      <a:pt x="9" y="571"/>
                    </a:lnTo>
                    <a:lnTo>
                      <a:pt x="6" y="567"/>
                    </a:lnTo>
                    <a:lnTo>
                      <a:pt x="3" y="562"/>
                    </a:lnTo>
                    <a:lnTo>
                      <a:pt x="2" y="557"/>
                    </a:lnTo>
                    <a:lnTo>
                      <a:pt x="0" y="549"/>
                    </a:lnTo>
                    <a:close/>
                  </a:path>
                </a:pathLst>
              </a:custGeom>
              <a:noFill/>
              <a:ln w="1"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49" name="Freeform 157"/>
              <p:cNvSpPr>
                <a:spLocks/>
              </p:cNvSpPr>
              <p:nvPr/>
            </p:nvSpPr>
            <p:spPr bwMode="auto">
              <a:xfrm>
                <a:off x="980" y="1344"/>
                <a:ext cx="193" cy="496"/>
              </a:xfrm>
              <a:custGeom>
                <a:avLst/>
                <a:gdLst/>
                <a:ahLst/>
                <a:cxnLst>
                  <a:cxn ang="0">
                    <a:pos x="0" y="473"/>
                  </a:cxn>
                  <a:cxn ang="0">
                    <a:pos x="0" y="57"/>
                  </a:cxn>
                  <a:cxn ang="0">
                    <a:pos x="1" y="51"/>
                  </a:cxn>
                  <a:cxn ang="0">
                    <a:pos x="2" y="46"/>
                  </a:cxn>
                  <a:cxn ang="0">
                    <a:pos x="5" y="41"/>
                  </a:cxn>
                  <a:cxn ang="0">
                    <a:pos x="8" y="36"/>
                  </a:cxn>
                  <a:cxn ang="0">
                    <a:pos x="12" y="33"/>
                  </a:cxn>
                  <a:cxn ang="0">
                    <a:pos x="17" y="29"/>
                  </a:cxn>
                  <a:cxn ang="0">
                    <a:pos x="22" y="27"/>
                  </a:cxn>
                  <a:cxn ang="0">
                    <a:pos x="27" y="25"/>
                  </a:cxn>
                  <a:cxn ang="0">
                    <a:pos x="166" y="0"/>
                  </a:cxn>
                  <a:cxn ang="0">
                    <a:pos x="171" y="0"/>
                  </a:cxn>
                  <a:cxn ang="0">
                    <a:pos x="177" y="0"/>
                  </a:cxn>
                  <a:cxn ang="0">
                    <a:pos x="181" y="3"/>
                  </a:cxn>
                  <a:cxn ang="0">
                    <a:pos x="186" y="5"/>
                  </a:cxn>
                  <a:cxn ang="0">
                    <a:pos x="189" y="9"/>
                  </a:cxn>
                  <a:cxn ang="0">
                    <a:pos x="190" y="12"/>
                  </a:cxn>
                  <a:cxn ang="0">
                    <a:pos x="193" y="18"/>
                  </a:cxn>
                  <a:cxn ang="0">
                    <a:pos x="193" y="23"/>
                  </a:cxn>
                  <a:cxn ang="0">
                    <a:pos x="193" y="439"/>
                  </a:cxn>
                  <a:cxn ang="0">
                    <a:pos x="193" y="445"/>
                  </a:cxn>
                  <a:cxn ang="0">
                    <a:pos x="190" y="451"/>
                  </a:cxn>
                  <a:cxn ang="0">
                    <a:pos x="189" y="455"/>
                  </a:cxn>
                  <a:cxn ang="0">
                    <a:pos x="186" y="460"/>
                  </a:cxn>
                  <a:cxn ang="0">
                    <a:pos x="181" y="464"/>
                  </a:cxn>
                  <a:cxn ang="0">
                    <a:pos x="177" y="467"/>
                  </a:cxn>
                  <a:cxn ang="0">
                    <a:pos x="171" y="470"/>
                  </a:cxn>
                  <a:cxn ang="0">
                    <a:pos x="166" y="472"/>
                  </a:cxn>
                  <a:cxn ang="0">
                    <a:pos x="27" y="496"/>
                  </a:cxn>
                  <a:cxn ang="0">
                    <a:pos x="22" y="496"/>
                  </a:cxn>
                  <a:cxn ang="0">
                    <a:pos x="17" y="496"/>
                  </a:cxn>
                  <a:cxn ang="0">
                    <a:pos x="12" y="494"/>
                  </a:cxn>
                  <a:cxn ang="0">
                    <a:pos x="8" y="491"/>
                  </a:cxn>
                  <a:cxn ang="0">
                    <a:pos x="5" y="488"/>
                  </a:cxn>
                  <a:cxn ang="0">
                    <a:pos x="2" y="484"/>
                  </a:cxn>
                  <a:cxn ang="0">
                    <a:pos x="1" y="479"/>
                  </a:cxn>
                  <a:cxn ang="0">
                    <a:pos x="0" y="473"/>
                  </a:cxn>
                </a:cxnLst>
                <a:rect l="0" t="0" r="r" b="b"/>
                <a:pathLst>
                  <a:path w="193" h="496">
                    <a:moveTo>
                      <a:pt x="0" y="473"/>
                    </a:moveTo>
                    <a:lnTo>
                      <a:pt x="0" y="57"/>
                    </a:lnTo>
                    <a:lnTo>
                      <a:pt x="1" y="51"/>
                    </a:lnTo>
                    <a:lnTo>
                      <a:pt x="2" y="46"/>
                    </a:lnTo>
                    <a:lnTo>
                      <a:pt x="5" y="41"/>
                    </a:lnTo>
                    <a:lnTo>
                      <a:pt x="8" y="36"/>
                    </a:lnTo>
                    <a:lnTo>
                      <a:pt x="12" y="33"/>
                    </a:lnTo>
                    <a:lnTo>
                      <a:pt x="17" y="29"/>
                    </a:lnTo>
                    <a:lnTo>
                      <a:pt x="22" y="27"/>
                    </a:lnTo>
                    <a:lnTo>
                      <a:pt x="27" y="25"/>
                    </a:lnTo>
                    <a:lnTo>
                      <a:pt x="166" y="0"/>
                    </a:lnTo>
                    <a:lnTo>
                      <a:pt x="171" y="0"/>
                    </a:lnTo>
                    <a:lnTo>
                      <a:pt x="177" y="0"/>
                    </a:lnTo>
                    <a:lnTo>
                      <a:pt x="181" y="3"/>
                    </a:lnTo>
                    <a:lnTo>
                      <a:pt x="186" y="5"/>
                    </a:lnTo>
                    <a:lnTo>
                      <a:pt x="189" y="9"/>
                    </a:lnTo>
                    <a:lnTo>
                      <a:pt x="190" y="12"/>
                    </a:lnTo>
                    <a:lnTo>
                      <a:pt x="193" y="18"/>
                    </a:lnTo>
                    <a:lnTo>
                      <a:pt x="193" y="23"/>
                    </a:lnTo>
                    <a:lnTo>
                      <a:pt x="193" y="439"/>
                    </a:lnTo>
                    <a:lnTo>
                      <a:pt x="193" y="445"/>
                    </a:lnTo>
                    <a:lnTo>
                      <a:pt x="190" y="451"/>
                    </a:lnTo>
                    <a:lnTo>
                      <a:pt x="189" y="455"/>
                    </a:lnTo>
                    <a:lnTo>
                      <a:pt x="186" y="460"/>
                    </a:lnTo>
                    <a:lnTo>
                      <a:pt x="181" y="464"/>
                    </a:lnTo>
                    <a:lnTo>
                      <a:pt x="177" y="467"/>
                    </a:lnTo>
                    <a:lnTo>
                      <a:pt x="171" y="470"/>
                    </a:lnTo>
                    <a:lnTo>
                      <a:pt x="166" y="472"/>
                    </a:lnTo>
                    <a:lnTo>
                      <a:pt x="27" y="496"/>
                    </a:lnTo>
                    <a:lnTo>
                      <a:pt x="22" y="496"/>
                    </a:lnTo>
                    <a:lnTo>
                      <a:pt x="17" y="496"/>
                    </a:lnTo>
                    <a:lnTo>
                      <a:pt x="12" y="494"/>
                    </a:lnTo>
                    <a:lnTo>
                      <a:pt x="8" y="491"/>
                    </a:lnTo>
                    <a:lnTo>
                      <a:pt x="5" y="488"/>
                    </a:lnTo>
                    <a:lnTo>
                      <a:pt x="2" y="484"/>
                    </a:lnTo>
                    <a:lnTo>
                      <a:pt x="1" y="479"/>
                    </a:lnTo>
                    <a:lnTo>
                      <a:pt x="0" y="473"/>
                    </a:lnTo>
                    <a:close/>
                  </a:path>
                </a:pathLst>
              </a:custGeom>
              <a:solidFill>
                <a:srgbClr val="EDEDED"/>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50" name="Freeform 158"/>
              <p:cNvSpPr>
                <a:spLocks/>
              </p:cNvSpPr>
              <p:nvPr/>
            </p:nvSpPr>
            <p:spPr bwMode="auto">
              <a:xfrm>
                <a:off x="980" y="1344"/>
                <a:ext cx="193" cy="496"/>
              </a:xfrm>
              <a:custGeom>
                <a:avLst/>
                <a:gdLst/>
                <a:ahLst/>
                <a:cxnLst>
                  <a:cxn ang="0">
                    <a:pos x="0" y="473"/>
                  </a:cxn>
                  <a:cxn ang="0">
                    <a:pos x="0" y="57"/>
                  </a:cxn>
                  <a:cxn ang="0">
                    <a:pos x="1" y="51"/>
                  </a:cxn>
                  <a:cxn ang="0">
                    <a:pos x="2" y="46"/>
                  </a:cxn>
                  <a:cxn ang="0">
                    <a:pos x="5" y="41"/>
                  </a:cxn>
                  <a:cxn ang="0">
                    <a:pos x="8" y="36"/>
                  </a:cxn>
                  <a:cxn ang="0">
                    <a:pos x="12" y="33"/>
                  </a:cxn>
                  <a:cxn ang="0">
                    <a:pos x="17" y="29"/>
                  </a:cxn>
                  <a:cxn ang="0">
                    <a:pos x="22" y="27"/>
                  </a:cxn>
                  <a:cxn ang="0">
                    <a:pos x="27" y="25"/>
                  </a:cxn>
                  <a:cxn ang="0">
                    <a:pos x="166" y="0"/>
                  </a:cxn>
                  <a:cxn ang="0">
                    <a:pos x="171" y="0"/>
                  </a:cxn>
                  <a:cxn ang="0">
                    <a:pos x="177" y="0"/>
                  </a:cxn>
                  <a:cxn ang="0">
                    <a:pos x="181" y="3"/>
                  </a:cxn>
                  <a:cxn ang="0">
                    <a:pos x="186" y="5"/>
                  </a:cxn>
                  <a:cxn ang="0">
                    <a:pos x="189" y="9"/>
                  </a:cxn>
                  <a:cxn ang="0">
                    <a:pos x="190" y="12"/>
                  </a:cxn>
                  <a:cxn ang="0">
                    <a:pos x="193" y="18"/>
                  </a:cxn>
                  <a:cxn ang="0">
                    <a:pos x="193" y="23"/>
                  </a:cxn>
                  <a:cxn ang="0">
                    <a:pos x="193" y="439"/>
                  </a:cxn>
                  <a:cxn ang="0">
                    <a:pos x="193" y="445"/>
                  </a:cxn>
                  <a:cxn ang="0">
                    <a:pos x="190" y="451"/>
                  </a:cxn>
                  <a:cxn ang="0">
                    <a:pos x="189" y="455"/>
                  </a:cxn>
                  <a:cxn ang="0">
                    <a:pos x="186" y="460"/>
                  </a:cxn>
                  <a:cxn ang="0">
                    <a:pos x="181" y="464"/>
                  </a:cxn>
                  <a:cxn ang="0">
                    <a:pos x="177" y="467"/>
                  </a:cxn>
                  <a:cxn ang="0">
                    <a:pos x="171" y="470"/>
                  </a:cxn>
                  <a:cxn ang="0">
                    <a:pos x="166" y="472"/>
                  </a:cxn>
                  <a:cxn ang="0">
                    <a:pos x="27" y="496"/>
                  </a:cxn>
                  <a:cxn ang="0">
                    <a:pos x="22" y="496"/>
                  </a:cxn>
                  <a:cxn ang="0">
                    <a:pos x="17" y="496"/>
                  </a:cxn>
                  <a:cxn ang="0">
                    <a:pos x="12" y="494"/>
                  </a:cxn>
                  <a:cxn ang="0">
                    <a:pos x="8" y="491"/>
                  </a:cxn>
                  <a:cxn ang="0">
                    <a:pos x="5" y="488"/>
                  </a:cxn>
                  <a:cxn ang="0">
                    <a:pos x="2" y="484"/>
                  </a:cxn>
                  <a:cxn ang="0">
                    <a:pos x="1" y="479"/>
                  </a:cxn>
                  <a:cxn ang="0">
                    <a:pos x="0" y="473"/>
                  </a:cxn>
                </a:cxnLst>
                <a:rect l="0" t="0" r="r" b="b"/>
                <a:pathLst>
                  <a:path w="193" h="496">
                    <a:moveTo>
                      <a:pt x="0" y="473"/>
                    </a:moveTo>
                    <a:lnTo>
                      <a:pt x="0" y="57"/>
                    </a:lnTo>
                    <a:lnTo>
                      <a:pt x="1" y="51"/>
                    </a:lnTo>
                    <a:lnTo>
                      <a:pt x="2" y="46"/>
                    </a:lnTo>
                    <a:lnTo>
                      <a:pt x="5" y="41"/>
                    </a:lnTo>
                    <a:lnTo>
                      <a:pt x="8" y="36"/>
                    </a:lnTo>
                    <a:lnTo>
                      <a:pt x="12" y="33"/>
                    </a:lnTo>
                    <a:lnTo>
                      <a:pt x="17" y="29"/>
                    </a:lnTo>
                    <a:lnTo>
                      <a:pt x="22" y="27"/>
                    </a:lnTo>
                    <a:lnTo>
                      <a:pt x="27" y="25"/>
                    </a:lnTo>
                    <a:lnTo>
                      <a:pt x="166" y="0"/>
                    </a:lnTo>
                    <a:lnTo>
                      <a:pt x="171" y="0"/>
                    </a:lnTo>
                    <a:lnTo>
                      <a:pt x="177" y="0"/>
                    </a:lnTo>
                    <a:lnTo>
                      <a:pt x="181" y="3"/>
                    </a:lnTo>
                    <a:lnTo>
                      <a:pt x="186" y="5"/>
                    </a:lnTo>
                    <a:lnTo>
                      <a:pt x="189" y="9"/>
                    </a:lnTo>
                    <a:lnTo>
                      <a:pt x="190" y="12"/>
                    </a:lnTo>
                    <a:lnTo>
                      <a:pt x="193" y="18"/>
                    </a:lnTo>
                    <a:lnTo>
                      <a:pt x="193" y="23"/>
                    </a:lnTo>
                    <a:lnTo>
                      <a:pt x="193" y="439"/>
                    </a:lnTo>
                    <a:lnTo>
                      <a:pt x="193" y="445"/>
                    </a:lnTo>
                    <a:lnTo>
                      <a:pt x="190" y="451"/>
                    </a:lnTo>
                    <a:lnTo>
                      <a:pt x="189" y="455"/>
                    </a:lnTo>
                    <a:lnTo>
                      <a:pt x="186" y="460"/>
                    </a:lnTo>
                    <a:lnTo>
                      <a:pt x="181" y="464"/>
                    </a:lnTo>
                    <a:lnTo>
                      <a:pt x="177" y="467"/>
                    </a:lnTo>
                    <a:lnTo>
                      <a:pt x="171" y="470"/>
                    </a:lnTo>
                    <a:lnTo>
                      <a:pt x="166" y="472"/>
                    </a:lnTo>
                    <a:lnTo>
                      <a:pt x="27" y="496"/>
                    </a:lnTo>
                    <a:lnTo>
                      <a:pt x="22" y="496"/>
                    </a:lnTo>
                    <a:lnTo>
                      <a:pt x="17" y="496"/>
                    </a:lnTo>
                    <a:lnTo>
                      <a:pt x="12" y="494"/>
                    </a:lnTo>
                    <a:lnTo>
                      <a:pt x="8" y="491"/>
                    </a:lnTo>
                    <a:lnTo>
                      <a:pt x="5" y="488"/>
                    </a:lnTo>
                    <a:lnTo>
                      <a:pt x="2" y="484"/>
                    </a:lnTo>
                    <a:lnTo>
                      <a:pt x="1" y="479"/>
                    </a:lnTo>
                    <a:lnTo>
                      <a:pt x="0" y="473"/>
                    </a:lnTo>
                    <a:close/>
                  </a:path>
                </a:pathLst>
              </a:custGeom>
              <a:noFill/>
              <a:ln w="1"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51" name="Freeform 159"/>
              <p:cNvSpPr>
                <a:spLocks/>
              </p:cNvSpPr>
              <p:nvPr/>
            </p:nvSpPr>
            <p:spPr bwMode="auto">
              <a:xfrm>
                <a:off x="997" y="1367"/>
                <a:ext cx="160" cy="56"/>
              </a:xfrm>
              <a:custGeom>
                <a:avLst/>
                <a:gdLst/>
                <a:ahLst/>
                <a:cxnLst>
                  <a:cxn ang="0">
                    <a:pos x="0" y="56"/>
                  </a:cxn>
                  <a:cxn ang="0">
                    <a:pos x="0" y="28"/>
                  </a:cxn>
                  <a:cxn ang="0">
                    <a:pos x="160" y="0"/>
                  </a:cxn>
                  <a:cxn ang="0">
                    <a:pos x="160" y="28"/>
                  </a:cxn>
                  <a:cxn ang="0">
                    <a:pos x="0" y="56"/>
                  </a:cxn>
                </a:cxnLst>
                <a:rect l="0" t="0" r="r" b="b"/>
                <a:pathLst>
                  <a:path w="160" h="56">
                    <a:moveTo>
                      <a:pt x="0" y="56"/>
                    </a:moveTo>
                    <a:lnTo>
                      <a:pt x="0" y="28"/>
                    </a:lnTo>
                    <a:lnTo>
                      <a:pt x="160" y="0"/>
                    </a:lnTo>
                    <a:lnTo>
                      <a:pt x="160" y="28"/>
                    </a:lnTo>
                    <a:lnTo>
                      <a:pt x="0" y="56"/>
                    </a:lnTo>
                    <a:close/>
                  </a:path>
                </a:pathLst>
              </a:custGeom>
              <a:solidFill>
                <a:srgbClr val="CECECE"/>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52" name="Freeform 160"/>
              <p:cNvSpPr>
                <a:spLocks/>
              </p:cNvSpPr>
              <p:nvPr/>
            </p:nvSpPr>
            <p:spPr bwMode="auto">
              <a:xfrm>
                <a:off x="997" y="1367"/>
                <a:ext cx="160" cy="56"/>
              </a:xfrm>
              <a:custGeom>
                <a:avLst/>
                <a:gdLst/>
                <a:ahLst/>
                <a:cxnLst>
                  <a:cxn ang="0">
                    <a:pos x="0" y="56"/>
                  </a:cxn>
                  <a:cxn ang="0">
                    <a:pos x="0" y="28"/>
                  </a:cxn>
                  <a:cxn ang="0">
                    <a:pos x="160" y="0"/>
                  </a:cxn>
                  <a:cxn ang="0">
                    <a:pos x="160" y="28"/>
                  </a:cxn>
                  <a:cxn ang="0">
                    <a:pos x="0" y="56"/>
                  </a:cxn>
                </a:cxnLst>
                <a:rect l="0" t="0" r="r" b="b"/>
                <a:pathLst>
                  <a:path w="160" h="56">
                    <a:moveTo>
                      <a:pt x="0" y="56"/>
                    </a:moveTo>
                    <a:lnTo>
                      <a:pt x="0" y="28"/>
                    </a:lnTo>
                    <a:lnTo>
                      <a:pt x="160" y="0"/>
                    </a:lnTo>
                    <a:lnTo>
                      <a:pt x="160" y="28"/>
                    </a:lnTo>
                    <a:lnTo>
                      <a:pt x="0" y="56"/>
                    </a:lnTo>
                    <a:close/>
                  </a:path>
                </a:pathLst>
              </a:custGeom>
              <a:noFill/>
              <a:ln w="1" cap="flat">
                <a:solidFill>
                  <a:srgbClr val="BFBFBF"/>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53" name="Freeform 161"/>
              <p:cNvSpPr>
                <a:spLocks/>
              </p:cNvSpPr>
              <p:nvPr/>
            </p:nvSpPr>
            <p:spPr bwMode="auto">
              <a:xfrm>
                <a:off x="1001" y="1369"/>
                <a:ext cx="153" cy="45"/>
              </a:xfrm>
              <a:custGeom>
                <a:avLst/>
                <a:gdLst/>
                <a:ahLst/>
                <a:cxnLst>
                  <a:cxn ang="0">
                    <a:pos x="0" y="45"/>
                  </a:cxn>
                  <a:cxn ang="0">
                    <a:pos x="0" y="27"/>
                  </a:cxn>
                  <a:cxn ang="0">
                    <a:pos x="153" y="0"/>
                  </a:cxn>
                  <a:cxn ang="0">
                    <a:pos x="153" y="19"/>
                  </a:cxn>
                  <a:cxn ang="0">
                    <a:pos x="0" y="45"/>
                  </a:cxn>
                </a:cxnLst>
                <a:rect l="0" t="0" r="r" b="b"/>
                <a:pathLst>
                  <a:path w="153" h="45">
                    <a:moveTo>
                      <a:pt x="0" y="45"/>
                    </a:moveTo>
                    <a:lnTo>
                      <a:pt x="0" y="27"/>
                    </a:lnTo>
                    <a:lnTo>
                      <a:pt x="153" y="0"/>
                    </a:lnTo>
                    <a:lnTo>
                      <a:pt x="153" y="19"/>
                    </a:lnTo>
                    <a:lnTo>
                      <a:pt x="0" y="45"/>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54" name="Freeform 162"/>
              <p:cNvSpPr>
                <a:spLocks/>
              </p:cNvSpPr>
              <p:nvPr/>
            </p:nvSpPr>
            <p:spPr bwMode="auto">
              <a:xfrm>
                <a:off x="1001" y="1369"/>
                <a:ext cx="153" cy="45"/>
              </a:xfrm>
              <a:custGeom>
                <a:avLst/>
                <a:gdLst/>
                <a:ahLst/>
                <a:cxnLst>
                  <a:cxn ang="0">
                    <a:pos x="0" y="45"/>
                  </a:cxn>
                  <a:cxn ang="0">
                    <a:pos x="0" y="27"/>
                  </a:cxn>
                  <a:cxn ang="0">
                    <a:pos x="153" y="0"/>
                  </a:cxn>
                  <a:cxn ang="0">
                    <a:pos x="153" y="19"/>
                  </a:cxn>
                  <a:cxn ang="0">
                    <a:pos x="0" y="45"/>
                  </a:cxn>
                </a:cxnLst>
                <a:rect l="0" t="0" r="r" b="b"/>
                <a:pathLst>
                  <a:path w="153" h="45">
                    <a:moveTo>
                      <a:pt x="0" y="45"/>
                    </a:moveTo>
                    <a:lnTo>
                      <a:pt x="0" y="27"/>
                    </a:lnTo>
                    <a:lnTo>
                      <a:pt x="153" y="0"/>
                    </a:lnTo>
                    <a:lnTo>
                      <a:pt x="153" y="19"/>
                    </a:lnTo>
                    <a:lnTo>
                      <a:pt x="0" y="45"/>
                    </a:lnTo>
                    <a:close/>
                  </a:path>
                </a:pathLst>
              </a:custGeom>
              <a:noFill/>
              <a:ln w="1" cap="flat">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55" name="Freeform 163"/>
              <p:cNvSpPr>
                <a:spLocks/>
              </p:cNvSpPr>
              <p:nvPr/>
            </p:nvSpPr>
            <p:spPr bwMode="auto">
              <a:xfrm>
                <a:off x="998" y="1392"/>
                <a:ext cx="159" cy="30"/>
              </a:xfrm>
              <a:custGeom>
                <a:avLst/>
                <a:gdLst/>
                <a:ahLst/>
                <a:cxnLst>
                  <a:cxn ang="0">
                    <a:pos x="0" y="30"/>
                  </a:cxn>
                  <a:cxn ang="0">
                    <a:pos x="0" y="28"/>
                  </a:cxn>
                  <a:cxn ang="0">
                    <a:pos x="156" y="0"/>
                  </a:cxn>
                  <a:cxn ang="0">
                    <a:pos x="159" y="3"/>
                  </a:cxn>
                  <a:cxn ang="0">
                    <a:pos x="0" y="30"/>
                  </a:cxn>
                </a:cxnLst>
                <a:rect l="0" t="0" r="r" b="b"/>
                <a:pathLst>
                  <a:path w="159" h="30">
                    <a:moveTo>
                      <a:pt x="0" y="30"/>
                    </a:moveTo>
                    <a:lnTo>
                      <a:pt x="0" y="28"/>
                    </a:lnTo>
                    <a:lnTo>
                      <a:pt x="156" y="0"/>
                    </a:lnTo>
                    <a:lnTo>
                      <a:pt x="159" y="3"/>
                    </a:lnTo>
                    <a:lnTo>
                      <a:pt x="0" y="3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56" name="Freeform 164"/>
              <p:cNvSpPr>
                <a:spLocks/>
              </p:cNvSpPr>
              <p:nvPr/>
            </p:nvSpPr>
            <p:spPr bwMode="auto">
              <a:xfrm>
                <a:off x="998" y="1392"/>
                <a:ext cx="159" cy="30"/>
              </a:xfrm>
              <a:custGeom>
                <a:avLst/>
                <a:gdLst/>
                <a:ahLst/>
                <a:cxnLst>
                  <a:cxn ang="0">
                    <a:pos x="0" y="30"/>
                  </a:cxn>
                  <a:cxn ang="0">
                    <a:pos x="0" y="28"/>
                  </a:cxn>
                  <a:cxn ang="0">
                    <a:pos x="156" y="0"/>
                  </a:cxn>
                  <a:cxn ang="0">
                    <a:pos x="159" y="3"/>
                  </a:cxn>
                  <a:cxn ang="0">
                    <a:pos x="0" y="30"/>
                  </a:cxn>
                </a:cxnLst>
                <a:rect l="0" t="0" r="r" b="b"/>
                <a:pathLst>
                  <a:path w="159" h="30">
                    <a:moveTo>
                      <a:pt x="0" y="30"/>
                    </a:moveTo>
                    <a:lnTo>
                      <a:pt x="0" y="28"/>
                    </a:lnTo>
                    <a:lnTo>
                      <a:pt x="156" y="0"/>
                    </a:lnTo>
                    <a:lnTo>
                      <a:pt x="159" y="3"/>
                    </a:lnTo>
                    <a:lnTo>
                      <a:pt x="0" y="30"/>
                    </a:lnTo>
                    <a:close/>
                  </a:path>
                </a:pathLst>
              </a:custGeom>
              <a:noFill/>
              <a:ln w="1"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57" name="Freeform 165"/>
              <p:cNvSpPr>
                <a:spLocks/>
              </p:cNvSpPr>
              <p:nvPr/>
            </p:nvSpPr>
            <p:spPr bwMode="auto">
              <a:xfrm>
                <a:off x="997" y="1440"/>
                <a:ext cx="160" cy="57"/>
              </a:xfrm>
              <a:custGeom>
                <a:avLst/>
                <a:gdLst/>
                <a:ahLst/>
                <a:cxnLst>
                  <a:cxn ang="0">
                    <a:pos x="0" y="57"/>
                  </a:cxn>
                  <a:cxn ang="0">
                    <a:pos x="0" y="29"/>
                  </a:cxn>
                  <a:cxn ang="0">
                    <a:pos x="160" y="0"/>
                  </a:cxn>
                  <a:cxn ang="0">
                    <a:pos x="160" y="29"/>
                  </a:cxn>
                  <a:cxn ang="0">
                    <a:pos x="0" y="57"/>
                  </a:cxn>
                </a:cxnLst>
                <a:rect l="0" t="0" r="r" b="b"/>
                <a:pathLst>
                  <a:path w="160" h="57">
                    <a:moveTo>
                      <a:pt x="0" y="57"/>
                    </a:moveTo>
                    <a:lnTo>
                      <a:pt x="0" y="29"/>
                    </a:lnTo>
                    <a:lnTo>
                      <a:pt x="160" y="0"/>
                    </a:lnTo>
                    <a:lnTo>
                      <a:pt x="160" y="29"/>
                    </a:lnTo>
                    <a:lnTo>
                      <a:pt x="0" y="57"/>
                    </a:lnTo>
                    <a:close/>
                  </a:path>
                </a:pathLst>
              </a:custGeom>
              <a:solidFill>
                <a:srgbClr val="CECECE"/>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58" name="Freeform 166"/>
              <p:cNvSpPr>
                <a:spLocks/>
              </p:cNvSpPr>
              <p:nvPr/>
            </p:nvSpPr>
            <p:spPr bwMode="auto">
              <a:xfrm>
                <a:off x="997" y="1440"/>
                <a:ext cx="160" cy="57"/>
              </a:xfrm>
              <a:custGeom>
                <a:avLst/>
                <a:gdLst/>
                <a:ahLst/>
                <a:cxnLst>
                  <a:cxn ang="0">
                    <a:pos x="0" y="57"/>
                  </a:cxn>
                  <a:cxn ang="0">
                    <a:pos x="0" y="29"/>
                  </a:cxn>
                  <a:cxn ang="0">
                    <a:pos x="160" y="0"/>
                  </a:cxn>
                  <a:cxn ang="0">
                    <a:pos x="160" y="29"/>
                  </a:cxn>
                  <a:cxn ang="0">
                    <a:pos x="0" y="57"/>
                  </a:cxn>
                </a:cxnLst>
                <a:rect l="0" t="0" r="r" b="b"/>
                <a:pathLst>
                  <a:path w="160" h="57">
                    <a:moveTo>
                      <a:pt x="0" y="57"/>
                    </a:moveTo>
                    <a:lnTo>
                      <a:pt x="0" y="29"/>
                    </a:lnTo>
                    <a:lnTo>
                      <a:pt x="160" y="0"/>
                    </a:lnTo>
                    <a:lnTo>
                      <a:pt x="160" y="29"/>
                    </a:lnTo>
                    <a:lnTo>
                      <a:pt x="0" y="57"/>
                    </a:lnTo>
                    <a:close/>
                  </a:path>
                </a:pathLst>
              </a:custGeom>
              <a:noFill/>
              <a:ln w="1" cap="flat">
                <a:solidFill>
                  <a:srgbClr val="BFBFBF"/>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59" name="Freeform 167"/>
              <p:cNvSpPr>
                <a:spLocks/>
              </p:cNvSpPr>
              <p:nvPr/>
            </p:nvSpPr>
            <p:spPr bwMode="auto">
              <a:xfrm>
                <a:off x="1001" y="1442"/>
                <a:ext cx="153" cy="47"/>
              </a:xfrm>
              <a:custGeom>
                <a:avLst/>
                <a:gdLst/>
                <a:ahLst/>
                <a:cxnLst>
                  <a:cxn ang="0">
                    <a:pos x="0" y="47"/>
                  </a:cxn>
                  <a:cxn ang="0">
                    <a:pos x="0" y="27"/>
                  </a:cxn>
                  <a:cxn ang="0">
                    <a:pos x="153" y="0"/>
                  </a:cxn>
                  <a:cxn ang="0">
                    <a:pos x="153" y="20"/>
                  </a:cxn>
                  <a:cxn ang="0">
                    <a:pos x="0" y="47"/>
                  </a:cxn>
                </a:cxnLst>
                <a:rect l="0" t="0" r="r" b="b"/>
                <a:pathLst>
                  <a:path w="153" h="47">
                    <a:moveTo>
                      <a:pt x="0" y="47"/>
                    </a:moveTo>
                    <a:lnTo>
                      <a:pt x="0" y="27"/>
                    </a:lnTo>
                    <a:lnTo>
                      <a:pt x="153" y="0"/>
                    </a:lnTo>
                    <a:lnTo>
                      <a:pt x="153" y="20"/>
                    </a:lnTo>
                    <a:lnTo>
                      <a:pt x="0" y="47"/>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60" name="Freeform 168"/>
              <p:cNvSpPr>
                <a:spLocks/>
              </p:cNvSpPr>
              <p:nvPr/>
            </p:nvSpPr>
            <p:spPr bwMode="auto">
              <a:xfrm>
                <a:off x="1001" y="1442"/>
                <a:ext cx="153" cy="47"/>
              </a:xfrm>
              <a:custGeom>
                <a:avLst/>
                <a:gdLst/>
                <a:ahLst/>
                <a:cxnLst>
                  <a:cxn ang="0">
                    <a:pos x="0" y="47"/>
                  </a:cxn>
                  <a:cxn ang="0">
                    <a:pos x="0" y="27"/>
                  </a:cxn>
                  <a:cxn ang="0">
                    <a:pos x="153" y="0"/>
                  </a:cxn>
                  <a:cxn ang="0">
                    <a:pos x="153" y="20"/>
                  </a:cxn>
                  <a:cxn ang="0">
                    <a:pos x="0" y="47"/>
                  </a:cxn>
                </a:cxnLst>
                <a:rect l="0" t="0" r="r" b="b"/>
                <a:pathLst>
                  <a:path w="153" h="47">
                    <a:moveTo>
                      <a:pt x="0" y="47"/>
                    </a:moveTo>
                    <a:lnTo>
                      <a:pt x="0" y="27"/>
                    </a:lnTo>
                    <a:lnTo>
                      <a:pt x="153" y="0"/>
                    </a:lnTo>
                    <a:lnTo>
                      <a:pt x="153" y="20"/>
                    </a:lnTo>
                    <a:lnTo>
                      <a:pt x="0" y="47"/>
                    </a:lnTo>
                    <a:close/>
                  </a:path>
                </a:pathLst>
              </a:custGeom>
              <a:noFill/>
              <a:ln w="1" cap="flat">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61" name="Freeform 169"/>
              <p:cNvSpPr>
                <a:spLocks/>
              </p:cNvSpPr>
              <p:nvPr/>
            </p:nvSpPr>
            <p:spPr bwMode="auto">
              <a:xfrm>
                <a:off x="998" y="1466"/>
                <a:ext cx="159" cy="30"/>
              </a:xfrm>
              <a:custGeom>
                <a:avLst/>
                <a:gdLst/>
                <a:ahLst/>
                <a:cxnLst>
                  <a:cxn ang="0">
                    <a:pos x="0" y="30"/>
                  </a:cxn>
                  <a:cxn ang="0">
                    <a:pos x="0" y="27"/>
                  </a:cxn>
                  <a:cxn ang="0">
                    <a:pos x="156" y="0"/>
                  </a:cxn>
                  <a:cxn ang="0">
                    <a:pos x="159" y="2"/>
                  </a:cxn>
                  <a:cxn ang="0">
                    <a:pos x="0" y="30"/>
                  </a:cxn>
                </a:cxnLst>
                <a:rect l="0" t="0" r="r" b="b"/>
                <a:pathLst>
                  <a:path w="159" h="30">
                    <a:moveTo>
                      <a:pt x="0" y="30"/>
                    </a:moveTo>
                    <a:lnTo>
                      <a:pt x="0" y="27"/>
                    </a:lnTo>
                    <a:lnTo>
                      <a:pt x="156" y="0"/>
                    </a:lnTo>
                    <a:lnTo>
                      <a:pt x="159" y="2"/>
                    </a:lnTo>
                    <a:lnTo>
                      <a:pt x="0" y="30"/>
                    </a:lnTo>
                    <a:close/>
                  </a:path>
                </a:pathLst>
              </a:custGeom>
              <a:solidFill>
                <a:srgbClr val="FFFFFF"/>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62" name="Freeform 170"/>
              <p:cNvSpPr>
                <a:spLocks/>
              </p:cNvSpPr>
              <p:nvPr/>
            </p:nvSpPr>
            <p:spPr bwMode="auto">
              <a:xfrm>
                <a:off x="998" y="1466"/>
                <a:ext cx="159" cy="30"/>
              </a:xfrm>
              <a:custGeom>
                <a:avLst/>
                <a:gdLst/>
                <a:ahLst/>
                <a:cxnLst>
                  <a:cxn ang="0">
                    <a:pos x="0" y="30"/>
                  </a:cxn>
                  <a:cxn ang="0">
                    <a:pos x="0" y="27"/>
                  </a:cxn>
                  <a:cxn ang="0">
                    <a:pos x="156" y="0"/>
                  </a:cxn>
                  <a:cxn ang="0">
                    <a:pos x="159" y="2"/>
                  </a:cxn>
                  <a:cxn ang="0">
                    <a:pos x="0" y="30"/>
                  </a:cxn>
                </a:cxnLst>
                <a:rect l="0" t="0" r="r" b="b"/>
                <a:pathLst>
                  <a:path w="159" h="30">
                    <a:moveTo>
                      <a:pt x="0" y="30"/>
                    </a:moveTo>
                    <a:lnTo>
                      <a:pt x="0" y="27"/>
                    </a:lnTo>
                    <a:lnTo>
                      <a:pt x="156" y="0"/>
                    </a:lnTo>
                    <a:lnTo>
                      <a:pt x="159" y="2"/>
                    </a:lnTo>
                    <a:lnTo>
                      <a:pt x="0" y="30"/>
                    </a:lnTo>
                    <a:close/>
                  </a:path>
                </a:pathLst>
              </a:custGeom>
              <a:noFill/>
              <a:ln w="1" cap="flat">
                <a:solidFill>
                  <a:srgbClr val="FFFFFF"/>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63" name="Line 171"/>
              <p:cNvSpPr>
                <a:spLocks noChangeShapeType="1"/>
              </p:cNvSpPr>
              <p:nvPr/>
            </p:nvSpPr>
            <p:spPr bwMode="auto">
              <a:xfrm flipV="1">
                <a:off x="981" y="1413"/>
                <a:ext cx="192" cy="34"/>
              </a:xfrm>
              <a:prstGeom prst="line">
                <a:avLst/>
              </a:prstGeom>
              <a:noFill/>
              <a:ln w="1"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64" name="Line 172"/>
              <p:cNvSpPr>
                <a:spLocks noChangeShapeType="1"/>
              </p:cNvSpPr>
              <p:nvPr/>
            </p:nvSpPr>
            <p:spPr bwMode="auto">
              <a:xfrm flipV="1">
                <a:off x="981" y="1484"/>
                <a:ext cx="192" cy="34"/>
              </a:xfrm>
              <a:prstGeom prst="line">
                <a:avLst/>
              </a:prstGeom>
              <a:noFill/>
              <a:ln w="1"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65" name="Line 173"/>
              <p:cNvSpPr>
                <a:spLocks noChangeShapeType="1"/>
              </p:cNvSpPr>
              <p:nvPr/>
            </p:nvSpPr>
            <p:spPr bwMode="auto">
              <a:xfrm flipV="1">
                <a:off x="981" y="1744"/>
                <a:ext cx="192" cy="35"/>
              </a:xfrm>
              <a:prstGeom prst="line">
                <a:avLst/>
              </a:prstGeom>
              <a:noFill/>
              <a:ln w="1"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66" name="Freeform 174"/>
              <p:cNvSpPr>
                <a:spLocks/>
              </p:cNvSpPr>
              <p:nvPr/>
            </p:nvSpPr>
            <p:spPr bwMode="auto">
              <a:xfrm>
                <a:off x="1022" y="1509"/>
                <a:ext cx="117" cy="32"/>
              </a:xfrm>
              <a:custGeom>
                <a:avLst/>
                <a:gdLst/>
                <a:ahLst/>
                <a:cxnLst>
                  <a:cxn ang="0">
                    <a:pos x="0" y="27"/>
                  </a:cxn>
                  <a:cxn ang="0">
                    <a:pos x="1" y="24"/>
                  </a:cxn>
                  <a:cxn ang="0">
                    <a:pos x="2" y="21"/>
                  </a:cxn>
                  <a:cxn ang="0">
                    <a:pos x="4" y="20"/>
                  </a:cxn>
                  <a:cxn ang="0">
                    <a:pos x="8" y="18"/>
                  </a:cxn>
                  <a:cxn ang="0">
                    <a:pos x="109" y="0"/>
                  </a:cxn>
                  <a:cxn ang="0">
                    <a:pos x="112" y="0"/>
                  </a:cxn>
                  <a:cxn ang="0">
                    <a:pos x="114" y="2"/>
                  </a:cxn>
                  <a:cxn ang="0">
                    <a:pos x="115" y="3"/>
                  </a:cxn>
                  <a:cxn ang="0">
                    <a:pos x="117" y="6"/>
                  </a:cxn>
                  <a:cxn ang="0">
                    <a:pos x="115" y="8"/>
                  </a:cxn>
                  <a:cxn ang="0">
                    <a:pos x="114" y="12"/>
                  </a:cxn>
                  <a:cxn ang="0">
                    <a:pos x="112" y="14"/>
                  </a:cxn>
                  <a:cxn ang="0">
                    <a:pos x="109" y="14"/>
                  </a:cxn>
                  <a:cxn ang="0">
                    <a:pos x="8" y="32"/>
                  </a:cxn>
                  <a:cxn ang="0">
                    <a:pos x="4" y="32"/>
                  </a:cxn>
                  <a:cxn ang="0">
                    <a:pos x="2" y="31"/>
                  </a:cxn>
                  <a:cxn ang="0">
                    <a:pos x="1" y="29"/>
                  </a:cxn>
                  <a:cxn ang="0">
                    <a:pos x="0" y="27"/>
                  </a:cxn>
                </a:cxnLst>
                <a:rect l="0" t="0" r="r" b="b"/>
                <a:pathLst>
                  <a:path w="117" h="32">
                    <a:moveTo>
                      <a:pt x="0" y="27"/>
                    </a:moveTo>
                    <a:lnTo>
                      <a:pt x="1" y="24"/>
                    </a:lnTo>
                    <a:lnTo>
                      <a:pt x="2" y="21"/>
                    </a:lnTo>
                    <a:lnTo>
                      <a:pt x="4" y="20"/>
                    </a:lnTo>
                    <a:lnTo>
                      <a:pt x="8" y="18"/>
                    </a:lnTo>
                    <a:lnTo>
                      <a:pt x="109" y="0"/>
                    </a:lnTo>
                    <a:lnTo>
                      <a:pt x="112" y="0"/>
                    </a:lnTo>
                    <a:lnTo>
                      <a:pt x="114" y="2"/>
                    </a:lnTo>
                    <a:lnTo>
                      <a:pt x="115" y="3"/>
                    </a:lnTo>
                    <a:lnTo>
                      <a:pt x="117" y="6"/>
                    </a:lnTo>
                    <a:lnTo>
                      <a:pt x="115" y="8"/>
                    </a:lnTo>
                    <a:lnTo>
                      <a:pt x="114" y="12"/>
                    </a:lnTo>
                    <a:lnTo>
                      <a:pt x="112" y="14"/>
                    </a:lnTo>
                    <a:lnTo>
                      <a:pt x="109" y="14"/>
                    </a:lnTo>
                    <a:lnTo>
                      <a:pt x="8" y="32"/>
                    </a:lnTo>
                    <a:lnTo>
                      <a:pt x="4" y="32"/>
                    </a:lnTo>
                    <a:lnTo>
                      <a:pt x="2" y="31"/>
                    </a:lnTo>
                    <a:lnTo>
                      <a:pt x="1" y="29"/>
                    </a:lnTo>
                    <a:lnTo>
                      <a:pt x="0" y="27"/>
                    </a:lnTo>
                    <a:close/>
                  </a:path>
                </a:pathLst>
              </a:custGeom>
              <a:solidFill>
                <a:srgbClr val="666666"/>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67" name="Freeform 175"/>
              <p:cNvSpPr>
                <a:spLocks/>
              </p:cNvSpPr>
              <p:nvPr/>
            </p:nvSpPr>
            <p:spPr bwMode="auto">
              <a:xfrm>
                <a:off x="1022" y="1509"/>
                <a:ext cx="117" cy="32"/>
              </a:xfrm>
              <a:custGeom>
                <a:avLst/>
                <a:gdLst/>
                <a:ahLst/>
                <a:cxnLst>
                  <a:cxn ang="0">
                    <a:pos x="0" y="27"/>
                  </a:cxn>
                  <a:cxn ang="0">
                    <a:pos x="1" y="24"/>
                  </a:cxn>
                  <a:cxn ang="0">
                    <a:pos x="2" y="21"/>
                  </a:cxn>
                  <a:cxn ang="0">
                    <a:pos x="4" y="20"/>
                  </a:cxn>
                  <a:cxn ang="0">
                    <a:pos x="8" y="18"/>
                  </a:cxn>
                  <a:cxn ang="0">
                    <a:pos x="109" y="0"/>
                  </a:cxn>
                  <a:cxn ang="0">
                    <a:pos x="112" y="0"/>
                  </a:cxn>
                  <a:cxn ang="0">
                    <a:pos x="114" y="2"/>
                  </a:cxn>
                  <a:cxn ang="0">
                    <a:pos x="115" y="3"/>
                  </a:cxn>
                  <a:cxn ang="0">
                    <a:pos x="117" y="6"/>
                  </a:cxn>
                  <a:cxn ang="0">
                    <a:pos x="115" y="8"/>
                  </a:cxn>
                  <a:cxn ang="0">
                    <a:pos x="114" y="12"/>
                  </a:cxn>
                  <a:cxn ang="0">
                    <a:pos x="112" y="14"/>
                  </a:cxn>
                  <a:cxn ang="0">
                    <a:pos x="109" y="14"/>
                  </a:cxn>
                  <a:cxn ang="0">
                    <a:pos x="8" y="32"/>
                  </a:cxn>
                  <a:cxn ang="0">
                    <a:pos x="4" y="32"/>
                  </a:cxn>
                  <a:cxn ang="0">
                    <a:pos x="2" y="31"/>
                  </a:cxn>
                  <a:cxn ang="0">
                    <a:pos x="1" y="29"/>
                  </a:cxn>
                  <a:cxn ang="0">
                    <a:pos x="0" y="27"/>
                  </a:cxn>
                </a:cxnLst>
                <a:rect l="0" t="0" r="r" b="b"/>
                <a:pathLst>
                  <a:path w="117" h="32">
                    <a:moveTo>
                      <a:pt x="0" y="27"/>
                    </a:moveTo>
                    <a:lnTo>
                      <a:pt x="1" y="24"/>
                    </a:lnTo>
                    <a:lnTo>
                      <a:pt x="2" y="21"/>
                    </a:lnTo>
                    <a:lnTo>
                      <a:pt x="4" y="20"/>
                    </a:lnTo>
                    <a:lnTo>
                      <a:pt x="8" y="18"/>
                    </a:lnTo>
                    <a:lnTo>
                      <a:pt x="109" y="0"/>
                    </a:lnTo>
                    <a:lnTo>
                      <a:pt x="112" y="0"/>
                    </a:lnTo>
                    <a:lnTo>
                      <a:pt x="114" y="2"/>
                    </a:lnTo>
                    <a:lnTo>
                      <a:pt x="115" y="3"/>
                    </a:lnTo>
                    <a:lnTo>
                      <a:pt x="117" y="6"/>
                    </a:lnTo>
                    <a:lnTo>
                      <a:pt x="115" y="8"/>
                    </a:lnTo>
                    <a:lnTo>
                      <a:pt x="114" y="12"/>
                    </a:lnTo>
                    <a:lnTo>
                      <a:pt x="112" y="14"/>
                    </a:lnTo>
                    <a:lnTo>
                      <a:pt x="109" y="14"/>
                    </a:lnTo>
                    <a:lnTo>
                      <a:pt x="8" y="32"/>
                    </a:lnTo>
                    <a:lnTo>
                      <a:pt x="4" y="32"/>
                    </a:lnTo>
                    <a:lnTo>
                      <a:pt x="2" y="31"/>
                    </a:lnTo>
                    <a:lnTo>
                      <a:pt x="1" y="29"/>
                    </a:lnTo>
                    <a:lnTo>
                      <a:pt x="0" y="27"/>
                    </a:lnTo>
                    <a:close/>
                  </a:path>
                </a:pathLst>
              </a:custGeom>
              <a:noFill/>
              <a:ln w="1" cap="flat">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68" name="Line 176"/>
              <p:cNvSpPr>
                <a:spLocks noChangeShapeType="1"/>
              </p:cNvSpPr>
              <p:nvPr/>
            </p:nvSpPr>
            <p:spPr bwMode="auto">
              <a:xfrm flipV="1">
                <a:off x="1027" y="1521"/>
                <a:ext cx="105" cy="19"/>
              </a:xfrm>
              <a:prstGeom prst="line">
                <a:avLst/>
              </a:prstGeom>
              <a:noFill/>
              <a:ln w="4"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69" name="Freeform 177"/>
              <p:cNvSpPr>
                <a:spLocks/>
              </p:cNvSpPr>
              <p:nvPr/>
            </p:nvSpPr>
            <p:spPr bwMode="auto">
              <a:xfrm>
                <a:off x="989" y="1783"/>
                <a:ext cx="177" cy="49"/>
              </a:xfrm>
              <a:custGeom>
                <a:avLst/>
                <a:gdLst/>
                <a:ahLst/>
                <a:cxnLst>
                  <a:cxn ang="0">
                    <a:pos x="0" y="34"/>
                  </a:cxn>
                  <a:cxn ang="0">
                    <a:pos x="0" y="31"/>
                  </a:cxn>
                  <a:cxn ang="0">
                    <a:pos x="177" y="0"/>
                  </a:cxn>
                  <a:cxn ang="0">
                    <a:pos x="177" y="3"/>
                  </a:cxn>
                  <a:cxn ang="0">
                    <a:pos x="175" y="8"/>
                  </a:cxn>
                  <a:cxn ang="0">
                    <a:pos x="172" y="15"/>
                  </a:cxn>
                  <a:cxn ang="0">
                    <a:pos x="168" y="18"/>
                  </a:cxn>
                  <a:cxn ang="0">
                    <a:pos x="165" y="21"/>
                  </a:cxn>
                  <a:cxn ang="0">
                    <a:pos x="159" y="24"/>
                  </a:cxn>
                  <a:cxn ang="0">
                    <a:pos x="134" y="28"/>
                  </a:cxn>
                  <a:cxn ang="0">
                    <a:pos x="87" y="37"/>
                  </a:cxn>
                  <a:cxn ang="0">
                    <a:pos x="19" y="49"/>
                  </a:cxn>
                  <a:cxn ang="0">
                    <a:pos x="14" y="49"/>
                  </a:cxn>
                  <a:cxn ang="0">
                    <a:pos x="10" y="48"/>
                  </a:cxn>
                  <a:cxn ang="0">
                    <a:pos x="5" y="46"/>
                  </a:cxn>
                  <a:cxn ang="0">
                    <a:pos x="3" y="43"/>
                  </a:cxn>
                  <a:cxn ang="0">
                    <a:pos x="1" y="37"/>
                  </a:cxn>
                  <a:cxn ang="0">
                    <a:pos x="0" y="34"/>
                  </a:cxn>
                </a:cxnLst>
                <a:rect l="0" t="0" r="r" b="b"/>
                <a:pathLst>
                  <a:path w="177" h="49">
                    <a:moveTo>
                      <a:pt x="0" y="34"/>
                    </a:moveTo>
                    <a:lnTo>
                      <a:pt x="0" y="31"/>
                    </a:lnTo>
                    <a:lnTo>
                      <a:pt x="177" y="0"/>
                    </a:lnTo>
                    <a:lnTo>
                      <a:pt x="177" y="3"/>
                    </a:lnTo>
                    <a:lnTo>
                      <a:pt x="175" y="8"/>
                    </a:lnTo>
                    <a:lnTo>
                      <a:pt x="172" y="15"/>
                    </a:lnTo>
                    <a:lnTo>
                      <a:pt x="168" y="18"/>
                    </a:lnTo>
                    <a:lnTo>
                      <a:pt x="165" y="21"/>
                    </a:lnTo>
                    <a:lnTo>
                      <a:pt x="159" y="24"/>
                    </a:lnTo>
                    <a:lnTo>
                      <a:pt x="134" y="28"/>
                    </a:lnTo>
                    <a:lnTo>
                      <a:pt x="87" y="37"/>
                    </a:lnTo>
                    <a:lnTo>
                      <a:pt x="19" y="49"/>
                    </a:lnTo>
                    <a:lnTo>
                      <a:pt x="14" y="49"/>
                    </a:lnTo>
                    <a:lnTo>
                      <a:pt x="10" y="48"/>
                    </a:lnTo>
                    <a:lnTo>
                      <a:pt x="5" y="46"/>
                    </a:lnTo>
                    <a:lnTo>
                      <a:pt x="3" y="43"/>
                    </a:lnTo>
                    <a:lnTo>
                      <a:pt x="1" y="37"/>
                    </a:lnTo>
                    <a:lnTo>
                      <a:pt x="0" y="34"/>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70" name="Freeform 178"/>
              <p:cNvSpPr>
                <a:spLocks/>
              </p:cNvSpPr>
              <p:nvPr/>
            </p:nvSpPr>
            <p:spPr bwMode="auto">
              <a:xfrm>
                <a:off x="989" y="1783"/>
                <a:ext cx="177" cy="49"/>
              </a:xfrm>
              <a:custGeom>
                <a:avLst/>
                <a:gdLst/>
                <a:ahLst/>
                <a:cxnLst>
                  <a:cxn ang="0">
                    <a:pos x="0" y="34"/>
                  </a:cxn>
                  <a:cxn ang="0">
                    <a:pos x="0" y="31"/>
                  </a:cxn>
                  <a:cxn ang="0">
                    <a:pos x="177" y="0"/>
                  </a:cxn>
                  <a:cxn ang="0">
                    <a:pos x="177" y="3"/>
                  </a:cxn>
                  <a:cxn ang="0">
                    <a:pos x="175" y="8"/>
                  </a:cxn>
                  <a:cxn ang="0">
                    <a:pos x="172" y="15"/>
                  </a:cxn>
                  <a:cxn ang="0">
                    <a:pos x="168" y="18"/>
                  </a:cxn>
                  <a:cxn ang="0">
                    <a:pos x="165" y="21"/>
                  </a:cxn>
                  <a:cxn ang="0">
                    <a:pos x="159" y="24"/>
                  </a:cxn>
                  <a:cxn ang="0">
                    <a:pos x="134" y="28"/>
                  </a:cxn>
                  <a:cxn ang="0">
                    <a:pos x="87" y="37"/>
                  </a:cxn>
                  <a:cxn ang="0">
                    <a:pos x="19" y="49"/>
                  </a:cxn>
                  <a:cxn ang="0">
                    <a:pos x="14" y="49"/>
                  </a:cxn>
                  <a:cxn ang="0">
                    <a:pos x="10" y="48"/>
                  </a:cxn>
                  <a:cxn ang="0">
                    <a:pos x="5" y="46"/>
                  </a:cxn>
                  <a:cxn ang="0">
                    <a:pos x="3" y="43"/>
                  </a:cxn>
                  <a:cxn ang="0">
                    <a:pos x="1" y="37"/>
                  </a:cxn>
                  <a:cxn ang="0">
                    <a:pos x="0" y="34"/>
                  </a:cxn>
                </a:cxnLst>
                <a:rect l="0" t="0" r="r" b="b"/>
                <a:pathLst>
                  <a:path w="177" h="49">
                    <a:moveTo>
                      <a:pt x="0" y="34"/>
                    </a:moveTo>
                    <a:lnTo>
                      <a:pt x="0" y="31"/>
                    </a:lnTo>
                    <a:lnTo>
                      <a:pt x="177" y="0"/>
                    </a:lnTo>
                    <a:lnTo>
                      <a:pt x="177" y="3"/>
                    </a:lnTo>
                    <a:lnTo>
                      <a:pt x="175" y="8"/>
                    </a:lnTo>
                    <a:lnTo>
                      <a:pt x="172" y="15"/>
                    </a:lnTo>
                    <a:lnTo>
                      <a:pt x="168" y="18"/>
                    </a:lnTo>
                    <a:lnTo>
                      <a:pt x="165" y="21"/>
                    </a:lnTo>
                    <a:lnTo>
                      <a:pt x="159" y="24"/>
                    </a:lnTo>
                    <a:lnTo>
                      <a:pt x="134" y="28"/>
                    </a:lnTo>
                    <a:lnTo>
                      <a:pt x="87" y="37"/>
                    </a:lnTo>
                    <a:lnTo>
                      <a:pt x="19" y="49"/>
                    </a:lnTo>
                    <a:lnTo>
                      <a:pt x="14" y="49"/>
                    </a:lnTo>
                    <a:lnTo>
                      <a:pt x="10" y="48"/>
                    </a:lnTo>
                    <a:lnTo>
                      <a:pt x="5" y="46"/>
                    </a:lnTo>
                    <a:lnTo>
                      <a:pt x="3" y="43"/>
                    </a:lnTo>
                    <a:lnTo>
                      <a:pt x="1" y="37"/>
                    </a:lnTo>
                    <a:lnTo>
                      <a:pt x="0" y="34"/>
                    </a:lnTo>
                    <a:close/>
                  </a:path>
                </a:pathLst>
              </a:custGeom>
              <a:noFill/>
              <a:ln w="1" cap="flat">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71" name="Freeform 179"/>
              <p:cNvSpPr>
                <a:spLocks/>
              </p:cNvSpPr>
              <p:nvPr/>
            </p:nvSpPr>
            <p:spPr bwMode="auto">
              <a:xfrm>
                <a:off x="966" y="1265"/>
                <a:ext cx="220" cy="580"/>
              </a:xfrm>
              <a:custGeom>
                <a:avLst/>
                <a:gdLst/>
                <a:ahLst/>
                <a:cxnLst>
                  <a:cxn ang="0">
                    <a:pos x="191" y="0"/>
                  </a:cxn>
                  <a:cxn ang="0">
                    <a:pos x="204" y="4"/>
                  </a:cxn>
                  <a:cxn ang="0">
                    <a:pos x="210" y="7"/>
                  </a:cxn>
                  <a:cxn ang="0">
                    <a:pos x="213" y="11"/>
                  </a:cxn>
                  <a:cxn ang="0">
                    <a:pos x="218" y="15"/>
                  </a:cxn>
                  <a:cxn ang="0">
                    <a:pos x="219" y="20"/>
                  </a:cxn>
                  <a:cxn ang="0">
                    <a:pos x="220" y="26"/>
                  </a:cxn>
                  <a:cxn ang="0">
                    <a:pos x="220" y="520"/>
                  </a:cxn>
                  <a:cxn ang="0">
                    <a:pos x="219" y="526"/>
                  </a:cxn>
                  <a:cxn ang="0">
                    <a:pos x="216" y="531"/>
                  </a:cxn>
                  <a:cxn ang="0">
                    <a:pos x="213" y="536"/>
                  </a:cxn>
                  <a:cxn ang="0">
                    <a:pos x="210" y="540"/>
                  </a:cxn>
                  <a:cxn ang="0">
                    <a:pos x="206" y="543"/>
                  </a:cxn>
                  <a:cxn ang="0">
                    <a:pos x="201" y="546"/>
                  </a:cxn>
                  <a:cxn ang="0">
                    <a:pos x="194" y="549"/>
                  </a:cxn>
                  <a:cxn ang="0">
                    <a:pos x="91" y="568"/>
                  </a:cxn>
                  <a:cxn ang="0">
                    <a:pos x="41" y="576"/>
                  </a:cxn>
                  <a:cxn ang="0">
                    <a:pos x="18" y="580"/>
                  </a:cxn>
                  <a:cxn ang="0">
                    <a:pos x="13" y="579"/>
                  </a:cxn>
                  <a:cxn ang="0">
                    <a:pos x="7" y="577"/>
                  </a:cxn>
                  <a:cxn ang="0">
                    <a:pos x="0" y="574"/>
                  </a:cxn>
                </a:cxnLst>
                <a:rect l="0" t="0" r="r" b="b"/>
                <a:pathLst>
                  <a:path w="220" h="580">
                    <a:moveTo>
                      <a:pt x="191" y="0"/>
                    </a:moveTo>
                    <a:lnTo>
                      <a:pt x="204" y="4"/>
                    </a:lnTo>
                    <a:lnTo>
                      <a:pt x="210" y="7"/>
                    </a:lnTo>
                    <a:lnTo>
                      <a:pt x="213" y="11"/>
                    </a:lnTo>
                    <a:lnTo>
                      <a:pt x="218" y="15"/>
                    </a:lnTo>
                    <a:lnTo>
                      <a:pt x="219" y="20"/>
                    </a:lnTo>
                    <a:lnTo>
                      <a:pt x="220" y="26"/>
                    </a:lnTo>
                    <a:lnTo>
                      <a:pt x="220" y="520"/>
                    </a:lnTo>
                    <a:lnTo>
                      <a:pt x="219" y="526"/>
                    </a:lnTo>
                    <a:lnTo>
                      <a:pt x="216" y="531"/>
                    </a:lnTo>
                    <a:lnTo>
                      <a:pt x="213" y="536"/>
                    </a:lnTo>
                    <a:lnTo>
                      <a:pt x="210" y="540"/>
                    </a:lnTo>
                    <a:lnTo>
                      <a:pt x="206" y="543"/>
                    </a:lnTo>
                    <a:lnTo>
                      <a:pt x="201" y="546"/>
                    </a:lnTo>
                    <a:lnTo>
                      <a:pt x="194" y="549"/>
                    </a:lnTo>
                    <a:lnTo>
                      <a:pt x="91" y="568"/>
                    </a:lnTo>
                    <a:lnTo>
                      <a:pt x="41" y="576"/>
                    </a:lnTo>
                    <a:lnTo>
                      <a:pt x="18" y="580"/>
                    </a:lnTo>
                    <a:lnTo>
                      <a:pt x="13" y="579"/>
                    </a:lnTo>
                    <a:lnTo>
                      <a:pt x="7" y="577"/>
                    </a:lnTo>
                    <a:lnTo>
                      <a:pt x="0" y="574"/>
                    </a:lnTo>
                  </a:path>
                </a:pathLst>
              </a:custGeom>
              <a:noFill/>
              <a:ln w="4" cap="flat">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grpSp>
        <p:grpSp>
          <p:nvGrpSpPr>
            <p:cNvPr id="8" name="Group 198"/>
            <p:cNvGrpSpPr>
              <a:grpSpLocks/>
            </p:cNvGrpSpPr>
            <p:nvPr/>
          </p:nvGrpSpPr>
          <p:grpSpPr bwMode="auto">
            <a:xfrm>
              <a:off x="801" y="1627"/>
              <a:ext cx="116" cy="214"/>
              <a:chOff x="801" y="1627"/>
              <a:chExt cx="116" cy="214"/>
            </a:xfrm>
          </p:grpSpPr>
          <p:sp>
            <p:nvSpPr>
              <p:cNvPr id="59573" name="Freeform 181"/>
              <p:cNvSpPr>
                <a:spLocks/>
              </p:cNvSpPr>
              <p:nvPr/>
            </p:nvSpPr>
            <p:spPr bwMode="auto">
              <a:xfrm>
                <a:off x="802" y="1627"/>
                <a:ext cx="95" cy="207"/>
              </a:xfrm>
              <a:custGeom>
                <a:avLst/>
                <a:gdLst/>
                <a:ahLst/>
                <a:cxnLst>
                  <a:cxn ang="0">
                    <a:pos x="84" y="42"/>
                  </a:cxn>
                  <a:cxn ang="0">
                    <a:pos x="50" y="53"/>
                  </a:cxn>
                  <a:cxn ang="0">
                    <a:pos x="72" y="0"/>
                  </a:cxn>
                  <a:cxn ang="0">
                    <a:pos x="34" y="0"/>
                  </a:cxn>
                  <a:cxn ang="0">
                    <a:pos x="0" y="95"/>
                  </a:cxn>
                  <a:cxn ang="0">
                    <a:pos x="38" y="82"/>
                  </a:cxn>
                  <a:cxn ang="0">
                    <a:pos x="16" y="151"/>
                  </a:cxn>
                  <a:cxn ang="0">
                    <a:pos x="47" y="138"/>
                  </a:cxn>
                  <a:cxn ang="0">
                    <a:pos x="32" y="207"/>
                  </a:cxn>
                  <a:cxn ang="0">
                    <a:pos x="95" y="91"/>
                  </a:cxn>
                  <a:cxn ang="0">
                    <a:pos x="61" y="104"/>
                  </a:cxn>
                  <a:cxn ang="0">
                    <a:pos x="84" y="42"/>
                  </a:cxn>
                </a:cxnLst>
                <a:rect l="0" t="0" r="r" b="b"/>
                <a:pathLst>
                  <a:path w="95" h="207">
                    <a:moveTo>
                      <a:pt x="84" y="42"/>
                    </a:moveTo>
                    <a:lnTo>
                      <a:pt x="50" y="53"/>
                    </a:lnTo>
                    <a:lnTo>
                      <a:pt x="72" y="0"/>
                    </a:lnTo>
                    <a:lnTo>
                      <a:pt x="34" y="0"/>
                    </a:lnTo>
                    <a:lnTo>
                      <a:pt x="0" y="95"/>
                    </a:lnTo>
                    <a:lnTo>
                      <a:pt x="38" y="82"/>
                    </a:lnTo>
                    <a:lnTo>
                      <a:pt x="16" y="151"/>
                    </a:lnTo>
                    <a:lnTo>
                      <a:pt x="47" y="138"/>
                    </a:lnTo>
                    <a:lnTo>
                      <a:pt x="32" y="207"/>
                    </a:lnTo>
                    <a:lnTo>
                      <a:pt x="95" y="91"/>
                    </a:lnTo>
                    <a:lnTo>
                      <a:pt x="61" y="104"/>
                    </a:lnTo>
                    <a:lnTo>
                      <a:pt x="84" y="42"/>
                    </a:lnTo>
                    <a:close/>
                  </a:path>
                </a:pathLst>
              </a:custGeom>
              <a:solidFill>
                <a:srgbClr val="FFFFBF"/>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74" name="Freeform 182"/>
              <p:cNvSpPr>
                <a:spLocks/>
              </p:cNvSpPr>
              <p:nvPr/>
            </p:nvSpPr>
            <p:spPr bwMode="auto">
              <a:xfrm>
                <a:off x="802" y="1627"/>
                <a:ext cx="95" cy="207"/>
              </a:xfrm>
              <a:custGeom>
                <a:avLst/>
                <a:gdLst/>
                <a:ahLst/>
                <a:cxnLst>
                  <a:cxn ang="0">
                    <a:pos x="84" y="42"/>
                  </a:cxn>
                  <a:cxn ang="0">
                    <a:pos x="50" y="53"/>
                  </a:cxn>
                  <a:cxn ang="0">
                    <a:pos x="72" y="0"/>
                  </a:cxn>
                  <a:cxn ang="0">
                    <a:pos x="34" y="0"/>
                  </a:cxn>
                  <a:cxn ang="0">
                    <a:pos x="0" y="95"/>
                  </a:cxn>
                  <a:cxn ang="0">
                    <a:pos x="38" y="82"/>
                  </a:cxn>
                  <a:cxn ang="0">
                    <a:pos x="16" y="151"/>
                  </a:cxn>
                  <a:cxn ang="0">
                    <a:pos x="47" y="138"/>
                  </a:cxn>
                  <a:cxn ang="0">
                    <a:pos x="32" y="207"/>
                  </a:cxn>
                  <a:cxn ang="0">
                    <a:pos x="95" y="91"/>
                  </a:cxn>
                  <a:cxn ang="0">
                    <a:pos x="61" y="104"/>
                  </a:cxn>
                  <a:cxn ang="0">
                    <a:pos x="84" y="42"/>
                  </a:cxn>
                </a:cxnLst>
                <a:rect l="0" t="0" r="r" b="b"/>
                <a:pathLst>
                  <a:path w="95" h="207">
                    <a:moveTo>
                      <a:pt x="84" y="42"/>
                    </a:moveTo>
                    <a:lnTo>
                      <a:pt x="50" y="53"/>
                    </a:lnTo>
                    <a:lnTo>
                      <a:pt x="72" y="0"/>
                    </a:lnTo>
                    <a:lnTo>
                      <a:pt x="34" y="0"/>
                    </a:lnTo>
                    <a:lnTo>
                      <a:pt x="0" y="95"/>
                    </a:lnTo>
                    <a:lnTo>
                      <a:pt x="38" y="82"/>
                    </a:lnTo>
                    <a:lnTo>
                      <a:pt x="16" y="151"/>
                    </a:lnTo>
                    <a:lnTo>
                      <a:pt x="47" y="138"/>
                    </a:lnTo>
                    <a:lnTo>
                      <a:pt x="32" y="207"/>
                    </a:lnTo>
                    <a:lnTo>
                      <a:pt x="95" y="91"/>
                    </a:lnTo>
                    <a:lnTo>
                      <a:pt x="61" y="104"/>
                    </a:lnTo>
                    <a:lnTo>
                      <a:pt x="84" y="42"/>
                    </a:lnTo>
                    <a:close/>
                  </a:path>
                </a:pathLst>
              </a:custGeom>
              <a:noFill/>
              <a:ln w="1" cap="flat">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75" name="Freeform 183"/>
              <p:cNvSpPr>
                <a:spLocks/>
              </p:cNvSpPr>
              <p:nvPr/>
            </p:nvSpPr>
            <p:spPr bwMode="auto">
              <a:xfrm>
                <a:off x="818" y="1712"/>
                <a:ext cx="51" cy="73"/>
              </a:xfrm>
              <a:custGeom>
                <a:avLst/>
                <a:gdLst/>
                <a:ahLst/>
                <a:cxnLst>
                  <a:cxn ang="0">
                    <a:pos x="20" y="73"/>
                  </a:cxn>
                  <a:cxn ang="0">
                    <a:pos x="51" y="0"/>
                  </a:cxn>
                  <a:cxn ang="0">
                    <a:pos x="20" y="1"/>
                  </a:cxn>
                  <a:cxn ang="0">
                    <a:pos x="0" y="67"/>
                  </a:cxn>
                  <a:cxn ang="0">
                    <a:pos x="20" y="73"/>
                  </a:cxn>
                </a:cxnLst>
                <a:rect l="0" t="0" r="r" b="b"/>
                <a:pathLst>
                  <a:path w="51" h="73">
                    <a:moveTo>
                      <a:pt x="20" y="73"/>
                    </a:moveTo>
                    <a:lnTo>
                      <a:pt x="51" y="0"/>
                    </a:lnTo>
                    <a:lnTo>
                      <a:pt x="20" y="1"/>
                    </a:lnTo>
                    <a:lnTo>
                      <a:pt x="0" y="67"/>
                    </a:lnTo>
                    <a:lnTo>
                      <a:pt x="20" y="73"/>
                    </a:lnTo>
                    <a:close/>
                  </a:path>
                </a:pathLst>
              </a:custGeom>
              <a:solidFill>
                <a:srgbClr val="FFFF7F"/>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76" name="Freeform 184"/>
              <p:cNvSpPr>
                <a:spLocks/>
              </p:cNvSpPr>
              <p:nvPr/>
            </p:nvSpPr>
            <p:spPr bwMode="auto">
              <a:xfrm>
                <a:off x="818" y="1712"/>
                <a:ext cx="51" cy="73"/>
              </a:xfrm>
              <a:custGeom>
                <a:avLst/>
                <a:gdLst/>
                <a:ahLst/>
                <a:cxnLst>
                  <a:cxn ang="0">
                    <a:pos x="20" y="73"/>
                  </a:cxn>
                  <a:cxn ang="0">
                    <a:pos x="51" y="0"/>
                  </a:cxn>
                  <a:cxn ang="0">
                    <a:pos x="20" y="1"/>
                  </a:cxn>
                  <a:cxn ang="0">
                    <a:pos x="0" y="67"/>
                  </a:cxn>
                  <a:cxn ang="0">
                    <a:pos x="20" y="73"/>
                  </a:cxn>
                </a:cxnLst>
                <a:rect l="0" t="0" r="r" b="b"/>
                <a:pathLst>
                  <a:path w="51" h="73">
                    <a:moveTo>
                      <a:pt x="20" y="73"/>
                    </a:moveTo>
                    <a:lnTo>
                      <a:pt x="51" y="0"/>
                    </a:lnTo>
                    <a:lnTo>
                      <a:pt x="20" y="1"/>
                    </a:lnTo>
                    <a:lnTo>
                      <a:pt x="0" y="67"/>
                    </a:lnTo>
                    <a:lnTo>
                      <a:pt x="20" y="73"/>
                    </a:lnTo>
                    <a:close/>
                  </a:path>
                </a:pathLst>
              </a:custGeom>
              <a:noFill/>
              <a:ln w="1" cap="flat">
                <a:solidFill>
                  <a:srgbClr val="FFFF7F"/>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77" name="Freeform 185"/>
              <p:cNvSpPr>
                <a:spLocks/>
              </p:cNvSpPr>
              <p:nvPr/>
            </p:nvSpPr>
            <p:spPr bwMode="auto">
              <a:xfrm>
                <a:off x="801" y="1627"/>
                <a:ext cx="55" cy="104"/>
              </a:xfrm>
              <a:custGeom>
                <a:avLst/>
                <a:gdLst/>
                <a:ahLst/>
                <a:cxnLst>
                  <a:cxn ang="0">
                    <a:pos x="20" y="104"/>
                  </a:cxn>
                  <a:cxn ang="0">
                    <a:pos x="55" y="8"/>
                  </a:cxn>
                  <a:cxn ang="0">
                    <a:pos x="35" y="0"/>
                  </a:cxn>
                  <a:cxn ang="0">
                    <a:pos x="0" y="96"/>
                  </a:cxn>
                  <a:cxn ang="0">
                    <a:pos x="20" y="104"/>
                  </a:cxn>
                </a:cxnLst>
                <a:rect l="0" t="0" r="r" b="b"/>
                <a:pathLst>
                  <a:path w="55" h="104">
                    <a:moveTo>
                      <a:pt x="20" y="104"/>
                    </a:moveTo>
                    <a:lnTo>
                      <a:pt x="55" y="8"/>
                    </a:lnTo>
                    <a:lnTo>
                      <a:pt x="35" y="0"/>
                    </a:lnTo>
                    <a:lnTo>
                      <a:pt x="0" y="96"/>
                    </a:lnTo>
                    <a:lnTo>
                      <a:pt x="20" y="104"/>
                    </a:lnTo>
                    <a:close/>
                  </a:path>
                </a:pathLst>
              </a:custGeom>
              <a:solidFill>
                <a:srgbClr val="FFFF7F"/>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78" name="Freeform 186"/>
              <p:cNvSpPr>
                <a:spLocks/>
              </p:cNvSpPr>
              <p:nvPr/>
            </p:nvSpPr>
            <p:spPr bwMode="auto">
              <a:xfrm>
                <a:off x="801" y="1627"/>
                <a:ext cx="55" cy="104"/>
              </a:xfrm>
              <a:custGeom>
                <a:avLst/>
                <a:gdLst/>
                <a:ahLst/>
                <a:cxnLst>
                  <a:cxn ang="0">
                    <a:pos x="20" y="104"/>
                  </a:cxn>
                  <a:cxn ang="0">
                    <a:pos x="55" y="8"/>
                  </a:cxn>
                  <a:cxn ang="0">
                    <a:pos x="35" y="0"/>
                  </a:cxn>
                  <a:cxn ang="0">
                    <a:pos x="0" y="96"/>
                  </a:cxn>
                  <a:cxn ang="0">
                    <a:pos x="20" y="104"/>
                  </a:cxn>
                </a:cxnLst>
                <a:rect l="0" t="0" r="r" b="b"/>
                <a:pathLst>
                  <a:path w="55" h="104">
                    <a:moveTo>
                      <a:pt x="20" y="104"/>
                    </a:moveTo>
                    <a:lnTo>
                      <a:pt x="55" y="8"/>
                    </a:lnTo>
                    <a:lnTo>
                      <a:pt x="35" y="0"/>
                    </a:lnTo>
                    <a:lnTo>
                      <a:pt x="0" y="96"/>
                    </a:lnTo>
                    <a:lnTo>
                      <a:pt x="20" y="104"/>
                    </a:lnTo>
                    <a:close/>
                  </a:path>
                </a:pathLst>
              </a:custGeom>
              <a:noFill/>
              <a:ln w="1" cap="flat">
                <a:solidFill>
                  <a:srgbClr val="FFFF7F"/>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79" name="Freeform 187"/>
              <p:cNvSpPr>
                <a:spLocks/>
              </p:cNvSpPr>
              <p:nvPr/>
            </p:nvSpPr>
            <p:spPr bwMode="auto">
              <a:xfrm>
                <a:off x="834" y="1767"/>
                <a:ext cx="50" cy="73"/>
              </a:xfrm>
              <a:custGeom>
                <a:avLst/>
                <a:gdLst/>
                <a:ahLst/>
                <a:cxnLst>
                  <a:cxn ang="0">
                    <a:pos x="20" y="73"/>
                  </a:cxn>
                  <a:cxn ang="0">
                    <a:pos x="50" y="0"/>
                  </a:cxn>
                  <a:cxn ang="0">
                    <a:pos x="15" y="1"/>
                  </a:cxn>
                  <a:cxn ang="0">
                    <a:pos x="0" y="66"/>
                  </a:cxn>
                  <a:cxn ang="0">
                    <a:pos x="20" y="73"/>
                  </a:cxn>
                </a:cxnLst>
                <a:rect l="0" t="0" r="r" b="b"/>
                <a:pathLst>
                  <a:path w="50" h="73">
                    <a:moveTo>
                      <a:pt x="20" y="73"/>
                    </a:moveTo>
                    <a:lnTo>
                      <a:pt x="50" y="0"/>
                    </a:lnTo>
                    <a:lnTo>
                      <a:pt x="15" y="1"/>
                    </a:lnTo>
                    <a:lnTo>
                      <a:pt x="0" y="66"/>
                    </a:lnTo>
                    <a:lnTo>
                      <a:pt x="20" y="73"/>
                    </a:lnTo>
                    <a:close/>
                  </a:path>
                </a:pathLst>
              </a:custGeom>
              <a:solidFill>
                <a:srgbClr val="FFFF7F"/>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80" name="Freeform 188"/>
              <p:cNvSpPr>
                <a:spLocks/>
              </p:cNvSpPr>
              <p:nvPr/>
            </p:nvSpPr>
            <p:spPr bwMode="auto">
              <a:xfrm>
                <a:off x="834" y="1767"/>
                <a:ext cx="50" cy="73"/>
              </a:xfrm>
              <a:custGeom>
                <a:avLst/>
                <a:gdLst/>
                <a:ahLst/>
                <a:cxnLst>
                  <a:cxn ang="0">
                    <a:pos x="20" y="73"/>
                  </a:cxn>
                  <a:cxn ang="0">
                    <a:pos x="50" y="0"/>
                  </a:cxn>
                  <a:cxn ang="0">
                    <a:pos x="15" y="1"/>
                  </a:cxn>
                  <a:cxn ang="0">
                    <a:pos x="0" y="66"/>
                  </a:cxn>
                  <a:cxn ang="0">
                    <a:pos x="20" y="73"/>
                  </a:cxn>
                </a:cxnLst>
                <a:rect l="0" t="0" r="r" b="b"/>
                <a:pathLst>
                  <a:path w="50" h="73">
                    <a:moveTo>
                      <a:pt x="20" y="73"/>
                    </a:moveTo>
                    <a:lnTo>
                      <a:pt x="50" y="0"/>
                    </a:lnTo>
                    <a:lnTo>
                      <a:pt x="15" y="1"/>
                    </a:lnTo>
                    <a:lnTo>
                      <a:pt x="0" y="66"/>
                    </a:lnTo>
                    <a:lnTo>
                      <a:pt x="20" y="73"/>
                    </a:lnTo>
                    <a:close/>
                  </a:path>
                </a:pathLst>
              </a:custGeom>
              <a:noFill/>
              <a:ln w="1" cap="flat">
                <a:solidFill>
                  <a:srgbClr val="FFFF7F"/>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81" name="Freeform 189"/>
              <p:cNvSpPr>
                <a:spLocks/>
              </p:cNvSpPr>
              <p:nvPr/>
            </p:nvSpPr>
            <p:spPr bwMode="auto">
              <a:xfrm>
                <a:off x="873" y="1669"/>
                <a:ext cx="33" cy="18"/>
              </a:xfrm>
              <a:custGeom>
                <a:avLst/>
                <a:gdLst/>
                <a:ahLst/>
                <a:cxnLst>
                  <a:cxn ang="0">
                    <a:pos x="33" y="7"/>
                  </a:cxn>
                  <a:cxn ang="0">
                    <a:pos x="13" y="0"/>
                  </a:cxn>
                  <a:cxn ang="0">
                    <a:pos x="7" y="2"/>
                  </a:cxn>
                  <a:cxn ang="0">
                    <a:pos x="0" y="18"/>
                  </a:cxn>
                  <a:cxn ang="0">
                    <a:pos x="33" y="7"/>
                  </a:cxn>
                </a:cxnLst>
                <a:rect l="0" t="0" r="r" b="b"/>
                <a:pathLst>
                  <a:path w="33" h="18">
                    <a:moveTo>
                      <a:pt x="33" y="7"/>
                    </a:moveTo>
                    <a:lnTo>
                      <a:pt x="13" y="0"/>
                    </a:lnTo>
                    <a:lnTo>
                      <a:pt x="7" y="2"/>
                    </a:lnTo>
                    <a:lnTo>
                      <a:pt x="0" y="18"/>
                    </a:lnTo>
                    <a:lnTo>
                      <a:pt x="33" y="7"/>
                    </a:lnTo>
                    <a:close/>
                  </a:path>
                </a:pathLst>
              </a:custGeom>
              <a:solidFill>
                <a:srgbClr val="FFFF7F"/>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82" name="Freeform 190"/>
              <p:cNvSpPr>
                <a:spLocks/>
              </p:cNvSpPr>
              <p:nvPr/>
            </p:nvSpPr>
            <p:spPr bwMode="auto">
              <a:xfrm>
                <a:off x="873" y="1669"/>
                <a:ext cx="33" cy="18"/>
              </a:xfrm>
              <a:custGeom>
                <a:avLst/>
                <a:gdLst/>
                <a:ahLst/>
                <a:cxnLst>
                  <a:cxn ang="0">
                    <a:pos x="33" y="7"/>
                  </a:cxn>
                  <a:cxn ang="0">
                    <a:pos x="13" y="0"/>
                  </a:cxn>
                  <a:cxn ang="0">
                    <a:pos x="7" y="2"/>
                  </a:cxn>
                  <a:cxn ang="0">
                    <a:pos x="0" y="18"/>
                  </a:cxn>
                  <a:cxn ang="0">
                    <a:pos x="33" y="7"/>
                  </a:cxn>
                </a:cxnLst>
                <a:rect l="0" t="0" r="r" b="b"/>
                <a:pathLst>
                  <a:path w="33" h="18">
                    <a:moveTo>
                      <a:pt x="33" y="7"/>
                    </a:moveTo>
                    <a:lnTo>
                      <a:pt x="13" y="0"/>
                    </a:lnTo>
                    <a:lnTo>
                      <a:pt x="7" y="2"/>
                    </a:lnTo>
                    <a:lnTo>
                      <a:pt x="0" y="18"/>
                    </a:lnTo>
                    <a:lnTo>
                      <a:pt x="33" y="7"/>
                    </a:lnTo>
                    <a:close/>
                  </a:path>
                </a:pathLst>
              </a:custGeom>
              <a:noFill/>
              <a:ln w="1" cap="flat">
                <a:solidFill>
                  <a:srgbClr val="FFFF7F"/>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83" name="Freeform 191"/>
              <p:cNvSpPr>
                <a:spLocks/>
              </p:cNvSpPr>
              <p:nvPr/>
            </p:nvSpPr>
            <p:spPr bwMode="auto">
              <a:xfrm>
                <a:off x="883" y="1718"/>
                <a:ext cx="34" cy="19"/>
              </a:xfrm>
              <a:custGeom>
                <a:avLst/>
                <a:gdLst/>
                <a:ahLst/>
                <a:cxnLst>
                  <a:cxn ang="0">
                    <a:pos x="34" y="7"/>
                  </a:cxn>
                  <a:cxn ang="0">
                    <a:pos x="15" y="0"/>
                  </a:cxn>
                  <a:cxn ang="0">
                    <a:pos x="6" y="3"/>
                  </a:cxn>
                  <a:cxn ang="0">
                    <a:pos x="0" y="19"/>
                  </a:cxn>
                  <a:cxn ang="0">
                    <a:pos x="34" y="7"/>
                  </a:cxn>
                </a:cxnLst>
                <a:rect l="0" t="0" r="r" b="b"/>
                <a:pathLst>
                  <a:path w="34" h="19">
                    <a:moveTo>
                      <a:pt x="34" y="7"/>
                    </a:moveTo>
                    <a:lnTo>
                      <a:pt x="15" y="0"/>
                    </a:lnTo>
                    <a:lnTo>
                      <a:pt x="6" y="3"/>
                    </a:lnTo>
                    <a:lnTo>
                      <a:pt x="0" y="19"/>
                    </a:lnTo>
                    <a:lnTo>
                      <a:pt x="34" y="7"/>
                    </a:lnTo>
                    <a:close/>
                  </a:path>
                </a:pathLst>
              </a:custGeom>
              <a:solidFill>
                <a:srgbClr val="FFFF7F"/>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84" name="Freeform 192"/>
              <p:cNvSpPr>
                <a:spLocks/>
              </p:cNvSpPr>
              <p:nvPr/>
            </p:nvSpPr>
            <p:spPr bwMode="auto">
              <a:xfrm>
                <a:off x="883" y="1718"/>
                <a:ext cx="34" cy="19"/>
              </a:xfrm>
              <a:custGeom>
                <a:avLst/>
                <a:gdLst/>
                <a:ahLst/>
                <a:cxnLst>
                  <a:cxn ang="0">
                    <a:pos x="34" y="7"/>
                  </a:cxn>
                  <a:cxn ang="0">
                    <a:pos x="15" y="0"/>
                  </a:cxn>
                  <a:cxn ang="0">
                    <a:pos x="6" y="3"/>
                  </a:cxn>
                  <a:cxn ang="0">
                    <a:pos x="0" y="19"/>
                  </a:cxn>
                  <a:cxn ang="0">
                    <a:pos x="34" y="7"/>
                  </a:cxn>
                </a:cxnLst>
                <a:rect l="0" t="0" r="r" b="b"/>
                <a:pathLst>
                  <a:path w="34" h="19">
                    <a:moveTo>
                      <a:pt x="34" y="7"/>
                    </a:moveTo>
                    <a:lnTo>
                      <a:pt x="15" y="0"/>
                    </a:lnTo>
                    <a:lnTo>
                      <a:pt x="6" y="3"/>
                    </a:lnTo>
                    <a:lnTo>
                      <a:pt x="0" y="19"/>
                    </a:lnTo>
                    <a:lnTo>
                      <a:pt x="34" y="7"/>
                    </a:lnTo>
                    <a:close/>
                  </a:path>
                </a:pathLst>
              </a:custGeom>
              <a:noFill/>
              <a:ln w="1" cap="flat">
                <a:solidFill>
                  <a:srgbClr val="FFFF7F"/>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85" name="Freeform 193"/>
              <p:cNvSpPr>
                <a:spLocks/>
              </p:cNvSpPr>
              <p:nvPr/>
            </p:nvSpPr>
            <p:spPr bwMode="auto">
              <a:xfrm>
                <a:off x="835" y="1627"/>
                <a:ext cx="59" cy="8"/>
              </a:xfrm>
              <a:custGeom>
                <a:avLst/>
                <a:gdLst/>
                <a:ahLst/>
                <a:cxnLst>
                  <a:cxn ang="0">
                    <a:pos x="59" y="8"/>
                  </a:cxn>
                  <a:cxn ang="0">
                    <a:pos x="40" y="0"/>
                  </a:cxn>
                  <a:cxn ang="0">
                    <a:pos x="0" y="0"/>
                  </a:cxn>
                  <a:cxn ang="0">
                    <a:pos x="21" y="8"/>
                  </a:cxn>
                  <a:cxn ang="0">
                    <a:pos x="59" y="8"/>
                  </a:cxn>
                </a:cxnLst>
                <a:rect l="0" t="0" r="r" b="b"/>
                <a:pathLst>
                  <a:path w="59" h="8">
                    <a:moveTo>
                      <a:pt x="59" y="8"/>
                    </a:moveTo>
                    <a:lnTo>
                      <a:pt x="40" y="0"/>
                    </a:lnTo>
                    <a:lnTo>
                      <a:pt x="0" y="0"/>
                    </a:lnTo>
                    <a:lnTo>
                      <a:pt x="21" y="8"/>
                    </a:lnTo>
                    <a:lnTo>
                      <a:pt x="59" y="8"/>
                    </a:lnTo>
                    <a:close/>
                  </a:path>
                </a:pathLst>
              </a:custGeom>
              <a:solidFill>
                <a:srgbClr val="FFFF7F"/>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86" name="Freeform 194"/>
              <p:cNvSpPr>
                <a:spLocks/>
              </p:cNvSpPr>
              <p:nvPr/>
            </p:nvSpPr>
            <p:spPr bwMode="auto">
              <a:xfrm>
                <a:off x="835" y="1627"/>
                <a:ext cx="59" cy="8"/>
              </a:xfrm>
              <a:custGeom>
                <a:avLst/>
                <a:gdLst/>
                <a:ahLst/>
                <a:cxnLst>
                  <a:cxn ang="0">
                    <a:pos x="59" y="8"/>
                  </a:cxn>
                  <a:cxn ang="0">
                    <a:pos x="40" y="0"/>
                  </a:cxn>
                  <a:cxn ang="0">
                    <a:pos x="0" y="0"/>
                  </a:cxn>
                  <a:cxn ang="0">
                    <a:pos x="21" y="8"/>
                  </a:cxn>
                  <a:cxn ang="0">
                    <a:pos x="59" y="8"/>
                  </a:cxn>
                </a:cxnLst>
                <a:rect l="0" t="0" r="r" b="b"/>
                <a:pathLst>
                  <a:path w="59" h="8">
                    <a:moveTo>
                      <a:pt x="59" y="8"/>
                    </a:moveTo>
                    <a:lnTo>
                      <a:pt x="40" y="0"/>
                    </a:lnTo>
                    <a:lnTo>
                      <a:pt x="0" y="0"/>
                    </a:lnTo>
                    <a:lnTo>
                      <a:pt x="21" y="8"/>
                    </a:lnTo>
                    <a:lnTo>
                      <a:pt x="59" y="8"/>
                    </a:lnTo>
                    <a:close/>
                  </a:path>
                </a:pathLst>
              </a:custGeom>
              <a:noFill/>
              <a:ln w="1" cap="flat">
                <a:solidFill>
                  <a:srgbClr val="FFFF7F"/>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87" name="Freeform 195"/>
              <p:cNvSpPr>
                <a:spLocks/>
              </p:cNvSpPr>
              <p:nvPr/>
            </p:nvSpPr>
            <p:spPr bwMode="auto">
              <a:xfrm>
                <a:off x="822" y="1635"/>
                <a:ext cx="95" cy="206"/>
              </a:xfrm>
              <a:custGeom>
                <a:avLst/>
                <a:gdLst/>
                <a:ahLst/>
                <a:cxnLst>
                  <a:cxn ang="0">
                    <a:pos x="83" y="41"/>
                  </a:cxn>
                  <a:cxn ang="0">
                    <a:pos x="50" y="53"/>
                  </a:cxn>
                  <a:cxn ang="0">
                    <a:pos x="72" y="0"/>
                  </a:cxn>
                  <a:cxn ang="0">
                    <a:pos x="34" y="0"/>
                  </a:cxn>
                  <a:cxn ang="0">
                    <a:pos x="0" y="95"/>
                  </a:cxn>
                  <a:cxn ang="0">
                    <a:pos x="38" y="82"/>
                  </a:cxn>
                  <a:cxn ang="0">
                    <a:pos x="16" y="150"/>
                  </a:cxn>
                  <a:cxn ang="0">
                    <a:pos x="47" y="138"/>
                  </a:cxn>
                  <a:cxn ang="0">
                    <a:pos x="31" y="206"/>
                  </a:cxn>
                  <a:cxn ang="0">
                    <a:pos x="95" y="90"/>
                  </a:cxn>
                  <a:cxn ang="0">
                    <a:pos x="61" y="102"/>
                  </a:cxn>
                  <a:cxn ang="0">
                    <a:pos x="83" y="41"/>
                  </a:cxn>
                </a:cxnLst>
                <a:rect l="0" t="0" r="r" b="b"/>
                <a:pathLst>
                  <a:path w="95" h="206">
                    <a:moveTo>
                      <a:pt x="83" y="41"/>
                    </a:moveTo>
                    <a:lnTo>
                      <a:pt x="50" y="53"/>
                    </a:lnTo>
                    <a:lnTo>
                      <a:pt x="72" y="0"/>
                    </a:lnTo>
                    <a:lnTo>
                      <a:pt x="34" y="0"/>
                    </a:lnTo>
                    <a:lnTo>
                      <a:pt x="0" y="95"/>
                    </a:lnTo>
                    <a:lnTo>
                      <a:pt x="38" y="82"/>
                    </a:lnTo>
                    <a:lnTo>
                      <a:pt x="16" y="150"/>
                    </a:lnTo>
                    <a:lnTo>
                      <a:pt x="47" y="138"/>
                    </a:lnTo>
                    <a:lnTo>
                      <a:pt x="31" y="206"/>
                    </a:lnTo>
                    <a:lnTo>
                      <a:pt x="95" y="90"/>
                    </a:lnTo>
                    <a:lnTo>
                      <a:pt x="61" y="102"/>
                    </a:lnTo>
                    <a:lnTo>
                      <a:pt x="83" y="41"/>
                    </a:lnTo>
                    <a:close/>
                  </a:path>
                </a:pathLst>
              </a:custGeom>
              <a:solidFill>
                <a:srgbClr val="FFFFBF"/>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88" name="Freeform 196"/>
              <p:cNvSpPr>
                <a:spLocks/>
              </p:cNvSpPr>
              <p:nvPr/>
            </p:nvSpPr>
            <p:spPr bwMode="auto">
              <a:xfrm>
                <a:off x="822" y="1635"/>
                <a:ext cx="95" cy="206"/>
              </a:xfrm>
              <a:custGeom>
                <a:avLst/>
                <a:gdLst/>
                <a:ahLst/>
                <a:cxnLst>
                  <a:cxn ang="0">
                    <a:pos x="83" y="41"/>
                  </a:cxn>
                  <a:cxn ang="0">
                    <a:pos x="50" y="53"/>
                  </a:cxn>
                  <a:cxn ang="0">
                    <a:pos x="72" y="0"/>
                  </a:cxn>
                  <a:cxn ang="0">
                    <a:pos x="34" y="0"/>
                  </a:cxn>
                  <a:cxn ang="0">
                    <a:pos x="0" y="95"/>
                  </a:cxn>
                  <a:cxn ang="0">
                    <a:pos x="38" y="82"/>
                  </a:cxn>
                  <a:cxn ang="0">
                    <a:pos x="16" y="150"/>
                  </a:cxn>
                  <a:cxn ang="0">
                    <a:pos x="47" y="138"/>
                  </a:cxn>
                  <a:cxn ang="0">
                    <a:pos x="31" y="206"/>
                  </a:cxn>
                  <a:cxn ang="0">
                    <a:pos x="95" y="90"/>
                  </a:cxn>
                  <a:cxn ang="0">
                    <a:pos x="61" y="102"/>
                  </a:cxn>
                  <a:cxn ang="0">
                    <a:pos x="83" y="41"/>
                  </a:cxn>
                </a:cxnLst>
                <a:rect l="0" t="0" r="r" b="b"/>
                <a:pathLst>
                  <a:path w="95" h="206">
                    <a:moveTo>
                      <a:pt x="83" y="41"/>
                    </a:moveTo>
                    <a:lnTo>
                      <a:pt x="50" y="53"/>
                    </a:lnTo>
                    <a:lnTo>
                      <a:pt x="72" y="0"/>
                    </a:lnTo>
                    <a:lnTo>
                      <a:pt x="34" y="0"/>
                    </a:lnTo>
                    <a:lnTo>
                      <a:pt x="0" y="95"/>
                    </a:lnTo>
                    <a:lnTo>
                      <a:pt x="38" y="82"/>
                    </a:lnTo>
                    <a:lnTo>
                      <a:pt x="16" y="150"/>
                    </a:lnTo>
                    <a:lnTo>
                      <a:pt x="47" y="138"/>
                    </a:lnTo>
                    <a:lnTo>
                      <a:pt x="31" y="206"/>
                    </a:lnTo>
                    <a:lnTo>
                      <a:pt x="95" y="90"/>
                    </a:lnTo>
                    <a:lnTo>
                      <a:pt x="61" y="102"/>
                    </a:lnTo>
                    <a:lnTo>
                      <a:pt x="83" y="41"/>
                    </a:lnTo>
                    <a:close/>
                  </a:path>
                </a:pathLst>
              </a:custGeom>
              <a:noFill/>
              <a:ln w="1" cap="flat">
                <a:solidFill>
                  <a:srgbClr val="999999"/>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89" name="Freeform 197"/>
              <p:cNvSpPr>
                <a:spLocks/>
              </p:cNvSpPr>
              <p:nvPr/>
            </p:nvSpPr>
            <p:spPr bwMode="auto">
              <a:xfrm>
                <a:off x="801" y="1627"/>
                <a:ext cx="116" cy="213"/>
              </a:xfrm>
              <a:custGeom>
                <a:avLst/>
                <a:gdLst/>
                <a:ahLst/>
                <a:cxnLst>
                  <a:cxn ang="0">
                    <a:pos x="85" y="42"/>
                  </a:cxn>
                  <a:cxn ang="0">
                    <a:pos x="79" y="43"/>
                  </a:cxn>
                  <a:cxn ang="0">
                    <a:pos x="94" y="8"/>
                  </a:cxn>
                  <a:cxn ang="0">
                    <a:pos x="75" y="0"/>
                  </a:cxn>
                  <a:cxn ang="0">
                    <a:pos x="35" y="0"/>
                  </a:cxn>
                  <a:cxn ang="0">
                    <a:pos x="0" y="96"/>
                  </a:cxn>
                  <a:cxn ang="0">
                    <a:pos x="20" y="104"/>
                  </a:cxn>
                  <a:cxn ang="0">
                    <a:pos x="33" y="99"/>
                  </a:cxn>
                  <a:cxn ang="0">
                    <a:pos x="16" y="152"/>
                  </a:cxn>
                  <a:cxn ang="0">
                    <a:pos x="37" y="159"/>
                  </a:cxn>
                  <a:cxn ang="0">
                    <a:pos x="44" y="156"/>
                  </a:cxn>
                  <a:cxn ang="0">
                    <a:pos x="33" y="207"/>
                  </a:cxn>
                  <a:cxn ang="0">
                    <a:pos x="53" y="213"/>
                  </a:cxn>
                  <a:cxn ang="0">
                    <a:pos x="116" y="98"/>
                  </a:cxn>
                  <a:cxn ang="0">
                    <a:pos x="96" y="90"/>
                  </a:cxn>
                  <a:cxn ang="0">
                    <a:pos x="89" y="93"/>
                  </a:cxn>
                  <a:cxn ang="0">
                    <a:pos x="105" y="49"/>
                  </a:cxn>
                  <a:cxn ang="0">
                    <a:pos x="85" y="42"/>
                  </a:cxn>
                </a:cxnLst>
                <a:rect l="0" t="0" r="r" b="b"/>
                <a:pathLst>
                  <a:path w="116" h="213">
                    <a:moveTo>
                      <a:pt x="85" y="42"/>
                    </a:moveTo>
                    <a:lnTo>
                      <a:pt x="79" y="43"/>
                    </a:lnTo>
                    <a:lnTo>
                      <a:pt x="94" y="8"/>
                    </a:lnTo>
                    <a:lnTo>
                      <a:pt x="75" y="0"/>
                    </a:lnTo>
                    <a:lnTo>
                      <a:pt x="35" y="0"/>
                    </a:lnTo>
                    <a:lnTo>
                      <a:pt x="0" y="96"/>
                    </a:lnTo>
                    <a:lnTo>
                      <a:pt x="20" y="104"/>
                    </a:lnTo>
                    <a:lnTo>
                      <a:pt x="33" y="99"/>
                    </a:lnTo>
                    <a:lnTo>
                      <a:pt x="16" y="152"/>
                    </a:lnTo>
                    <a:lnTo>
                      <a:pt x="37" y="159"/>
                    </a:lnTo>
                    <a:lnTo>
                      <a:pt x="44" y="156"/>
                    </a:lnTo>
                    <a:lnTo>
                      <a:pt x="33" y="207"/>
                    </a:lnTo>
                    <a:lnTo>
                      <a:pt x="53" y="213"/>
                    </a:lnTo>
                    <a:lnTo>
                      <a:pt x="116" y="98"/>
                    </a:lnTo>
                    <a:lnTo>
                      <a:pt x="96" y="90"/>
                    </a:lnTo>
                    <a:lnTo>
                      <a:pt x="89" y="93"/>
                    </a:lnTo>
                    <a:lnTo>
                      <a:pt x="105" y="49"/>
                    </a:lnTo>
                    <a:lnTo>
                      <a:pt x="85" y="42"/>
                    </a:lnTo>
                    <a:close/>
                  </a:path>
                </a:pathLst>
              </a:custGeom>
              <a:noFill/>
              <a:ln w="1" cap="flat">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grpSp>
      </p:grpSp>
      <p:sp>
        <p:nvSpPr>
          <p:cNvPr id="59592" name="Line 200"/>
          <p:cNvSpPr>
            <a:spLocks noChangeShapeType="1"/>
          </p:cNvSpPr>
          <p:nvPr/>
        </p:nvSpPr>
        <p:spPr bwMode="auto">
          <a:xfrm flipV="1">
            <a:off x="1995488" y="2411413"/>
            <a:ext cx="1165225" cy="3175"/>
          </a:xfrm>
          <a:prstGeom prst="line">
            <a:avLst/>
          </a:prstGeom>
          <a:noFill/>
          <a:ln w="11" cap="flat">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93" name="Freeform 201"/>
          <p:cNvSpPr>
            <a:spLocks/>
          </p:cNvSpPr>
          <p:nvPr/>
        </p:nvSpPr>
        <p:spPr bwMode="auto">
          <a:xfrm>
            <a:off x="1903413" y="2362200"/>
            <a:ext cx="130175" cy="103188"/>
          </a:xfrm>
          <a:custGeom>
            <a:avLst/>
            <a:gdLst/>
            <a:ahLst/>
            <a:cxnLst>
              <a:cxn ang="0">
                <a:pos x="0" y="33"/>
              </a:cxn>
              <a:cxn ang="0">
                <a:pos x="81" y="0"/>
              </a:cxn>
              <a:cxn ang="0">
                <a:pos x="82" y="65"/>
              </a:cxn>
              <a:cxn ang="0">
                <a:pos x="0" y="33"/>
              </a:cxn>
            </a:cxnLst>
            <a:rect l="0" t="0" r="r" b="b"/>
            <a:pathLst>
              <a:path w="82" h="65">
                <a:moveTo>
                  <a:pt x="0" y="33"/>
                </a:moveTo>
                <a:lnTo>
                  <a:pt x="81" y="0"/>
                </a:lnTo>
                <a:lnTo>
                  <a:pt x="82" y="65"/>
                </a:lnTo>
                <a:lnTo>
                  <a:pt x="0" y="33"/>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94" name="Freeform 202"/>
          <p:cNvSpPr>
            <a:spLocks/>
          </p:cNvSpPr>
          <p:nvPr/>
        </p:nvSpPr>
        <p:spPr bwMode="auto">
          <a:xfrm>
            <a:off x="1903413" y="2362200"/>
            <a:ext cx="130175" cy="103188"/>
          </a:xfrm>
          <a:custGeom>
            <a:avLst/>
            <a:gdLst/>
            <a:ahLst/>
            <a:cxnLst>
              <a:cxn ang="0">
                <a:pos x="0" y="33"/>
              </a:cxn>
              <a:cxn ang="0">
                <a:pos x="81" y="0"/>
              </a:cxn>
              <a:cxn ang="0">
                <a:pos x="82" y="65"/>
              </a:cxn>
              <a:cxn ang="0">
                <a:pos x="0" y="33"/>
              </a:cxn>
            </a:cxnLst>
            <a:rect l="0" t="0" r="r" b="b"/>
            <a:pathLst>
              <a:path w="82" h="65">
                <a:moveTo>
                  <a:pt x="0" y="33"/>
                </a:moveTo>
                <a:lnTo>
                  <a:pt x="81" y="0"/>
                </a:lnTo>
                <a:lnTo>
                  <a:pt x="82" y="65"/>
                </a:lnTo>
                <a:lnTo>
                  <a:pt x="0" y="33"/>
                </a:lnTo>
                <a:close/>
              </a:path>
            </a:pathLst>
          </a:custGeom>
          <a:noFill/>
          <a:ln w="11" cap="flat">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95" name="Freeform 203"/>
          <p:cNvSpPr>
            <a:spLocks/>
          </p:cNvSpPr>
          <p:nvPr/>
        </p:nvSpPr>
        <p:spPr bwMode="auto">
          <a:xfrm>
            <a:off x="3122613" y="2360613"/>
            <a:ext cx="128588" cy="103188"/>
          </a:xfrm>
          <a:custGeom>
            <a:avLst/>
            <a:gdLst/>
            <a:ahLst/>
            <a:cxnLst>
              <a:cxn ang="0">
                <a:pos x="81" y="32"/>
              </a:cxn>
              <a:cxn ang="0">
                <a:pos x="1" y="65"/>
              </a:cxn>
              <a:cxn ang="0">
                <a:pos x="0" y="0"/>
              </a:cxn>
              <a:cxn ang="0">
                <a:pos x="81" y="32"/>
              </a:cxn>
            </a:cxnLst>
            <a:rect l="0" t="0" r="r" b="b"/>
            <a:pathLst>
              <a:path w="81" h="65">
                <a:moveTo>
                  <a:pt x="81" y="32"/>
                </a:moveTo>
                <a:lnTo>
                  <a:pt x="1" y="65"/>
                </a:lnTo>
                <a:lnTo>
                  <a:pt x="0" y="0"/>
                </a:lnTo>
                <a:lnTo>
                  <a:pt x="81" y="32"/>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96" name="Freeform 204"/>
          <p:cNvSpPr>
            <a:spLocks/>
          </p:cNvSpPr>
          <p:nvPr/>
        </p:nvSpPr>
        <p:spPr bwMode="auto">
          <a:xfrm>
            <a:off x="3122613" y="2360613"/>
            <a:ext cx="128588" cy="103188"/>
          </a:xfrm>
          <a:custGeom>
            <a:avLst/>
            <a:gdLst/>
            <a:ahLst/>
            <a:cxnLst>
              <a:cxn ang="0">
                <a:pos x="81" y="32"/>
              </a:cxn>
              <a:cxn ang="0">
                <a:pos x="1" y="65"/>
              </a:cxn>
              <a:cxn ang="0">
                <a:pos x="0" y="0"/>
              </a:cxn>
              <a:cxn ang="0">
                <a:pos x="81" y="32"/>
              </a:cxn>
            </a:cxnLst>
            <a:rect l="0" t="0" r="r" b="b"/>
            <a:pathLst>
              <a:path w="81" h="65">
                <a:moveTo>
                  <a:pt x="81" y="32"/>
                </a:moveTo>
                <a:lnTo>
                  <a:pt x="1" y="65"/>
                </a:lnTo>
                <a:lnTo>
                  <a:pt x="0" y="0"/>
                </a:lnTo>
                <a:lnTo>
                  <a:pt x="81" y="32"/>
                </a:lnTo>
                <a:close/>
              </a:path>
            </a:pathLst>
          </a:custGeom>
          <a:noFill/>
          <a:ln w="11" cap="flat">
            <a:solidFill>
              <a:srgbClr val="000000"/>
            </a:solidFill>
            <a:prstDash val="solid"/>
            <a:miter lim="800000"/>
            <a:headEnd/>
            <a:tailEnd/>
          </a:ln>
        </p:spPr>
        <p:txBody>
          <a:bodyPr vert="horz" wrap="square" lIns="91440" tIns="45720" rIns="91440" bIns="45720" numCol="1" anchor="t" anchorCtr="0" compatLnSpc="1">
            <a:prstTxWarp prst="textNoShape">
              <a:avLst/>
            </a:prstTxWarp>
          </a:bodyPr>
          <a:lstStyle/>
          <a:p>
            <a:endParaRPr lang="zh-TW" altLang="en-US">
              <a:latin typeface="Arial Unicode MS" pitchFamily="34" charset="-120"/>
              <a:ea typeface="Arial Unicode MS" pitchFamily="34" charset="-120"/>
              <a:cs typeface="Arial Unicode MS" pitchFamily="34" charset="-120"/>
            </a:endParaRPr>
          </a:p>
        </p:txBody>
      </p:sp>
      <p:sp>
        <p:nvSpPr>
          <p:cNvPr id="59597" name="Rectangle 205"/>
          <p:cNvSpPr>
            <a:spLocks noChangeArrowheads="1"/>
          </p:cNvSpPr>
          <p:nvPr/>
        </p:nvSpPr>
        <p:spPr bwMode="auto">
          <a:xfrm>
            <a:off x="1305795" y="2974975"/>
            <a:ext cx="492122" cy="20005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zh-TW" altLang="zh-TW" sz="1300" b="0" i="0" u="none" strike="noStrike" cap="none" normalizeH="0" baseline="0" dirty="0" smtClean="0">
                <a:ln>
                  <a:noFill/>
                </a:ln>
                <a:solidFill>
                  <a:srgbClr val="000000"/>
                </a:solidFill>
                <a:effectLst/>
                <a:latin typeface="Arial Unicode MS" pitchFamily="34" charset="-120"/>
                <a:ea typeface="Arial Unicode MS" pitchFamily="34" charset="-120"/>
                <a:cs typeface="Arial Unicode MS" pitchFamily="34" charset="-120"/>
              </a:rPr>
              <a:t>Server</a:t>
            </a:r>
            <a:endParaRPr kumimoji="1" lang="zh-TW" altLang="zh-TW" sz="1800" b="0" i="0" u="none" strike="noStrike" cap="none" normalizeH="0" baseline="0" dirty="0" smtClean="0">
              <a:ln>
                <a:noFill/>
              </a:ln>
              <a:solidFill>
                <a:schemeClr val="tx1"/>
              </a:solidFill>
              <a:effectLst/>
              <a:latin typeface="Arial Unicode MS" pitchFamily="34" charset="-120"/>
              <a:ea typeface="Arial Unicode MS" pitchFamily="34" charset="-120"/>
              <a:cs typeface="Arial Unicode MS" pitchFamily="34" charset="-120"/>
            </a:endParaRPr>
          </a:p>
        </p:txBody>
      </p:sp>
      <p:cxnSp>
        <p:nvCxnSpPr>
          <p:cNvPr id="305" name="直線單箭頭接點 304"/>
          <p:cNvCxnSpPr/>
          <p:nvPr/>
        </p:nvCxnSpPr>
        <p:spPr>
          <a:xfrm flipV="1">
            <a:off x="1857358" y="2571744"/>
            <a:ext cx="1357320" cy="1"/>
          </a:xfrm>
          <a:prstGeom prst="curvedConnector3">
            <a:avLst>
              <a:gd name="adj1" fmla="val 60184"/>
            </a:avLst>
          </a:prstGeom>
          <a:ln w="12700">
            <a:headEnd type="triangle" w="lg" len="lg"/>
            <a:tailEnd type="triangle" w="lg" len="lg"/>
          </a:ln>
        </p:spPr>
        <p:style>
          <a:lnRef idx="2">
            <a:schemeClr val="dk1"/>
          </a:lnRef>
          <a:fillRef idx="0">
            <a:schemeClr val="dk1"/>
          </a:fillRef>
          <a:effectRef idx="1">
            <a:schemeClr val="dk1"/>
          </a:effectRef>
          <a:fontRef idx="minor">
            <a:schemeClr val="tx1"/>
          </a:fontRef>
        </p:style>
      </p:cxnSp>
      <p:sp>
        <p:nvSpPr>
          <p:cNvPr id="322" name="Rectangle 205"/>
          <p:cNvSpPr>
            <a:spLocks noChangeArrowheads="1"/>
          </p:cNvSpPr>
          <p:nvPr/>
        </p:nvSpPr>
        <p:spPr bwMode="auto">
          <a:xfrm>
            <a:off x="3500430" y="3000372"/>
            <a:ext cx="352661" cy="200055"/>
          </a:xfrm>
          <a:prstGeom prst="rect">
            <a:avLst/>
          </a:prstGeom>
          <a:noFill/>
          <a:ln w="9525">
            <a:noFill/>
            <a:miter lim="800000"/>
            <a:headEnd/>
            <a:tailEnd/>
          </a:ln>
        </p:spPr>
        <p:txBody>
          <a:bodyPr vert="horz" wrap="none" lIns="0" tIns="0" rIns="0" bIns="0" numCol="1" anchor="t"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lang="en-US" altLang="zh-TW" sz="1300" dirty="0" smtClean="0">
                <a:solidFill>
                  <a:srgbClr val="000000"/>
                </a:solidFill>
                <a:latin typeface="Arial Unicode MS" pitchFamily="34" charset="-120"/>
                <a:ea typeface="Arial Unicode MS" pitchFamily="34" charset="-120"/>
                <a:cs typeface="Arial Unicode MS" pitchFamily="34" charset="-120"/>
              </a:rPr>
              <a:t>User</a:t>
            </a:r>
            <a:endParaRPr lang="zh-TW" altLang="zh-TW" sz="1300" dirty="0" smtClean="0">
              <a:solidFill>
                <a:srgbClr val="000000"/>
              </a:solidFill>
              <a:latin typeface="Arial Unicode MS" pitchFamily="34" charset="-120"/>
              <a:ea typeface="Arial Unicode MS" pitchFamily="34" charset="-120"/>
              <a:cs typeface="Arial Unicode MS" pitchFamily="34" charset="-12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blinds(horizontal)">
                                      <p:cBhvr>
                                        <p:cTn id="7" dur="500"/>
                                        <p:tgtEl>
                                          <p:spTgt spid="9"/>
                                        </p:tgtEl>
                                      </p:cBhvr>
                                    </p:animEffect>
                                  </p:childTnLst>
                                </p:cTn>
                              </p:par>
                              <p:par>
                                <p:cTn id="8" presetID="3" presetClass="exit" presetSubtype="10" fill="hold" grpId="0" nodeType="withEffect">
                                  <p:stCondLst>
                                    <p:cond delay="0"/>
                                  </p:stCondLst>
                                  <p:childTnLst>
                                    <p:animEffect transition="out" filter="blinds(horizontal)">
                                      <p:cBhvr>
                                        <p:cTn id="9" dur="500"/>
                                        <p:tgtEl>
                                          <p:spTgt spid="6"/>
                                        </p:tgtEl>
                                      </p:cBhvr>
                                    </p:animEffect>
                                    <p:set>
                                      <p:cBhvr>
                                        <p:cTn id="10" dur="1" fill="hold">
                                          <p:stCondLst>
                                            <p:cond delay="499"/>
                                          </p:stCondLst>
                                        </p:cTn>
                                        <p:tgtEl>
                                          <p:spTgt spid="6"/>
                                        </p:tgtEl>
                                        <p:attrNameLst>
                                          <p:attrName>style.visibility</p:attrName>
                                        </p:attrNameLst>
                                      </p:cBhvr>
                                      <p:to>
                                        <p:strVal val="hidden"/>
                                      </p:to>
                                    </p:set>
                                  </p:childTnLst>
                                </p:cTn>
                              </p:par>
                              <p:par>
                                <p:cTn id="11" presetID="3" presetClass="entr" presetSubtype="1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animEffect transition="in" filter="blinds(horizontal)">
                                      <p:cBhvr>
                                        <p:cTn id="13" dur="500"/>
                                        <p:tgtEl>
                                          <p:spTgt spid="12"/>
                                        </p:tgtEl>
                                      </p:cBhvr>
                                    </p:animEffect>
                                  </p:childTnLst>
                                </p:cTn>
                              </p:par>
                              <p:par>
                                <p:cTn id="14" presetID="3" presetClass="exit" presetSubtype="10" fill="hold" grpId="0" nodeType="withEffect">
                                  <p:stCondLst>
                                    <p:cond delay="0"/>
                                  </p:stCondLst>
                                  <p:childTnLst>
                                    <p:animEffect transition="out" filter="blinds(horizontal)">
                                      <p:cBhvr>
                                        <p:cTn id="15" dur="500"/>
                                        <p:tgtEl>
                                          <p:spTgt spid="11"/>
                                        </p:tgtEl>
                                      </p:cBhvr>
                                    </p:animEffect>
                                    <p:set>
                                      <p:cBhvr>
                                        <p:cTn id="16" dur="1" fill="hold">
                                          <p:stCondLst>
                                            <p:cond delay="499"/>
                                          </p:stCondLst>
                                        </p:cTn>
                                        <p:tgtEl>
                                          <p:spTgt spid="11"/>
                                        </p:tgtEl>
                                        <p:attrNameLst>
                                          <p:attrName>style.visibility</p:attrName>
                                        </p:attrNameLst>
                                      </p:cBhvr>
                                      <p:to>
                                        <p:strVal val="hidden"/>
                                      </p:to>
                                    </p:set>
                                  </p:childTnLst>
                                </p:cTn>
                              </p:par>
                              <p:par>
                                <p:cTn id="17" presetID="3" presetClass="entr" presetSubtype="10" fill="hold" grpId="0" nodeType="withEffect">
                                  <p:stCondLst>
                                    <p:cond delay="0"/>
                                  </p:stCondLst>
                                  <p:childTnLst>
                                    <p:set>
                                      <p:cBhvr>
                                        <p:cTn id="18" dur="1" fill="hold">
                                          <p:stCondLst>
                                            <p:cond delay="0"/>
                                          </p:stCondLst>
                                        </p:cTn>
                                        <p:tgtEl>
                                          <p:spTgt spid="13"/>
                                        </p:tgtEl>
                                        <p:attrNameLst>
                                          <p:attrName>style.visibility</p:attrName>
                                        </p:attrNameLst>
                                      </p:cBhvr>
                                      <p:to>
                                        <p:strVal val="visible"/>
                                      </p:to>
                                    </p:set>
                                    <p:animEffect transition="in" filter="blinds(horizontal)">
                                      <p:cBhvr>
                                        <p:cTn id="19" dur="500"/>
                                        <p:tgtEl>
                                          <p:spTgt spid="13"/>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15"/>
                                        </p:tgtEl>
                                        <p:attrNameLst>
                                          <p:attrName>style.visibility</p:attrName>
                                        </p:attrNameLst>
                                      </p:cBhvr>
                                      <p:to>
                                        <p:strVal val="visible"/>
                                      </p:to>
                                    </p:set>
                                    <p:animEffect transition="in" filter="blinds(horizontal)">
                                      <p:cBhvr>
                                        <p:cTn id="2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11" grpId="0"/>
      <p:bldP spid="12" grpId="0"/>
      <p:bldP spid="13" grpId="0"/>
      <p:bldP spid="1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485804" y="253536"/>
            <a:ext cx="8229600" cy="1143000"/>
          </a:xfrm>
        </p:spPr>
        <p:txBody>
          <a:bodyPr>
            <a:noAutofit/>
          </a:bodyPr>
          <a:lstStyle/>
          <a:p>
            <a:pPr algn="ctr"/>
            <a:r>
              <a:rPr lang="en-US" altLang="zh-TW" sz="3200" dirty="0" smtClean="0">
                <a:latin typeface="Arial Unicode MS" pitchFamily="34" charset="-120"/>
                <a:ea typeface="Arial Unicode MS" pitchFamily="34" charset="-120"/>
                <a:cs typeface="Arial Unicode MS" pitchFamily="34" charset="-120"/>
              </a:rPr>
              <a:t/>
            </a:r>
            <a:br>
              <a:rPr lang="en-US" altLang="zh-TW" sz="3200" dirty="0" smtClean="0">
                <a:latin typeface="Arial Unicode MS" pitchFamily="34" charset="-120"/>
                <a:ea typeface="Arial Unicode MS" pitchFamily="34" charset="-120"/>
                <a:cs typeface="Arial Unicode MS" pitchFamily="34" charset="-120"/>
              </a:rPr>
            </a:br>
            <a:r>
              <a:rPr lang="en-US" altLang="zh-TW" sz="3200" dirty="0" smtClean="0">
                <a:latin typeface="Arial Unicode MS" pitchFamily="34" charset="-120"/>
                <a:ea typeface="Arial Unicode MS" pitchFamily="34" charset="-120"/>
                <a:cs typeface="Arial Unicode MS" pitchFamily="34" charset="-120"/>
              </a:rPr>
              <a:t/>
            </a:r>
            <a:br>
              <a:rPr lang="en-US" altLang="zh-TW" sz="3200" dirty="0" smtClean="0">
                <a:latin typeface="Arial Unicode MS" pitchFamily="34" charset="-120"/>
                <a:ea typeface="Arial Unicode MS" pitchFamily="34" charset="-120"/>
                <a:cs typeface="Arial Unicode MS" pitchFamily="34" charset="-120"/>
              </a:rPr>
            </a:br>
            <a:r>
              <a:rPr lang="en-US" altLang="zh-TW" sz="3200" dirty="0" smtClean="0">
                <a:latin typeface="Arial Unicode MS" pitchFamily="34" charset="-120"/>
                <a:ea typeface="Arial Unicode MS" pitchFamily="34" charset="-120"/>
                <a:cs typeface="Arial Unicode MS" pitchFamily="34" charset="-120"/>
              </a:rPr>
              <a:t/>
            </a:r>
            <a:br>
              <a:rPr lang="en-US" altLang="zh-TW" sz="3200" dirty="0" smtClean="0">
                <a:latin typeface="Arial Unicode MS" pitchFamily="34" charset="-120"/>
                <a:ea typeface="Arial Unicode MS" pitchFamily="34" charset="-120"/>
                <a:cs typeface="Arial Unicode MS" pitchFamily="34" charset="-120"/>
              </a:rPr>
            </a:br>
            <a:r>
              <a:rPr lang="en-US" altLang="zh-TW" sz="3200" dirty="0" smtClean="0">
                <a:latin typeface="Arial Unicode MS" pitchFamily="34" charset="-120"/>
                <a:ea typeface="Arial Unicode MS" pitchFamily="34" charset="-120"/>
                <a:cs typeface="Arial Unicode MS" pitchFamily="34" charset="-120"/>
              </a:rPr>
              <a:t>P2P 3D Streaming : Flowing Level of Detail (</a:t>
            </a:r>
            <a:r>
              <a:rPr lang="en-US" altLang="zh-TW" sz="3200" dirty="0" err="1" smtClean="0">
                <a:latin typeface="Arial Unicode MS" pitchFamily="34" charset="-120"/>
                <a:ea typeface="Arial Unicode MS" pitchFamily="34" charset="-120"/>
                <a:cs typeface="Arial Unicode MS" pitchFamily="34" charset="-120"/>
              </a:rPr>
              <a:t>FLoD</a:t>
            </a:r>
            <a:r>
              <a:rPr lang="en-US" altLang="zh-TW" sz="3200" dirty="0" smtClean="0">
                <a:latin typeface="Arial Unicode MS" pitchFamily="34" charset="-120"/>
                <a:ea typeface="Arial Unicode MS" pitchFamily="34" charset="-120"/>
                <a:cs typeface="Arial Unicode MS" pitchFamily="34" charset="-120"/>
              </a:rPr>
              <a:t>) [INFOCOM 2008][IEEE IC]	</a:t>
            </a:r>
            <a:endParaRPr lang="en-US" altLang="zh-TW" sz="3200" dirty="0">
              <a:latin typeface="Arial Unicode MS" pitchFamily="34" charset="-120"/>
              <a:ea typeface="Arial Unicode MS" pitchFamily="34" charset="-120"/>
              <a:cs typeface="Arial Unicode MS" pitchFamily="34" charset="-120"/>
            </a:endParaRPr>
          </a:p>
        </p:txBody>
      </p:sp>
      <p:sp>
        <p:nvSpPr>
          <p:cNvPr id="76803" name="Rectangle 3"/>
          <p:cNvSpPr>
            <a:spLocks noGrp="1" noChangeArrowheads="1"/>
          </p:cNvSpPr>
          <p:nvPr>
            <p:ph idx="1"/>
          </p:nvPr>
        </p:nvSpPr>
        <p:spPr/>
        <p:txBody>
          <a:bodyPr/>
          <a:lstStyle/>
          <a:p>
            <a:r>
              <a:rPr lang="en-US" altLang="zh-TW" sz="2400" dirty="0" smtClean="0">
                <a:latin typeface="Arial Unicode MS" pitchFamily="34" charset="-120"/>
                <a:ea typeface="Arial Unicode MS" pitchFamily="34" charset="-120"/>
                <a:cs typeface="Arial Unicode MS" pitchFamily="34" charset="-120"/>
              </a:rPr>
              <a:t>VE is partitioned into cells with scene descriptions</a:t>
            </a:r>
          </a:p>
          <a:p>
            <a:r>
              <a:rPr lang="en-US" altLang="zh-TW" sz="2400" dirty="0" smtClean="0">
                <a:latin typeface="Arial Unicode MS" pitchFamily="34" charset="-120"/>
                <a:ea typeface="Arial Unicode MS" pitchFamily="34" charset="-120"/>
                <a:cs typeface="Arial Unicode MS" pitchFamily="34" charset="-120"/>
              </a:rPr>
              <a:t>AOI neighbor lists are provided by a P2P VON overlay</a:t>
            </a:r>
          </a:p>
          <a:p>
            <a:r>
              <a:rPr lang="en-US" altLang="zh-TW" sz="2400" dirty="0" smtClean="0">
                <a:latin typeface="Arial Unicode MS" pitchFamily="34" charset="-120"/>
                <a:ea typeface="Arial Unicode MS" pitchFamily="34" charset="-120"/>
                <a:cs typeface="Arial Unicode MS" pitchFamily="34" charset="-120"/>
              </a:rPr>
              <a:t>Users perform the following actions</a:t>
            </a:r>
          </a:p>
          <a:p>
            <a:pPr lvl="1"/>
            <a:r>
              <a:rPr lang="en-US" altLang="zh-TW" sz="2400" dirty="0" smtClean="0">
                <a:latin typeface="Arial Unicode MS" pitchFamily="34" charset="-120"/>
                <a:ea typeface="Arial Unicode MS" pitchFamily="34" charset="-120"/>
                <a:cs typeface="Arial Unicode MS" pitchFamily="34" charset="-120"/>
              </a:rPr>
              <a:t>Source Discovery</a:t>
            </a:r>
          </a:p>
          <a:p>
            <a:pPr lvl="1"/>
            <a:r>
              <a:rPr lang="en-US" altLang="zh-TW" sz="2400" dirty="0" smtClean="0">
                <a:latin typeface="Arial Unicode MS" pitchFamily="34" charset="-120"/>
                <a:ea typeface="Arial Unicode MS" pitchFamily="34" charset="-120"/>
                <a:cs typeface="Arial Unicode MS" pitchFamily="34" charset="-120"/>
              </a:rPr>
              <a:t>State Exchange</a:t>
            </a:r>
          </a:p>
          <a:p>
            <a:pPr lvl="1"/>
            <a:r>
              <a:rPr lang="en-US" altLang="zh-TW" sz="2400" dirty="0" smtClean="0">
                <a:latin typeface="Arial Unicode MS" pitchFamily="34" charset="-120"/>
                <a:ea typeface="Arial Unicode MS" pitchFamily="34" charset="-120"/>
                <a:cs typeface="Arial Unicode MS" pitchFamily="34" charset="-120"/>
              </a:rPr>
              <a:t>Source Selection</a:t>
            </a:r>
          </a:p>
          <a:p>
            <a:pPr lvl="1"/>
            <a:r>
              <a:rPr lang="en-US" altLang="zh-TW" sz="2400" dirty="0" smtClean="0">
                <a:latin typeface="Arial Unicode MS" pitchFamily="34" charset="-120"/>
                <a:ea typeface="Arial Unicode MS" pitchFamily="34" charset="-120"/>
                <a:cs typeface="Arial Unicode MS" pitchFamily="34" charset="-120"/>
              </a:rPr>
              <a:t>Content Exchange</a:t>
            </a:r>
            <a:endParaRPr lang="en-US" altLang="zh-TW" sz="1800" dirty="0" smtClean="0">
              <a:latin typeface="Arial Unicode MS" pitchFamily="34" charset="-120"/>
              <a:ea typeface="Arial Unicode MS" pitchFamily="34" charset="-120"/>
              <a:cs typeface="Arial Unicode MS" pitchFamily="34" charset="-120"/>
            </a:endParaRPr>
          </a:p>
          <a:p>
            <a:endParaRPr lang="en-US" altLang="zh-TW" sz="2400" dirty="0" smtClean="0">
              <a:latin typeface="Arial Unicode MS" pitchFamily="34" charset="-120"/>
              <a:ea typeface="Arial Unicode MS" pitchFamily="34" charset="-120"/>
              <a:cs typeface="Arial Unicode MS" pitchFamily="34" charset="-120"/>
            </a:endParaRPr>
          </a:p>
          <a:p>
            <a:endParaRPr lang="en-US" altLang="zh-TW" dirty="0">
              <a:latin typeface="Arial Unicode MS" pitchFamily="34" charset="-120"/>
              <a:ea typeface="Arial Unicode MS" pitchFamily="34" charset="-120"/>
              <a:cs typeface="Arial Unicode MS" pitchFamily="34" charset="-120"/>
            </a:endParaRPr>
          </a:p>
        </p:txBody>
      </p:sp>
      <p:sp>
        <p:nvSpPr>
          <p:cNvPr id="19" name="頁尾版面配置區 3"/>
          <p:cNvSpPr>
            <a:spLocks noGrp="1"/>
          </p:cNvSpPr>
          <p:nvPr>
            <p:ph type="ftr" sz="quarter" idx="11"/>
          </p:nvPr>
        </p:nvSpPr>
        <p:spPr>
          <a:xfrm>
            <a:off x="3288694" y="6400800"/>
            <a:ext cx="4212264" cy="274320"/>
          </a:xfrm>
        </p:spPr>
        <p:txBody>
          <a:bodyPr/>
          <a:lstStyle/>
          <a:p>
            <a:r>
              <a:rPr lang="en-US" altLang="zh-TW" dirty="0" smtClean="0">
                <a:latin typeface="Arial Unicode MS" pitchFamily="34" charset="-120"/>
                <a:ea typeface="Arial Unicode MS" pitchFamily="34" charset="-120"/>
                <a:cs typeface="Arial Unicode MS" pitchFamily="34" charset="-120"/>
              </a:rPr>
              <a:t>National Central University, Taiwan</a:t>
            </a:r>
            <a:endParaRPr lang="en-US" altLang="zh-TW" dirty="0">
              <a:latin typeface="Arial Unicode MS" pitchFamily="34" charset="-120"/>
              <a:ea typeface="Arial Unicode MS" pitchFamily="34" charset="-120"/>
              <a:cs typeface="Arial Unicode MS" pitchFamily="34" charset="-120"/>
            </a:endParaRPr>
          </a:p>
        </p:txBody>
      </p:sp>
      <p:sp>
        <p:nvSpPr>
          <p:cNvPr id="10" name="投影片編號版面配置區 4"/>
          <p:cNvSpPr>
            <a:spLocks noGrp="1"/>
          </p:cNvSpPr>
          <p:nvPr>
            <p:ph type="sldNum" sz="quarter" idx="12"/>
          </p:nvPr>
        </p:nvSpPr>
        <p:spPr/>
        <p:txBody>
          <a:bodyPr/>
          <a:lstStyle/>
          <a:p>
            <a:fld id="{3A3A792F-1BA0-4E1D-B741-4AE5F2A30DE2}" type="slidenum">
              <a:rPr lang="en-US" altLang="zh-TW" smtClean="0">
                <a:latin typeface="Arial Unicode MS" pitchFamily="34" charset="-120"/>
                <a:ea typeface="Arial Unicode MS" pitchFamily="34" charset="-120"/>
                <a:cs typeface="Arial Unicode MS" pitchFamily="34" charset="-120"/>
              </a:rPr>
              <a:pPr/>
              <a:t>11</a:t>
            </a:fld>
            <a:endParaRPr lang="en-US" altLang="zh-TW">
              <a:latin typeface="Arial Unicode MS" pitchFamily="34" charset="-120"/>
              <a:ea typeface="Arial Unicode MS" pitchFamily="34" charset="-120"/>
              <a:cs typeface="Arial Unicode MS" pitchFamily="34" charset="-120"/>
            </a:endParaRPr>
          </a:p>
        </p:txBody>
      </p:sp>
      <p:sp>
        <p:nvSpPr>
          <p:cNvPr id="76804" name="Rectangle 4"/>
          <p:cNvSpPr>
            <a:spLocks noChangeArrowheads="1"/>
          </p:cNvSpPr>
          <p:nvPr/>
        </p:nvSpPr>
        <p:spPr bwMode="auto">
          <a:xfrm>
            <a:off x="4192604" y="5857892"/>
            <a:ext cx="5094304" cy="652463"/>
          </a:xfrm>
          <a:prstGeom prst="rect">
            <a:avLst/>
          </a:prstGeom>
          <a:noFill/>
          <a:ln w="9525">
            <a:noFill/>
            <a:round/>
            <a:headEnd/>
            <a:tailEnd/>
          </a:ln>
          <a:effectLst/>
        </p:spPr>
        <p:txBody>
          <a:bodyPr lIns="0" tIns="0" rIns="0" bIns="0"/>
          <a:lstStyle/>
          <a:p>
            <a:pPr marL="339725" indent="-339725" defTabSz="449263">
              <a:lnSpc>
                <a:spcPct val="67000"/>
              </a:lnSpc>
              <a:spcBef>
                <a:spcPct val="20000"/>
              </a:spcBef>
              <a:buClr>
                <a:schemeClr val="bg2"/>
              </a:buClr>
              <a:buSzPct val="75000"/>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zh-TW" sz="2000" dirty="0">
                <a:latin typeface="Arial Unicode MS" pitchFamily="34" charset="-120"/>
                <a:ea typeface="Arial Unicode MS" pitchFamily="34" charset="-120"/>
                <a:cs typeface="Arial Unicode MS" pitchFamily="34" charset="-120"/>
              </a:rPr>
              <a:t>		triangles:	  </a:t>
            </a:r>
            <a:r>
              <a:rPr lang="en-GB" altLang="zh-TW" sz="2000" dirty="0" err="1">
                <a:latin typeface="Arial Unicode MS" pitchFamily="34" charset="-120"/>
                <a:ea typeface="Arial Unicode MS" pitchFamily="34" charset="-120"/>
                <a:cs typeface="Arial Unicode MS" pitchFamily="34" charset="-120"/>
              </a:rPr>
              <a:t>neighbors</a:t>
            </a:r>
            <a:endParaRPr lang="en-GB" altLang="zh-TW" sz="2000" dirty="0">
              <a:latin typeface="Arial Unicode MS" pitchFamily="34" charset="-120"/>
              <a:ea typeface="Arial Unicode MS" pitchFamily="34" charset="-120"/>
              <a:cs typeface="Arial Unicode MS" pitchFamily="34" charset="-120"/>
            </a:endParaRPr>
          </a:p>
          <a:p>
            <a:pPr marL="339725" indent="-339725" defTabSz="449263">
              <a:lnSpc>
                <a:spcPct val="67000"/>
              </a:lnSpc>
              <a:spcBef>
                <a:spcPct val="20000"/>
              </a:spcBef>
              <a:buClr>
                <a:schemeClr val="bg2"/>
              </a:buClr>
              <a:buSzPct val="75000"/>
              <a:buFont typeface="Wingdings" pitchFamily="2" charset="2"/>
              <a:buNone/>
              <a:tabLst>
                <a:tab pos="446088" algn="l"/>
                <a:tab pos="895350" algn="l"/>
                <a:tab pos="1344613" algn="l"/>
                <a:tab pos="1793875" algn="l"/>
                <a:tab pos="2243138" algn="l"/>
                <a:tab pos="2692400" algn="l"/>
                <a:tab pos="3141663" algn="l"/>
                <a:tab pos="3590925" algn="l"/>
                <a:tab pos="4040188" algn="l"/>
                <a:tab pos="4489450" algn="l"/>
                <a:tab pos="4938713" algn="l"/>
                <a:tab pos="5387975" algn="l"/>
                <a:tab pos="5837238" algn="l"/>
                <a:tab pos="6286500" algn="l"/>
                <a:tab pos="6735763" algn="l"/>
                <a:tab pos="7185025" algn="l"/>
                <a:tab pos="7634288" algn="l"/>
                <a:tab pos="8083550" algn="l"/>
                <a:tab pos="8532813" algn="l"/>
                <a:tab pos="8982075" algn="l"/>
              </a:tabLst>
            </a:pPr>
            <a:r>
              <a:rPr lang="en-GB" altLang="zh-TW" sz="2000" dirty="0">
                <a:latin typeface="Arial Unicode MS" pitchFamily="34" charset="-120"/>
                <a:ea typeface="Arial Unicode MS" pitchFamily="34" charset="-120"/>
                <a:cs typeface="Arial Unicode MS" pitchFamily="34" charset="-120"/>
              </a:rPr>
              <a:t>		rectangles:   objects</a:t>
            </a:r>
          </a:p>
        </p:txBody>
      </p:sp>
      <p:pic>
        <p:nvPicPr>
          <p:cNvPr id="76805" name="Picture 5"/>
          <p:cNvPicPr>
            <a:picLocks noChangeAspect="1" noChangeArrowheads="1"/>
          </p:cNvPicPr>
          <p:nvPr/>
        </p:nvPicPr>
        <p:blipFill>
          <a:blip r:embed="rId3" cstate="print"/>
          <a:srcRect/>
          <a:stretch>
            <a:fillRect/>
          </a:stretch>
        </p:blipFill>
        <p:spPr bwMode="auto">
          <a:xfrm>
            <a:off x="3714744" y="2786058"/>
            <a:ext cx="4968875" cy="3008313"/>
          </a:xfrm>
          <a:prstGeom prst="rect">
            <a:avLst/>
          </a:prstGeom>
          <a:noFill/>
          <a:ln w="9525">
            <a:noFill/>
            <a:round/>
            <a:headEnd/>
            <a:tailEnd/>
          </a:ln>
          <a:effectLst/>
        </p:spPr>
      </p:pic>
      <p:sp>
        <p:nvSpPr>
          <p:cNvPr id="76806" name="Line 6"/>
          <p:cNvSpPr>
            <a:spLocks noChangeShapeType="1"/>
          </p:cNvSpPr>
          <p:nvPr/>
        </p:nvSpPr>
        <p:spPr bwMode="auto">
          <a:xfrm flipV="1">
            <a:off x="4067175" y="4437063"/>
            <a:ext cx="73025" cy="504825"/>
          </a:xfrm>
          <a:prstGeom prst="line">
            <a:avLst/>
          </a:prstGeom>
          <a:noFill/>
          <a:ln w="9525">
            <a:solidFill>
              <a:schemeClr val="tx1"/>
            </a:solidFill>
            <a:round/>
            <a:headEnd/>
            <a:tailEnd type="triangle" w="med" len="med"/>
          </a:ln>
          <a:effectLst/>
        </p:spPr>
        <p:txBody>
          <a:bodyPr/>
          <a:lstStyle/>
          <a:p>
            <a:endParaRPr lang="zh-TW" altLang="en-US">
              <a:latin typeface="Arial Unicode MS" pitchFamily="34" charset="-120"/>
              <a:ea typeface="Arial Unicode MS" pitchFamily="34" charset="-120"/>
              <a:cs typeface="Arial Unicode MS" pitchFamily="34" charset="-120"/>
            </a:endParaRPr>
          </a:p>
        </p:txBody>
      </p:sp>
      <p:sp>
        <p:nvSpPr>
          <p:cNvPr id="76807" name="Line 7"/>
          <p:cNvSpPr>
            <a:spLocks noChangeShapeType="1"/>
          </p:cNvSpPr>
          <p:nvPr/>
        </p:nvSpPr>
        <p:spPr bwMode="auto">
          <a:xfrm>
            <a:off x="3708400" y="3789363"/>
            <a:ext cx="358775" cy="360362"/>
          </a:xfrm>
          <a:prstGeom prst="line">
            <a:avLst/>
          </a:prstGeom>
          <a:noFill/>
          <a:ln w="9525">
            <a:solidFill>
              <a:schemeClr val="tx1"/>
            </a:solidFill>
            <a:round/>
            <a:headEnd/>
            <a:tailEnd type="triangle" w="med" len="med"/>
          </a:ln>
          <a:effectLst/>
        </p:spPr>
        <p:txBody>
          <a:bodyPr/>
          <a:lstStyle/>
          <a:p>
            <a:endParaRPr lang="zh-TW" altLang="en-US">
              <a:latin typeface="Arial Unicode MS" pitchFamily="34" charset="-120"/>
              <a:ea typeface="Arial Unicode MS" pitchFamily="34" charset="-120"/>
              <a:cs typeface="Arial Unicode MS" pitchFamily="34" charset="-120"/>
            </a:endParaRPr>
          </a:p>
        </p:txBody>
      </p:sp>
      <p:sp>
        <p:nvSpPr>
          <p:cNvPr id="76808" name="Line 8"/>
          <p:cNvSpPr>
            <a:spLocks noChangeShapeType="1"/>
          </p:cNvSpPr>
          <p:nvPr/>
        </p:nvSpPr>
        <p:spPr bwMode="auto">
          <a:xfrm flipH="1" flipV="1">
            <a:off x="4211638" y="4365625"/>
            <a:ext cx="73025" cy="142875"/>
          </a:xfrm>
          <a:prstGeom prst="line">
            <a:avLst/>
          </a:prstGeom>
          <a:noFill/>
          <a:ln w="9525">
            <a:solidFill>
              <a:schemeClr val="tx1"/>
            </a:solidFill>
            <a:round/>
            <a:headEnd/>
            <a:tailEnd type="triangle" w="med" len="med"/>
          </a:ln>
          <a:effectLst/>
        </p:spPr>
        <p:txBody>
          <a:bodyPr/>
          <a:lstStyle/>
          <a:p>
            <a:endParaRPr lang="zh-TW" altLang="en-US">
              <a:latin typeface="Arial Unicode MS" pitchFamily="34" charset="-120"/>
              <a:ea typeface="Arial Unicode MS" pitchFamily="34" charset="-120"/>
              <a:cs typeface="Arial Unicode MS" pitchFamily="34" charset="-120"/>
            </a:endParaRPr>
          </a:p>
        </p:txBody>
      </p:sp>
      <p:cxnSp>
        <p:nvCxnSpPr>
          <p:cNvPr id="21" name="直線單箭頭接點 20"/>
          <p:cNvCxnSpPr/>
          <p:nvPr/>
        </p:nvCxnSpPr>
        <p:spPr>
          <a:xfrm rot="16200000" flipV="1">
            <a:off x="5669297" y="3770987"/>
            <a:ext cx="424281" cy="358443"/>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3" name="直線單箭頭接點 22"/>
          <p:cNvCxnSpPr/>
          <p:nvPr/>
        </p:nvCxnSpPr>
        <p:spPr>
          <a:xfrm rot="5400000">
            <a:off x="5750328" y="4643446"/>
            <a:ext cx="642942" cy="7143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5" name="直線單箭頭接點 24"/>
          <p:cNvCxnSpPr/>
          <p:nvPr/>
        </p:nvCxnSpPr>
        <p:spPr>
          <a:xfrm rot="16200000" flipH="1">
            <a:off x="6151406" y="4313807"/>
            <a:ext cx="162656" cy="107555"/>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1"/>
                                        </p:tgtEl>
                                        <p:attrNameLst>
                                          <p:attrName>style.visibility</p:attrName>
                                        </p:attrNameLst>
                                      </p:cBhvr>
                                      <p:to>
                                        <p:strVal val="visible"/>
                                      </p:to>
                                    </p:set>
                                    <p:animEffect transition="in" filter="fade">
                                      <p:cBhvr>
                                        <p:cTn id="7" dur="2000"/>
                                        <p:tgtEl>
                                          <p:spTgt spid="21"/>
                                        </p:tgtEl>
                                      </p:cBhvr>
                                    </p:animEffect>
                                  </p:childTnLst>
                                </p:cTn>
                              </p:par>
                              <p:par>
                                <p:cTn id="8" presetID="10" presetClass="entr" presetSubtype="0" fill="hold" nodeType="withEffect">
                                  <p:stCondLst>
                                    <p:cond delay="0"/>
                                  </p:stCondLst>
                                  <p:childTnLst>
                                    <p:set>
                                      <p:cBhvr>
                                        <p:cTn id="9" dur="1" fill="hold">
                                          <p:stCondLst>
                                            <p:cond delay="0"/>
                                          </p:stCondLst>
                                        </p:cTn>
                                        <p:tgtEl>
                                          <p:spTgt spid="23"/>
                                        </p:tgtEl>
                                        <p:attrNameLst>
                                          <p:attrName>style.visibility</p:attrName>
                                        </p:attrNameLst>
                                      </p:cBhvr>
                                      <p:to>
                                        <p:strVal val="visible"/>
                                      </p:to>
                                    </p:set>
                                    <p:animEffect transition="in" filter="fade">
                                      <p:cBhvr>
                                        <p:cTn id="10" dur="2000"/>
                                        <p:tgtEl>
                                          <p:spTgt spid="23"/>
                                        </p:tgtEl>
                                      </p:cBhvr>
                                    </p:animEffect>
                                  </p:childTnLst>
                                </p:cTn>
                              </p:par>
                              <p:par>
                                <p:cTn id="11" presetID="10" presetClass="entr" presetSubtype="0" fill="hold" nodeType="withEffect">
                                  <p:stCondLst>
                                    <p:cond delay="0"/>
                                  </p:stCondLst>
                                  <p:childTnLst>
                                    <p:set>
                                      <p:cBhvr>
                                        <p:cTn id="12" dur="1" fill="hold">
                                          <p:stCondLst>
                                            <p:cond delay="0"/>
                                          </p:stCondLst>
                                        </p:cTn>
                                        <p:tgtEl>
                                          <p:spTgt spid="25"/>
                                        </p:tgtEl>
                                        <p:attrNameLst>
                                          <p:attrName>style.visibility</p:attrName>
                                        </p:attrNameLst>
                                      </p:cBhvr>
                                      <p:to>
                                        <p:strVal val="visible"/>
                                      </p:to>
                                    </p:set>
                                    <p:animEffect transition="in" filter="fade">
                                      <p:cBhvr>
                                        <p:cTn id="13" dur="20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8" name="Rectangle 4"/>
          <p:cNvSpPr>
            <a:spLocks noGrp="1" noChangeArrowheads="1"/>
          </p:cNvSpPr>
          <p:nvPr>
            <p:ph type="title"/>
          </p:nvPr>
        </p:nvSpPr>
        <p:spPr>
          <a:xfrm>
            <a:off x="457200" y="122238"/>
            <a:ext cx="7543800" cy="1295400"/>
          </a:xfrm>
          <a:ln/>
        </p:spPr>
        <p:txBody>
          <a:bodyPr lIns="90000" tIns="46800" rIns="90000" bIns="46800" anchor="b"/>
          <a:lstStyle/>
          <a:p>
            <a:pPr algn="ctr" defTabSz="449263">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en-GB" altLang="zh-TW" sz="3500" dirty="0" smtClean="0"/>
              <a:t>AOI </a:t>
            </a:r>
            <a:r>
              <a:rPr lang="en-GB" altLang="zh-TW" sz="3500" dirty="0" err="1" smtClean="0"/>
              <a:t>Neighbor</a:t>
            </a:r>
            <a:r>
              <a:rPr lang="en-GB" altLang="zh-TW" sz="3500" dirty="0" smtClean="0"/>
              <a:t> Management via VON P2P Overlay</a:t>
            </a:r>
            <a:endParaRPr lang="en-GB" altLang="zh-TW" sz="3500" dirty="0"/>
          </a:p>
        </p:txBody>
      </p:sp>
      <p:sp>
        <p:nvSpPr>
          <p:cNvPr id="14" name="頁尾版面配置區 3"/>
          <p:cNvSpPr>
            <a:spLocks noGrp="1"/>
          </p:cNvSpPr>
          <p:nvPr>
            <p:ph type="ftr" sz="quarter" idx="11"/>
          </p:nvPr>
        </p:nvSpPr>
        <p:spPr/>
        <p:txBody>
          <a:bodyPr/>
          <a:lstStyle/>
          <a:p>
            <a:r>
              <a:rPr lang="en-US" altLang="zh-TW"/>
              <a:t>National Central University, Taiwan</a:t>
            </a:r>
          </a:p>
        </p:txBody>
      </p:sp>
      <p:sp>
        <p:nvSpPr>
          <p:cNvPr id="15" name="投影片編號版面配置區 4"/>
          <p:cNvSpPr>
            <a:spLocks noGrp="1"/>
          </p:cNvSpPr>
          <p:nvPr>
            <p:ph type="sldNum" sz="quarter" idx="12"/>
          </p:nvPr>
        </p:nvSpPr>
        <p:spPr/>
        <p:txBody>
          <a:bodyPr/>
          <a:lstStyle/>
          <a:p>
            <a:fld id="{AA78C756-FF15-4AE2-B5C7-5FB45630E7B6}" type="slidenum">
              <a:rPr lang="en-US" altLang="zh-TW"/>
              <a:pPr/>
              <a:t>12</a:t>
            </a:fld>
            <a:endParaRPr lang="en-US" altLang="zh-TW"/>
          </a:p>
        </p:txBody>
      </p:sp>
      <p:pic>
        <p:nvPicPr>
          <p:cNvPr id="129026" name="Picture 2"/>
          <p:cNvPicPr>
            <a:picLocks noChangeAspect="1" noChangeArrowheads="1"/>
          </p:cNvPicPr>
          <p:nvPr/>
        </p:nvPicPr>
        <p:blipFill>
          <a:blip r:embed="rId3" cstate="print"/>
          <a:srcRect/>
          <a:stretch>
            <a:fillRect/>
          </a:stretch>
        </p:blipFill>
        <p:spPr bwMode="auto">
          <a:xfrm>
            <a:off x="1187450" y="2781300"/>
            <a:ext cx="3498850" cy="3089275"/>
          </a:xfrm>
          <a:prstGeom prst="rect">
            <a:avLst/>
          </a:prstGeom>
          <a:noFill/>
          <a:ln w="9525">
            <a:noFill/>
            <a:round/>
            <a:headEnd/>
            <a:tailEnd/>
          </a:ln>
          <a:effectLst/>
        </p:spPr>
      </p:pic>
      <p:pic>
        <p:nvPicPr>
          <p:cNvPr id="129027" name="Picture 3"/>
          <p:cNvPicPr>
            <a:picLocks noChangeAspect="1" noChangeArrowheads="1"/>
          </p:cNvPicPr>
          <p:nvPr/>
        </p:nvPicPr>
        <p:blipFill>
          <a:blip r:embed="rId4" cstate="print"/>
          <a:srcRect/>
          <a:stretch>
            <a:fillRect/>
          </a:stretch>
        </p:blipFill>
        <p:spPr bwMode="auto">
          <a:xfrm>
            <a:off x="4932363" y="2781300"/>
            <a:ext cx="3498850" cy="3089275"/>
          </a:xfrm>
          <a:prstGeom prst="rect">
            <a:avLst/>
          </a:prstGeom>
          <a:noFill/>
          <a:ln w="9525">
            <a:noFill/>
            <a:round/>
            <a:headEnd/>
            <a:tailEnd/>
          </a:ln>
          <a:effectLst/>
        </p:spPr>
      </p:pic>
      <p:sp>
        <p:nvSpPr>
          <p:cNvPr id="129029" name="Line 5"/>
          <p:cNvSpPr>
            <a:spLocks noChangeShapeType="1"/>
          </p:cNvSpPr>
          <p:nvPr/>
        </p:nvSpPr>
        <p:spPr bwMode="auto">
          <a:xfrm>
            <a:off x="1116013" y="3717925"/>
            <a:ext cx="1152525" cy="504825"/>
          </a:xfrm>
          <a:prstGeom prst="line">
            <a:avLst/>
          </a:prstGeom>
          <a:noFill/>
          <a:ln w="9360">
            <a:solidFill>
              <a:srgbClr val="000000"/>
            </a:solidFill>
            <a:miter lim="800000"/>
            <a:headEnd/>
            <a:tailEnd type="triangle" w="med" len="med"/>
          </a:ln>
          <a:effectLst/>
        </p:spPr>
        <p:txBody>
          <a:bodyPr/>
          <a:lstStyle/>
          <a:p>
            <a:endParaRPr lang="zh-TW" altLang="en-US"/>
          </a:p>
        </p:txBody>
      </p:sp>
      <p:sp>
        <p:nvSpPr>
          <p:cNvPr id="129030" name="Line 6"/>
          <p:cNvSpPr>
            <a:spLocks noChangeShapeType="1"/>
          </p:cNvSpPr>
          <p:nvPr/>
        </p:nvSpPr>
        <p:spPr bwMode="auto">
          <a:xfrm flipV="1">
            <a:off x="1116013" y="4868863"/>
            <a:ext cx="863600" cy="722312"/>
          </a:xfrm>
          <a:prstGeom prst="line">
            <a:avLst/>
          </a:prstGeom>
          <a:noFill/>
          <a:ln w="9360">
            <a:solidFill>
              <a:srgbClr val="000000"/>
            </a:solidFill>
            <a:miter lim="800000"/>
            <a:headEnd/>
            <a:tailEnd type="triangle" w="med" len="med"/>
          </a:ln>
          <a:effectLst/>
        </p:spPr>
        <p:txBody>
          <a:bodyPr/>
          <a:lstStyle/>
          <a:p>
            <a:endParaRPr lang="zh-TW" altLang="en-US"/>
          </a:p>
        </p:txBody>
      </p:sp>
      <p:sp>
        <p:nvSpPr>
          <p:cNvPr id="129031" name="Text Box 7"/>
          <p:cNvSpPr txBox="1">
            <a:spLocks noChangeArrowheads="1"/>
          </p:cNvSpPr>
          <p:nvPr/>
        </p:nvSpPr>
        <p:spPr bwMode="auto">
          <a:xfrm>
            <a:off x="0" y="3357563"/>
            <a:ext cx="1403350" cy="517525"/>
          </a:xfrm>
          <a:prstGeom prst="rect">
            <a:avLst/>
          </a:prstGeom>
          <a:noFill/>
          <a:ln w="9525">
            <a:noFill/>
            <a:round/>
            <a:headEnd/>
            <a:tailEnd/>
          </a:ln>
          <a:effectLst/>
        </p:spPr>
        <p:txBody>
          <a:bodyPr lIns="90000" tIns="46800" rIns="90000" bIns="46800">
            <a:spAutoFit/>
          </a:bodyPr>
          <a:lstStyle/>
          <a:p>
            <a:pPr defTabSz="449263">
              <a:lnSpc>
                <a:spcPct val="87000"/>
              </a:lnSpc>
              <a:spcBef>
                <a:spcPts val="1000"/>
              </a:spcBef>
              <a:buClr>
                <a:srgbClr val="000000"/>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GB" altLang="zh-TW" sz="1600" b="1">
                <a:solidFill>
                  <a:srgbClr val="000000"/>
                </a:solidFill>
              </a:rPr>
              <a:t>Boundary neighbors</a:t>
            </a:r>
          </a:p>
        </p:txBody>
      </p:sp>
      <p:sp>
        <p:nvSpPr>
          <p:cNvPr id="129032" name="Text Box 8"/>
          <p:cNvSpPr txBox="1">
            <a:spLocks noChangeArrowheads="1"/>
          </p:cNvSpPr>
          <p:nvPr/>
        </p:nvSpPr>
        <p:spPr bwMode="auto">
          <a:xfrm>
            <a:off x="179388" y="5302250"/>
            <a:ext cx="1403350" cy="517525"/>
          </a:xfrm>
          <a:prstGeom prst="rect">
            <a:avLst/>
          </a:prstGeom>
          <a:noFill/>
          <a:ln w="9525">
            <a:noFill/>
            <a:round/>
            <a:headEnd/>
            <a:tailEnd/>
          </a:ln>
          <a:effectLst/>
        </p:spPr>
        <p:txBody>
          <a:bodyPr lIns="90000" tIns="46800" rIns="90000" bIns="46800">
            <a:spAutoFit/>
          </a:bodyPr>
          <a:lstStyle/>
          <a:p>
            <a:pPr defTabSz="449263">
              <a:lnSpc>
                <a:spcPct val="87000"/>
              </a:lnSpc>
              <a:spcBef>
                <a:spcPts val="1000"/>
              </a:spcBef>
              <a:buClr>
                <a:srgbClr val="000000"/>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GB" altLang="zh-TW" sz="1600" b="1">
                <a:solidFill>
                  <a:srgbClr val="000000"/>
                </a:solidFill>
              </a:rPr>
              <a:t>New neighbors</a:t>
            </a:r>
          </a:p>
        </p:txBody>
      </p:sp>
      <p:sp>
        <p:nvSpPr>
          <p:cNvPr id="129033" name="Freeform 9"/>
          <p:cNvSpPr>
            <a:spLocks/>
          </p:cNvSpPr>
          <p:nvPr/>
        </p:nvSpPr>
        <p:spPr bwMode="auto">
          <a:xfrm>
            <a:off x="8243888" y="3214688"/>
            <a:ext cx="360362" cy="431800"/>
          </a:xfrm>
          <a:custGeom>
            <a:avLst/>
            <a:gdLst/>
            <a:ahLst/>
            <a:cxnLst>
              <a:cxn ang="0">
                <a:pos x="1001" y="0"/>
              </a:cxn>
              <a:cxn ang="0">
                <a:pos x="0" y="1199"/>
              </a:cxn>
            </a:cxnLst>
            <a:rect l="0" t="0" r="r" b="b"/>
            <a:pathLst>
              <a:path w="1002" h="1200">
                <a:moveTo>
                  <a:pt x="1001" y="0"/>
                </a:moveTo>
                <a:lnTo>
                  <a:pt x="0" y="1199"/>
                </a:lnTo>
              </a:path>
            </a:pathLst>
          </a:custGeom>
          <a:noFill/>
          <a:ln w="9360">
            <a:solidFill>
              <a:srgbClr val="000000"/>
            </a:solidFill>
            <a:miter lim="800000"/>
            <a:headEnd/>
            <a:tailEnd type="triangle" w="med" len="med"/>
          </a:ln>
          <a:effectLst/>
        </p:spPr>
        <p:txBody>
          <a:bodyPr/>
          <a:lstStyle/>
          <a:p>
            <a:endParaRPr lang="zh-TW" altLang="en-US"/>
          </a:p>
        </p:txBody>
      </p:sp>
      <p:sp>
        <p:nvSpPr>
          <p:cNvPr id="129034" name="Text Box 10"/>
          <p:cNvSpPr txBox="1">
            <a:spLocks noChangeArrowheads="1"/>
          </p:cNvSpPr>
          <p:nvPr/>
        </p:nvSpPr>
        <p:spPr bwMode="auto">
          <a:xfrm>
            <a:off x="7308850" y="2781300"/>
            <a:ext cx="1835150" cy="517525"/>
          </a:xfrm>
          <a:prstGeom prst="rect">
            <a:avLst/>
          </a:prstGeom>
          <a:noFill/>
          <a:ln w="9525">
            <a:noFill/>
            <a:round/>
            <a:headEnd/>
            <a:tailEnd/>
          </a:ln>
          <a:effectLst/>
        </p:spPr>
        <p:txBody>
          <a:bodyPr lIns="90000" tIns="46800" rIns="90000" bIns="46800">
            <a:spAutoFit/>
          </a:bodyPr>
          <a:lstStyle/>
          <a:p>
            <a:pPr defTabSz="449263">
              <a:lnSpc>
                <a:spcPct val="87000"/>
              </a:lnSpc>
              <a:spcBef>
                <a:spcPts val="1000"/>
              </a:spcBef>
              <a:buClr>
                <a:srgbClr val="000000"/>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GB" altLang="zh-TW" sz="1600" b="1">
                <a:solidFill>
                  <a:srgbClr val="000000"/>
                </a:solidFill>
              </a:rPr>
              <a:t>Non-overlapped neighbors</a:t>
            </a:r>
          </a:p>
        </p:txBody>
      </p:sp>
      <p:sp>
        <p:nvSpPr>
          <p:cNvPr id="129035" name="Freeform 11"/>
          <p:cNvSpPr>
            <a:spLocks/>
          </p:cNvSpPr>
          <p:nvPr/>
        </p:nvSpPr>
        <p:spPr bwMode="auto">
          <a:xfrm>
            <a:off x="8029575" y="3357563"/>
            <a:ext cx="142875" cy="146050"/>
          </a:xfrm>
          <a:custGeom>
            <a:avLst/>
            <a:gdLst/>
            <a:ahLst/>
            <a:cxnLst>
              <a:cxn ang="0">
                <a:pos x="397" y="0"/>
              </a:cxn>
              <a:cxn ang="0">
                <a:pos x="0" y="405"/>
              </a:cxn>
            </a:cxnLst>
            <a:rect l="0" t="0" r="r" b="b"/>
            <a:pathLst>
              <a:path w="398" h="406">
                <a:moveTo>
                  <a:pt x="397" y="0"/>
                </a:moveTo>
                <a:lnTo>
                  <a:pt x="0" y="405"/>
                </a:lnTo>
              </a:path>
            </a:pathLst>
          </a:custGeom>
          <a:noFill/>
          <a:ln w="9360">
            <a:solidFill>
              <a:srgbClr val="000000"/>
            </a:solidFill>
            <a:miter lim="800000"/>
            <a:headEnd/>
            <a:tailEnd type="triangle" w="med" len="med"/>
          </a:ln>
          <a:effectLst/>
        </p:spPr>
        <p:txBody>
          <a:bodyPr/>
          <a:lstStyle/>
          <a:p>
            <a:endParaRPr lang="zh-TW" altLang="en-US"/>
          </a:p>
        </p:txBody>
      </p:sp>
      <p:sp>
        <p:nvSpPr>
          <p:cNvPr id="129036" name="Rectangle 12"/>
          <p:cNvSpPr>
            <a:spLocks noChangeArrowheads="1"/>
          </p:cNvSpPr>
          <p:nvPr/>
        </p:nvSpPr>
        <p:spPr bwMode="auto">
          <a:xfrm>
            <a:off x="1476375" y="6021388"/>
            <a:ext cx="6769100" cy="331787"/>
          </a:xfrm>
          <a:prstGeom prst="rect">
            <a:avLst/>
          </a:prstGeom>
          <a:noFill/>
          <a:ln w="9525">
            <a:noFill/>
            <a:round/>
            <a:headEnd/>
            <a:tailEnd/>
          </a:ln>
          <a:effectLst/>
        </p:spPr>
        <p:txBody>
          <a:bodyPr lIns="90000" tIns="46800" rIns="90000" bIns="46800">
            <a:spAutoFit/>
          </a:bodyPr>
          <a:lstStyle/>
          <a:p>
            <a:pPr algn="ctr" defTabSz="449263">
              <a:lnSpc>
                <a:spcPct val="87000"/>
              </a:lnSpc>
              <a:buClr>
                <a:srgbClr val="000000"/>
              </a:buClr>
              <a:buSzPct val="100000"/>
              <a:buFont typeface="Arial" charset="0"/>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kumimoji="0" lang="en-GB" altLang="zh-TW">
                <a:solidFill>
                  <a:srgbClr val="000000"/>
                </a:solidFill>
              </a:rPr>
              <a:t>[Hu et al. 06]</a:t>
            </a:r>
          </a:p>
        </p:txBody>
      </p:sp>
      <p:sp>
        <p:nvSpPr>
          <p:cNvPr id="129037" name="Rectangle 13"/>
          <p:cNvSpPr>
            <a:spLocks noChangeArrowheads="1"/>
          </p:cNvSpPr>
          <p:nvPr/>
        </p:nvSpPr>
        <p:spPr bwMode="auto">
          <a:xfrm>
            <a:off x="684213" y="1773238"/>
            <a:ext cx="7416800" cy="641350"/>
          </a:xfrm>
          <a:prstGeom prst="rect">
            <a:avLst/>
          </a:prstGeom>
          <a:noFill/>
          <a:ln w="9525">
            <a:noFill/>
            <a:round/>
            <a:headEnd/>
            <a:tailEnd/>
          </a:ln>
          <a:effectLst/>
        </p:spPr>
        <p:txBody>
          <a:bodyPr lIns="90000" tIns="46800" rIns="90000" bIns="46800">
            <a:spAutoFit/>
          </a:bodyPr>
          <a:lstStyle/>
          <a:p>
            <a:pPr lvl="1" defTabSz="449263">
              <a:lnSpc>
                <a:spcPct val="75000"/>
              </a:lnSpc>
              <a:spcBef>
                <a:spcPts val="600"/>
              </a:spcBef>
              <a:buClr>
                <a:srgbClr val="669999"/>
              </a:buClr>
              <a:buSzPct val="70000"/>
              <a:buFont typeface="Wingdings" pitchFamily="2" charset="2"/>
              <a:buNone/>
              <a:tabLst>
                <a:tab pos="457200" algn="l"/>
                <a:tab pos="914400" algn="l"/>
                <a:tab pos="1828800" algn="l"/>
                <a:tab pos="2743200" algn="l"/>
                <a:tab pos="3657600" algn="l"/>
                <a:tab pos="4572000" algn="l"/>
                <a:tab pos="5486400" algn="l"/>
                <a:tab pos="6400800" algn="l"/>
                <a:tab pos="7315200" algn="l"/>
                <a:tab pos="8229600" algn="l"/>
                <a:tab pos="9144000" algn="l"/>
                <a:tab pos="10058400" algn="l"/>
              </a:tabLst>
            </a:pPr>
            <a:r>
              <a:rPr kumimoji="0" lang="en-GB" altLang="zh-TW" sz="2400" i="1">
                <a:solidFill>
                  <a:srgbClr val="0000FF"/>
                </a:solidFill>
              </a:rPr>
              <a:t>Voronoi diagrams</a:t>
            </a:r>
            <a:r>
              <a:rPr kumimoji="0" lang="en-GB" altLang="zh-TW" sz="2400">
                <a:solidFill>
                  <a:srgbClr val="000000"/>
                </a:solidFill>
              </a:rPr>
              <a:t> identify </a:t>
            </a:r>
            <a:r>
              <a:rPr kumimoji="0" lang="en-GB" altLang="zh-TW" sz="2400">
                <a:solidFill>
                  <a:srgbClr val="0000FF"/>
                </a:solidFill>
              </a:rPr>
              <a:t>boundary neighbors</a:t>
            </a:r>
            <a:r>
              <a:rPr kumimoji="0" lang="en-GB" altLang="zh-TW" sz="2400">
                <a:solidFill>
                  <a:srgbClr val="000000"/>
                </a:solidFill>
              </a:rPr>
              <a:t> for neighbor discovery 		</a:t>
            </a: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fill="hold" grpId="0" nodeType="clickEffect">
                                  <p:stCondLst>
                                    <p:cond delay="0"/>
                                  </p:stCondLst>
                                  <p:childTnLst>
                                    <p:set>
                                      <p:cBhvr>
                                        <p:cTn id="6" dur="1" fill="hold">
                                          <p:stCondLst>
                                            <p:cond delay="0"/>
                                          </p:stCondLst>
                                        </p:cTn>
                                        <p:tgtEl>
                                          <p:spTgt spid="129035"/>
                                        </p:tgtEl>
                                        <p:attrNameLst>
                                          <p:attrName>style.visibility</p:attrName>
                                        </p:attrNameLst>
                                      </p:cBhvr>
                                      <p:to>
                                        <p:strVal val="visible"/>
                                      </p:to>
                                    </p:set>
                                  </p:childTnLst>
                                </p:cTn>
                              </p:par>
                              <p:par>
                                <p:cTn id="7" presetID="1" presetClass="entr" fill="hold" grpId="0" nodeType="withEffect">
                                  <p:stCondLst>
                                    <p:cond delay="0"/>
                                  </p:stCondLst>
                                  <p:childTnLst>
                                    <p:set>
                                      <p:cBhvr>
                                        <p:cTn id="8" dur="1" fill="hold">
                                          <p:stCondLst>
                                            <p:cond delay="0"/>
                                          </p:stCondLst>
                                        </p:cTn>
                                        <p:tgtEl>
                                          <p:spTgt spid="129033"/>
                                        </p:tgtEl>
                                        <p:attrNameLst>
                                          <p:attrName>style.visibility</p:attrName>
                                        </p:attrNameLst>
                                      </p:cBhvr>
                                      <p:to>
                                        <p:strVal val="visible"/>
                                      </p:to>
                                    </p:set>
                                  </p:childTnLst>
                                </p:cTn>
                              </p:par>
                              <p:par>
                                <p:cTn id="9" presetID="1" presetClass="entr" fill="hold" nodeType="withEffect">
                                  <p:stCondLst>
                                    <p:cond delay="0"/>
                                  </p:stCondLst>
                                  <p:childTnLst>
                                    <p:set>
                                      <p:cBhvr>
                                        <p:cTn id="10" dur="1" fill="hold">
                                          <p:stCondLst>
                                            <p:cond delay="0"/>
                                          </p:stCondLst>
                                        </p:cTn>
                                        <p:tgtEl>
                                          <p:spTgt spid="129034"/>
                                        </p:tgtEl>
                                        <p:attrNameLst>
                                          <p:attrName>style.visibility</p:attrName>
                                        </p:attrNameLst>
                                      </p:cBhvr>
                                      <p:to>
                                        <p:strVal val="visible"/>
                                      </p:to>
                                    </p:set>
                                  </p:childTnLst>
                                </p:cTn>
                              </p:par>
                              <p:par>
                                <p:cTn id="11" presetID="1" presetClass="entr" fill="hold" nodeType="withEffect">
                                  <p:stCondLst>
                                    <p:cond delay="0"/>
                                  </p:stCondLst>
                                  <p:childTnLst>
                                    <p:set>
                                      <p:cBhvr>
                                        <p:cTn id="12" dur="1" fill="hold">
                                          <p:stCondLst>
                                            <p:cond delay="0"/>
                                          </p:stCondLst>
                                        </p:cTn>
                                        <p:tgtEl>
                                          <p:spTgt spid="1290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9033" grpId="0" animBg="1"/>
      <p:bldP spid="129035"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p:txBody>
          <a:bodyPr/>
          <a:lstStyle/>
          <a:p>
            <a:pPr algn="ctr"/>
            <a:r>
              <a:rPr lang="en-US" altLang="zh-TW" dirty="0" smtClean="0">
                <a:latin typeface="Arial Unicode MS" pitchFamily="34" charset="-120"/>
                <a:ea typeface="Arial Unicode MS" pitchFamily="34" charset="-120"/>
                <a:cs typeface="Arial Unicode MS" pitchFamily="34" charset="-120"/>
              </a:rPr>
              <a:t>Actions in FLoD</a:t>
            </a:r>
            <a:endParaRPr lang="en-US" altLang="zh-TW" dirty="0">
              <a:latin typeface="Arial Unicode MS" pitchFamily="34" charset="-120"/>
              <a:ea typeface="Arial Unicode MS" pitchFamily="34" charset="-120"/>
              <a:cs typeface="Arial Unicode MS" pitchFamily="34" charset="-120"/>
            </a:endParaRPr>
          </a:p>
        </p:txBody>
      </p:sp>
      <p:sp>
        <p:nvSpPr>
          <p:cNvPr id="120835" name="Rectangle 3"/>
          <p:cNvSpPr>
            <a:spLocks noGrp="1" noChangeArrowheads="1"/>
          </p:cNvSpPr>
          <p:nvPr>
            <p:ph idx="1"/>
          </p:nvPr>
        </p:nvSpPr>
        <p:spPr/>
        <p:txBody>
          <a:bodyPr>
            <a:normAutofit fontScale="92500" lnSpcReduction="20000"/>
          </a:bodyPr>
          <a:lstStyle/>
          <a:p>
            <a:r>
              <a:rPr lang="en-US" altLang="zh-TW" dirty="0" smtClean="0">
                <a:solidFill>
                  <a:srgbClr val="FF0000"/>
                </a:solidFill>
                <a:latin typeface="Arial Unicode MS" pitchFamily="34" charset="-120"/>
                <a:ea typeface="Arial Unicode MS" pitchFamily="34" charset="-120"/>
                <a:cs typeface="Arial Unicode MS" pitchFamily="34" charset="-120"/>
              </a:rPr>
              <a:t>Source Discovery</a:t>
            </a:r>
          </a:p>
          <a:p>
            <a:pPr lvl="1"/>
            <a:r>
              <a:rPr lang="en-US" altLang="zh-TW" dirty="0" smtClean="0">
                <a:latin typeface="Arial Unicode MS" pitchFamily="34" charset="-120"/>
                <a:ea typeface="Arial Unicode MS" pitchFamily="34" charset="-120"/>
                <a:cs typeface="Arial Unicode MS" pitchFamily="34" charset="-120"/>
              </a:rPr>
              <a:t>Users send queries to AOI neighbors for discovering necessary data</a:t>
            </a:r>
          </a:p>
          <a:p>
            <a:pPr lvl="1"/>
            <a:endParaRPr lang="en-US" altLang="zh-TW" dirty="0" smtClean="0">
              <a:latin typeface="Arial Unicode MS" pitchFamily="34" charset="-120"/>
              <a:ea typeface="Arial Unicode MS" pitchFamily="34" charset="-120"/>
              <a:cs typeface="Arial Unicode MS" pitchFamily="34" charset="-120"/>
            </a:endParaRPr>
          </a:p>
          <a:p>
            <a:r>
              <a:rPr lang="en-US" altLang="zh-TW" dirty="0" smtClean="0">
                <a:solidFill>
                  <a:srgbClr val="FF0000"/>
                </a:solidFill>
                <a:latin typeface="Arial Unicode MS" pitchFamily="34" charset="-120"/>
                <a:ea typeface="Arial Unicode MS" pitchFamily="34" charset="-120"/>
                <a:cs typeface="Arial Unicode MS" pitchFamily="34" charset="-120"/>
              </a:rPr>
              <a:t>State Exchange</a:t>
            </a:r>
          </a:p>
          <a:p>
            <a:pPr lvl="1"/>
            <a:r>
              <a:rPr lang="en-US" altLang="zh-TW" dirty="0" smtClean="0">
                <a:latin typeface="Arial Unicode MS" pitchFamily="34" charset="-120"/>
                <a:ea typeface="Arial Unicode MS" pitchFamily="34" charset="-120"/>
                <a:cs typeface="Arial Unicode MS" pitchFamily="34" charset="-120"/>
              </a:rPr>
              <a:t>The list of available data is exchanged passively</a:t>
            </a:r>
          </a:p>
          <a:p>
            <a:pPr lvl="1"/>
            <a:endParaRPr lang="en-US" altLang="zh-TW" dirty="0" smtClean="0">
              <a:latin typeface="Arial Unicode MS" pitchFamily="34" charset="-120"/>
              <a:ea typeface="Arial Unicode MS" pitchFamily="34" charset="-120"/>
              <a:cs typeface="Arial Unicode MS" pitchFamily="34" charset="-120"/>
            </a:endParaRPr>
          </a:p>
          <a:p>
            <a:r>
              <a:rPr lang="en-US" altLang="zh-TW" dirty="0" smtClean="0">
                <a:solidFill>
                  <a:srgbClr val="FF0000"/>
                </a:solidFill>
                <a:latin typeface="Arial Unicode MS" pitchFamily="34" charset="-120"/>
                <a:ea typeface="Arial Unicode MS" pitchFamily="34" charset="-120"/>
                <a:cs typeface="Arial Unicode MS" pitchFamily="34" charset="-120"/>
              </a:rPr>
              <a:t>Source Selection</a:t>
            </a:r>
          </a:p>
          <a:p>
            <a:pPr lvl="1"/>
            <a:r>
              <a:rPr lang="en-US" altLang="zh-TW" dirty="0" smtClean="0">
                <a:latin typeface="Arial Unicode MS" pitchFamily="34" charset="-120"/>
                <a:ea typeface="Arial Unicode MS" pitchFamily="34" charset="-120"/>
                <a:cs typeface="Arial Unicode MS" pitchFamily="34" charset="-120"/>
              </a:rPr>
              <a:t>Users randomly select available data</a:t>
            </a:r>
          </a:p>
          <a:p>
            <a:pPr lvl="1"/>
            <a:endParaRPr lang="en-US" altLang="zh-TW" dirty="0" smtClean="0">
              <a:latin typeface="Arial Unicode MS" pitchFamily="34" charset="-120"/>
              <a:ea typeface="Arial Unicode MS" pitchFamily="34" charset="-120"/>
              <a:cs typeface="Arial Unicode MS" pitchFamily="34" charset="-120"/>
            </a:endParaRPr>
          </a:p>
          <a:p>
            <a:r>
              <a:rPr lang="en-US" altLang="zh-TW" dirty="0" smtClean="0">
                <a:solidFill>
                  <a:srgbClr val="FF0000"/>
                </a:solidFill>
                <a:latin typeface="Arial Unicode MS" pitchFamily="34" charset="-120"/>
                <a:ea typeface="Arial Unicode MS" pitchFamily="34" charset="-120"/>
                <a:cs typeface="Arial Unicode MS" pitchFamily="34" charset="-120"/>
              </a:rPr>
              <a:t>Content Exchange </a:t>
            </a:r>
          </a:p>
          <a:p>
            <a:pPr lvl="1"/>
            <a:r>
              <a:rPr lang="en-US" altLang="zh-TW" dirty="0" smtClean="0">
                <a:latin typeface="Arial Unicode MS" pitchFamily="34" charset="-120"/>
                <a:ea typeface="Arial Unicode MS" pitchFamily="34" charset="-120"/>
                <a:cs typeface="Arial Unicode MS" pitchFamily="34" charset="-120"/>
              </a:rPr>
              <a:t>First come first serve</a:t>
            </a:r>
          </a:p>
        </p:txBody>
      </p:sp>
      <p:sp>
        <p:nvSpPr>
          <p:cNvPr id="11" name="頁尾版面配置區 3"/>
          <p:cNvSpPr>
            <a:spLocks noGrp="1"/>
          </p:cNvSpPr>
          <p:nvPr>
            <p:ph type="ftr" sz="quarter" idx="11"/>
          </p:nvPr>
        </p:nvSpPr>
        <p:spPr>
          <a:xfrm>
            <a:off x="3288694" y="6400800"/>
            <a:ext cx="4212264" cy="274320"/>
          </a:xfrm>
        </p:spPr>
        <p:txBody>
          <a:bodyPr/>
          <a:lstStyle/>
          <a:p>
            <a:r>
              <a:rPr lang="en-US" altLang="zh-TW" dirty="0" smtClean="0">
                <a:latin typeface="Arial Unicode MS" pitchFamily="34" charset="-120"/>
                <a:ea typeface="Arial Unicode MS" pitchFamily="34" charset="-120"/>
                <a:cs typeface="Arial Unicode MS" pitchFamily="34" charset="-120"/>
              </a:rPr>
              <a:t>National Central University, Taiwan</a:t>
            </a:r>
            <a:endParaRPr lang="en-US" altLang="zh-TW" dirty="0">
              <a:latin typeface="Arial Unicode MS" pitchFamily="34" charset="-120"/>
              <a:ea typeface="Arial Unicode MS" pitchFamily="34" charset="-120"/>
              <a:cs typeface="Arial Unicode MS" pitchFamily="34" charset="-120"/>
            </a:endParaRPr>
          </a:p>
        </p:txBody>
      </p:sp>
      <p:sp>
        <p:nvSpPr>
          <p:cNvPr id="5" name="投影片編號版面配置區 4"/>
          <p:cNvSpPr>
            <a:spLocks noGrp="1"/>
          </p:cNvSpPr>
          <p:nvPr>
            <p:ph type="sldNum" sz="quarter" idx="12"/>
          </p:nvPr>
        </p:nvSpPr>
        <p:spPr/>
        <p:txBody>
          <a:bodyPr/>
          <a:lstStyle/>
          <a:p>
            <a:fld id="{0A7CD2D9-9C0D-4CD0-88C3-5468DB39F1F5}" type="slidenum">
              <a:rPr lang="en-US" altLang="zh-TW" smtClean="0">
                <a:latin typeface="Arial Unicode MS" pitchFamily="34" charset="-120"/>
                <a:ea typeface="Arial Unicode MS" pitchFamily="34" charset="-120"/>
                <a:cs typeface="Arial Unicode MS" pitchFamily="34" charset="-120"/>
              </a:rPr>
              <a:pPr/>
              <a:t>13</a:t>
            </a:fld>
            <a:endParaRPr lang="en-US" altLang="zh-TW">
              <a:latin typeface="Arial Unicode MS" pitchFamily="34" charset="-120"/>
              <a:ea typeface="Arial Unicode MS" pitchFamily="34" charset="-120"/>
              <a:cs typeface="Arial Unicode MS" pitchFamily="34" charset="-12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pPr algn="ctr"/>
            <a:r>
              <a:rPr lang="en-US" altLang="zh-TW" dirty="0" smtClean="0">
                <a:latin typeface="Arial Unicode MS" pitchFamily="34" charset="-120"/>
                <a:ea typeface="Arial Unicode MS" pitchFamily="34" charset="-120"/>
                <a:cs typeface="Arial Unicode MS" pitchFamily="34" charset="-120"/>
              </a:rPr>
              <a:t>Problems of </a:t>
            </a:r>
            <a:r>
              <a:rPr lang="en-US" altLang="zh-TW" dirty="0" err="1" smtClean="0">
                <a:latin typeface="Arial Unicode MS" pitchFamily="34" charset="-120"/>
                <a:ea typeface="Arial Unicode MS" pitchFamily="34" charset="-120"/>
                <a:cs typeface="Arial Unicode MS" pitchFamily="34" charset="-120"/>
              </a:rPr>
              <a:t>FLoD</a:t>
            </a:r>
            <a:endParaRPr lang="en-US" altLang="zh-TW" dirty="0">
              <a:latin typeface="Arial Unicode MS" pitchFamily="34" charset="-120"/>
              <a:ea typeface="Arial Unicode MS" pitchFamily="34" charset="-120"/>
              <a:cs typeface="Arial Unicode MS" pitchFamily="34" charset="-120"/>
            </a:endParaRPr>
          </a:p>
        </p:txBody>
      </p:sp>
      <p:sp>
        <p:nvSpPr>
          <p:cNvPr id="75779" name="Rectangle 3"/>
          <p:cNvSpPr>
            <a:spLocks noGrp="1" noChangeArrowheads="1"/>
          </p:cNvSpPr>
          <p:nvPr>
            <p:ph idx="1"/>
          </p:nvPr>
        </p:nvSpPr>
        <p:spPr/>
        <p:txBody>
          <a:bodyPr>
            <a:normAutofit lnSpcReduction="10000"/>
          </a:bodyPr>
          <a:lstStyle/>
          <a:p>
            <a:r>
              <a:rPr lang="en-US" altLang="zh-TW" sz="2800" dirty="0" smtClean="0">
                <a:latin typeface="Arial Unicode MS" pitchFamily="34" charset="-120"/>
                <a:ea typeface="Arial Unicode MS" pitchFamily="34" charset="-120"/>
                <a:cs typeface="Arial Unicode MS" pitchFamily="34" charset="-120"/>
              </a:rPr>
              <a:t>Since </a:t>
            </a:r>
            <a:r>
              <a:rPr lang="en-US" altLang="zh-TW" sz="2800" b="1" dirty="0" smtClean="0">
                <a:solidFill>
                  <a:srgbClr val="FF0000"/>
                </a:solidFill>
                <a:latin typeface="Arial Unicode MS" pitchFamily="34" charset="-120"/>
                <a:ea typeface="Arial Unicode MS" pitchFamily="34" charset="-120"/>
                <a:cs typeface="Arial Unicode MS" pitchFamily="34" charset="-120"/>
              </a:rPr>
              <a:t>source discovery  </a:t>
            </a:r>
            <a:r>
              <a:rPr lang="en-US" altLang="zh-TW" sz="2800" dirty="0" smtClean="0">
                <a:latin typeface="Arial Unicode MS" pitchFamily="34" charset="-120"/>
                <a:ea typeface="Arial Unicode MS" pitchFamily="34" charset="-120"/>
                <a:cs typeface="Arial Unicode MS" pitchFamily="34" charset="-120"/>
              </a:rPr>
              <a:t>is confined to AOI neighbors, </a:t>
            </a:r>
            <a:r>
              <a:rPr lang="en-US" altLang="zh-TW" dirty="0" smtClean="0">
                <a:latin typeface="Arial Unicode MS" pitchFamily="34" charset="-120"/>
                <a:ea typeface="Arial Unicode MS" pitchFamily="34" charset="-120"/>
                <a:cs typeface="Arial Unicode MS" pitchFamily="34" charset="-120"/>
              </a:rPr>
              <a:t>other potential peers with necessary data may be ignored.</a:t>
            </a:r>
          </a:p>
          <a:p>
            <a:r>
              <a:rPr lang="en-US" altLang="zh-TW" dirty="0" smtClean="0">
                <a:latin typeface="Arial Unicode MS" pitchFamily="34" charset="-120"/>
                <a:ea typeface="Arial Unicode MS" pitchFamily="34" charset="-120"/>
                <a:cs typeface="Arial Unicode MS" pitchFamily="34" charset="-120"/>
              </a:rPr>
              <a:t>Since the </a:t>
            </a:r>
            <a:r>
              <a:rPr lang="en-US" altLang="zh-TW" b="1" dirty="0" smtClean="0">
                <a:solidFill>
                  <a:srgbClr val="FF0000"/>
                </a:solidFill>
                <a:latin typeface="Arial Unicode MS" pitchFamily="34" charset="-120"/>
                <a:ea typeface="Arial Unicode MS" pitchFamily="34" charset="-120"/>
                <a:cs typeface="Arial Unicode MS" pitchFamily="34" charset="-120"/>
              </a:rPr>
              <a:t>state</a:t>
            </a:r>
            <a:r>
              <a:rPr lang="en-US" altLang="zh-TW" dirty="0" smtClean="0">
                <a:latin typeface="Arial Unicode MS" pitchFamily="34" charset="-120"/>
                <a:ea typeface="Arial Unicode MS" pitchFamily="34" charset="-120"/>
                <a:cs typeface="Arial Unicode MS" pitchFamily="34" charset="-120"/>
              </a:rPr>
              <a:t> of available data is </a:t>
            </a:r>
            <a:r>
              <a:rPr lang="en-US" altLang="zh-TW" dirty="0" smtClean="0">
                <a:solidFill>
                  <a:srgbClr val="FF0000"/>
                </a:solidFill>
                <a:latin typeface="Arial Unicode MS" pitchFamily="34" charset="-120"/>
                <a:ea typeface="Arial Unicode MS" pitchFamily="34" charset="-120"/>
                <a:cs typeface="Arial Unicode MS" pitchFamily="34" charset="-120"/>
              </a:rPr>
              <a:t>exchange</a:t>
            </a:r>
            <a:r>
              <a:rPr lang="en-US" altLang="zh-TW" dirty="0" smtClean="0">
                <a:latin typeface="Arial Unicode MS" pitchFamily="34" charset="-120"/>
                <a:ea typeface="Arial Unicode MS" pitchFamily="34" charset="-120"/>
                <a:cs typeface="Arial Unicode MS" pitchFamily="34" charset="-120"/>
              </a:rPr>
              <a:t>d passively, it is not efficient</a:t>
            </a:r>
            <a:r>
              <a:rPr lang="en-US" altLang="zh-TW" dirty="0" smtClean="0">
                <a:latin typeface="Arial Unicode MS" pitchFamily="34" charset="-120"/>
                <a:ea typeface="Arial Unicode MS" pitchFamily="34" charset="-120"/>
                <a:cs typeface="Arial Unicode MS" pitchFamily="34" charset="-120"/>
              </a:rPr>
              <a:t>. (One of our early papers has proposed exchanging the state </a:t>
            </a:r>
            <a:r>
              <a:rPr lang="en-US" altLang="zh-TW" u="sng" dirty="0" smtClean="0">
                <a:latin typeface="Arial Unicode MS" pitchFamily="34" charset="-120"/>
                <a:ea typeface="Arial Unicode MS" pitchFamily="34" charset="-120"/>
                <a:cs typeface="Arial Unicode MS" pitchFamily="34" charset="-120"/>
              </a:rPr>
              <a:t>proactively</a:t>
            </a:r>
            <a:r>
              <a:rPr lang="en-US" altLang="zh-TW" dirty="0" smtClean="0">
                <a:latin typeface="Arial Unicode MS" pitchFamily="34" charset="-120"/>
                <a:ea typeface="Arial Unicode MS" pitchFamily="34" charset="-120"/>
                <a:cs typeface="Arial Unicode MS" pitchFamily="34" charset="-120"/>
              </a:rPr>
              <a:t>.)</a:t>
            </a:r>
            <a:endParaRPr lang="en-US" altLang="zh-TW" dirty="0" smtClean="0">
              <a:latin typeface="Arial Unicode MS" pitchFamily="34" charset="-120"/>
              <a:ea typeface="Arial Unicode MS" pitchFamily="34" charset="-120"/>
              <a:cs typeface="Arial Unicode MS" pitchFamily="34" charset="-120"/>
            </a:endParaRPr>
          </a:p>
          <a:p>
            <a:r>
              <a:rPr lang="en-US" altLang="zh-TW" dirty="0" smtClean="0">
                <a:latin typeface="Arial Unicode MS" pitchFamily="34" charset="-120"/>
                <a:ea typeface="Arial Unicode MS" pitchFamily="34" charset="-120"/>
                <a:cs typeface="Arial Unicode MS" pitchFamily="34" charset="-120"/>
              </a:rPr>
              <a:t> S</a:t>
            </a:r>
            <a:r>
              <a:rPr lang="en-US" altLang="zh-TW" sz="2800" dirty="0" smtClean="0">
                <a:latin typeface="Arial Unicode MS" pitchFamily="34" charset="-120"/>
                <a:ea typeface="Arial Unicode MS" pitchFamily="34" charset="-120"/>
                <a:cs typeface="Arial Unicode MS" pitchFamily="34" charset="-120"/>
              </a:rPr>
              <a:t>ince </a:t>
            </a:r>
            <a:r>
              <a:rPr lang="en-US" altLang="zh-TW" sz="2800" b="1" dirty="0" smtClean="0">
                <a:solidFill>
                  <a:srgbClr val="FF0000"/>
                </a:solidFill>
                <a:latin typeface="Arial Unicode MS" pitchFamily="34" charset="-120"/>
                <a:ea typeface="Arial Unicode MS" pitchFamily="34" charset="-120"/>
                <a:cs typeface="Arial Unicode MS" pitchFamily="34" charset="-120"/>
              </a:rPr>
              <a:t>source selection</a:t>
            </a:r>
            <a:r>
              <a:rPr lang="en-US" altLang="zh-TW" sz="2800" dirty="0" smtClean="0">
                <a:solidFill>
                  <a:srgbClr val="FF0000"/>
                </a:solidFill>
                <a:latin typeface="Arial Unicode MS" pitchFamily="34" charset="-120"/>
                <a:ea typeface="Arial Unicode MS" pitchFamily="34" charset="-120"/>
                <a:cs typeface="Arial Unicode MS" pitchFamily="34" charset="-120"/>
              </a:rPr>
              <a:t> </a:t>
            </a:r>
            <a:r>
              <a:rPr lang="en-US" altLang="zh-TW" sz="2800" dirty="0" smtClean="0">
                <a:latin typeface="Arial Unicode MS" pitchFamily="34" charset="-120"/>
                <a:ea typeface="Arial Unicode MS" pitchFamily="34" charset="-120"/>
                <a:cs typeface="Arial Unicode MS" pitchFamily="34" charset="-120"/>
              </a:rPr>
              <a:t>is random and </a:t>
            </a:r>
            <a:r>
              <a:rPr lang="en-US" altLang="zh-TW" sz="2800" b="1" dirty="0" smtClean="0">
                <a:solidFill>
                  <a:srgbClr val="FF0000"/>
                </a:solidFill>
                <a:latin typeface="Arial Unicode MS" pitchFamily="34" charset="-120"/>
                <a:ea typeface="Arial Unicode MS" pitchFamily="34" charset="-120"/>
                <a:cs typeface="Arial Unicode MS" pitchFamily="34" charset="-120"/>
              </a:rPr>
              <a:t>content exchange</a:t>
            </a:r>
            <a:r>
              <a:rPr lang="en-US" altLang="zh-TW" sz="2800" dirty="0" smtClean="0">
                <a:latin typeface="Arial Unicode MS" pitchFamily="34" charset="-120"/>
                <a:ea typeface="Arial Unicode MS" pitchFamily="34" charset="-120"/>
                <a:cs typeface="Arial Unicode MS" pitchFamily="34" charset="-120"/>
              </a:rPr>
              <a:t> is FCFS, b</a:t>
            </a:r>
            <a:r>
              <a:rPr lang="en-US" altLang="zh-TW" dirty="0" smtClean="0">
                <a:latin typeface="Arial Unicode MS" pitchFamily="34" charset="-120"/>
                <a:ea typeface="Arial Unicode MS" pitchFamily="34" charset="-120"/>
                <a:cs typeface="Arial Unicode MS" pitchFamily="34" charset="-120"/>
              </a:rPr>
              <a:t>andwidth utilization may be low and latency may be long.</a:t>
            </a:r>
          </a:p>
          <a:p>
            <a:pPr lvl="1"/>
            <a:endParaRPr lang="en-US" altLang="zh-TW" dirty="0">
              <a:latin typeface="Arial Unicode MS" pitchFamily="34" charset="-120"/>
              <a:ea typeface="Arial Unicode MS" pitchFamily="34" charset="-120"/>
              <a:cs typeface="Arial Unicode MS" pitchFamily="34" charset="-120"/>
            </a:endParaRPr>
          </a:p>
        </p:txBody>
      </p:sp>
      <p:sp>
        <p:nvSpPr>
          <p:cNvPr id="15" name="頁尾版面配置區 3"/>
          <p:cNvSpPr>
            <a:spLocks noGrp="1"/>
          </p:cNvSpPr>
          <p:nvPr>
            <p:ph type="ftr" sz="quarter" idx="11"/>
          </p:nvPr>
        </p:nvSpPr>
        <p:spPr>
          <a:xfrm>
            <a:off x="3288694" y="6400800"/>
            <a:ext cx="4212264" cy="274320"/>
          </a:xfrm>
        </p:spPr>
        <p:txBody>
          <a:bodyPr/>
          <a:lstStyle/>
          <a:p>
            <a:r>
              <a:rPr lang="en-US" altLang="zh-TW" dirty="0" smtClean="0">
                <a:latin typeface="Arial Unicode MS" pitchFamily="34" charset="-120"/>
                <a:ea typeface="Arial Unicode MS" pitchFamily="34" charset="-120"/>
                <a:cs typeface="Arial Unicode MS" pitchFamily="34" charset="-120"/>
              </a:rPr>
              <a:t>National Central University, Taiwan</a:t>
            </a:r>
            <a:endParaRPr lang="en-US" altLang="zh-TW" dirty="0">
              <a:latin typeface="Arial Unicode MS" pitchFamily="34" charset="-120"/>
              <a:ea typeface="Arial Unicode MS" pitchFamily="34" charset="-120"/>
              <a:cs typeface="Arial Unicode MS" pitchFamily="34" charset="-120"/>
            </a:endParaRPr>
          </a:p>
        </p:txBody>
      </p:sp>
      <p:sp>
        <p:nvSpPr>
          <p:cNvPr id="5" name="投影片編號版面配置區 4"/>
          <p:cNvSpPr>
            <a:spLocks noGrp="1"/>
          </p:cNvSpPr>
          <p:nvPr>
            <p:ph type="sldNum" sz="quarter" idx="12"/>
          </p:nvPr>
        </p:nvSpPr>
        <p:spPr/>
        <p:txBody>
          <a:bodyPr/>
          <a:lstStyle/>
          <a:p>
            <a:fld id="{E720581C-E387-42B1-8DFB-59A7AB21E841}" type="slidenum">
              <a:rPr lang="en-US" altLang="zh-TW" smtClean="0">
                <a:latin typeface="Arial Unicode MS" pitchFamily="34" charset="-120"/>
                <a:ea typeface="Arial Unicode MS" pitchFamily="34" charset="-120"/>
                <a:cs typeface="Arial Unicode MS" pitchFamily="34" charset="-120"/>
              </a:rPr>
              <a:pPr/>
              <a:t>14</a:t>
            </a:fld>
            <a:endParaRPr lang="en-US" altLang="zh-TW">
              <a:latin typeface="Arial Unicode MS" pitchFamily="34" charset="-120"/>
              <a:ea typeface="Arial Unicode MS" pitchFamily="34" charset="-120"/>
              <a:cs typeface="Arial Unicode MS" pitchFamily="34" charset="-120"/>
            </a:endParaRPr>
          </a:p>
        </p:txBody>
      </p:sp>
      <p:sp>
        <p:nvSpPr>
          <p:cNvPr id="1026" name="Rectangle 2"/>
          <p:cNvSpPr>
            <a:spLocks noChangeArrowheads="1"/>
          </p:cNvSpPr>
          <p:nvPr/>
        </p:nvSpPr>
        <p:spPr bwMode="auto">
          <a:xfrm>
            <a:off x="0"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TW" altLang="en-US">
              <a:latin typeface="Arial Unicode MS" pitchFamily="34" charset="-120"/>
              <a:ea typeface="Arial Unicode MS" pitchFamily="34" charset="-120"/>
              <a:cs typeface="Arial Unicode MS" pitchFamily="34" charset="-120"/>
            </a:endParaRPr>
          </a:p>
        </p:txBody>
      </p:sp>
      <p:sp>
        <p:nvSpPr>
          <p:cNvPr id="1028" name="Rectangle 4"/>
          <p:cNvSpPr>
            <a:spLocks noChangeArrowheads="1"/>
          </p:cNvSpPr>
          <p:nvPr/>
        </p:nvSpPr>
        <p:spPr bwMode="auto">
          <a:xfrm>
            <a:off x="0" y="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zh-TW" altLang="en-US">
              <a:latin typeface="Arial Unicode MS" pitchFamily="34" charset="-120"/>
              <a:ea typeface="Arial Unicode MS" pitchFamily="34" charset="-120"/>
              <a:cs typeface="Arial Unicode MS" pitchFamily="34" charset="-120"/>
            </a:endParaRPr>
          </a:p>
        </p:txBody>
      </p:sp>
      <p:sp>
        <p:nvSpPr>
          <p:cNvPr id="1029" name="Rectangle 5"/>
          <p:cNvSpPr>
            <a:spLocks noChangeArrowheads="1"/>
          </p:cNvSpPr>
          <p:nvPr/>
        </p:nvSpPr>
        <p:spPr bwMode="auto">
          <a:xfrm>
            <a:off x="0" y="971550"/>
            <a:ext cx="184731"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zh-TW" altLang="zh-TW" sz="1800" b="0" i="0" u="none" strike="noStrike" cap="none" normalizeH="0" baseline="0" smtClean="0">
              <a:ln>
                <a:noFill/>
              </a:ln>
              <a:solidFill>
                <a:schemeClr val="tx1"/>
              </a:solidFill>
              <a:effectLst/>
              <a:latin typeface="Arial Unicode MS" pitchFamily="34" charset="-120"/>
              <a:ea typeface="Arial Unicode MS" pitchFamily="34" charset="-120"/>
              <a:cs typeface="Arial Unicode MS" pitchFamily="34" charset="-12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pPr algn="ctr"/>
            <a:r>
              <a:rPr lang="en-US" altLang="zh-TW" dirty="0" smtClean="0">
                <a:latin typeface="Arial Unicode MS" pitchFamily="34" charset="-120"/>
                <a:ea typeface="Arial Unicode MS" pitchFamily="34" charset="-120"/>
                <a:cs typeface="Arial Unicode MS" pitchFamily="34" charset="-120"/>
              </a:rPr>
              <a:t>Outline</a:t>
            </a:r>
            <a:endParaRPr lang="en-US" altLang="zh-TW" dirty="0">
              <a:latin typeface="Arial Unicode MS" pitchFamily="34" charset="-120"/>
              <a:ea typeface="Arial Unicode MS" pitchFamily="34" charset="-120"/>
              <a:cs typeface="Arial Unicode MS" pitchFamily="34" charset="-120"/>
            </a:endParaRPr>
          </a:p>
        </p:txBody>
      </p:sp>
      <p:sp>
        <p:nvSpPr>
          <p:cNvPr id="82947" name="Rectangle 3"/>
          <p:cNvSpPr>
            <a:spLocks noGrp="1" noChangeArrowheads="1"/>
          </p:cNvSpPr>
          <p:nvPr>
            <p:ph idx="1"/>
          </p:nvPr>
        </p:nvSpPr>
        <p:spPr/>
        <p:txBody>
          <a:bodyPr/>
          <a:lstStyle/>
          <a:p>
            <a:r>
              <a:rPr lang="en-US" altLang="zh-TW" dirty="0" smtClean="0">
                <a:latin typeface="Arial Unicode MS" pitchFamily="34" charset="-120"/>
                <a:ea typeface="Arial Unicode MS" pitchFamily="34" charset="-120"/>
                <a:cs typeface="Arial Unicode MS" pitchFamily="34" charset="-120"/>
              </a:rPr>
              <a:t>Introduction</a:t>
            </a:r>
          </a:p>
          <a:p>
            <a:r>
              <a:rPr lang="en-US" altLang="zh-TW" dirty="0" smtClean="0">
                <a:solidFill>
                  <a:schemeClr val="bg1">
                    <a:lumMod val="85000"/>
                    <a:lumOff val="15000"/>
                  </a:schemeClr>
                </a:solidFill>
                <a:effectLst>
                  <a:outerShdw blurRad="38100" dist="38100" dir="2700000" algn="tl">
                    <a:srgbClr val="000000">
                      <a:alpha val="43137"/>
                    </a:srgbClr>
                  </a:outerShdw>
                </a:effectLst>
                <a:latin typeface="Arial Unicode MS" pitchFamily="34" charset="-120"/>
                <a:ea typeface="Arial Unicode MS" pitchFamily="34" charset="-120"/>
                <a:cs typeface="Arial Unicode MS" pitchFamily="34" charset="-120"/>
              </a:rPr>
              <a:t>Goals</a:t>
            </a:r>
          </a:p>
          <a:p>
            <a:r>
              <a:rPr lang="en-US" altLang="zh-TW" dirty="0" smtClean="0">
                <a:latin typeface="Arial Unicode MS" pitchFamily="34" charset="-120"/>
                <a:ea typeface="Arial Unicode MS" pitchFamily="34" charset="-120"/>
                <a:cs typeface="Arial Unicode MS" pitchFamily="34" charset="-120"/>
              </a:rPr>
              <a:t>Proposed Scheme</a:t>
            </a:r>
          </a:p>
          <a:p>
            <a:r>
              <a:rPr lang="en-US" altLang="zh-TW" dirty="0" smtClean="0">
                <a:latin typeface="Arial Unicode MS" pitchFamily="34" charset="-120"/>
                <a:ea typeface="Arial Unicode MS" pitchFamily="34" charset="-120"/>
                <a:cs typeface="Arial Unicode MS" pitchFamily="34" charset="-120"/>
              </a:rPr>
              <a:t>Evaluation</a:t>
            </a:r>
          </a:p>
          <a:p>
            <a:r>
              <a:rPr lang="en-US" altLang="zh-TW" dirty="0" smtClean="0">
                <a:latin typeface="Arial Unicode MS" pitchFamily="34" charset="-120"/>
                <a:ea typeface="Arial Unicode MS" pitchFamily="34" charset="-120"/>
                <a:cs typeface="Arial Unicode MS" pitchFamily="34" charset="-120"/>
              </a:rPr>
              <a:t>Conclusion</a:t>
            </a:r>
          </a:p>
          <a:p>
            <a:endParaRPr lang="en-US" altLang="zh-TW" dirty="0" smtClean="0">
              <a:latin typeface="Arial Unicode MS" pitchFamily="34" charset="-120"/>
              <a:ea typeface="Arial Unicode MS" pitchFamily="34" charset="-120"/>
              <a:cs typeface="Arial Unicode MS" pitchFamily="34" charset="-120"/>
            </a:endParaRPr>
          </a:p>
          <a:p>
            <a:endParaRPr lang="en-US" altLang="zh-TW" dirty="0" smtClean="0">
              <a:latin typeface="Arial Unicode MS" pitchFamily="34" charset="-120"/>
              <a:ea typeface="Arial Unicode MS" pitchFamily="34" charset="-120"/>
              <a:cs typeface="Arial Unicode MS" pitchFamily="34" charset="-120"/>
            </a:endParaRPr>
          </a:p>
          <a:p>
            <a:endParaRPr lang="en-US" altLang="zh-TW" dirty="0">
              <a:latin typeface="Arial Unicode MS" pitchFamily="34" charset="-120"/>
              <a:ea typeface="Arial Unicode MS" pitchFamily="34" charset="-120"/>
              <a:cs typeface="Arial Unicode MS" pitchFamily="34" charset="-120"/>
            </a:endParaRPr>
          </a:p>
        </p:txBody>
      </p:sp>
      <p:sp>
        <p:nvSpPr>
          <p:cNvPr id="12" name="頁尾版面配置區 3"/>
          <p:cNvSpPr>
            <a:spLocks noGrp="1"/>
          </p:cNvSpPr>
          <p:nvPr>
            <p:ph type="ftr" sz="quarter" idx="11"/>
          </p:nvPr>
        </p:nvSpPr>
        <p:spPr>
          <a:xfrm>
            <a:off x="3288694" y="6400800"/>
            <a:ext cx="4212264" cy="274320"/>
          </a:xfrm>
        </p:spPr>
        <p:txBody>
          <a:bodyPr/>
          <a:lstStyle/>
          <a:p>
            <a:r>
              <a:rPr lang="en-US" altLang="zh-TW" dirty="0" smtClean="0">
                <a:latin typeface="Arial Unicode MS" pitchFamily="34" charset="-120"/>
                <a:ea typeface="Arial Unicode MS" pitchFamily="34" charset="-120"/>
                <a:cs typeface="Arial Unicode MS" pitchFamily="34" charset="-120"/>
              </a:rPr>
              <a:t>National Central University, Taiwan</a:t>
            </a:r>
            <a:endParaRPr lang="en-US" altLang="zh-TW" dirty="0">
              <a:latin typeface="Arial Unicode MS" pitchFamily="34" charset="-120"/>
              <a:ea typeface="Arial Unicode MS" pitchFamily="34" charset="-120"/>
              <a:cs typeface="Arial Unicode MS" pitchFamily="34" charset="-120"/>
            </a:endParaRPr>
          </a:p>
        </p:txBody>
      </p:sp>
      <p:sp>
        <p:nvSpPr>
          <p:cNvPr id="5" name="投影片編號版面配置區 4"/>
          <p:cNvSpPr>
            <a:spLocks noGrp="1"/>
          </p:cNvSpPr>
          <p:nvPr>
            <p:ph type="sldNum" sz="quarter" idx="12"/>
          </p:nvPr>
        </p:nvSpPr>
        <p:spPr/>
        <p:txBody>
          <a:bodyPr/>
          <a:lstStyle/>
          <a:p>
            <a:fld id="{124EE667-0140-46A6-A615-F92FDD17B001}" type="slidenum">
              <a:rPr lang="en-US" altLang="zh-TW" smtClean="0">
                <a:latin typeface="Arial Unicode MS" pitchFamily="34" charset="-120"/>
                <a:ea typeface="Arial Unicode MS" pitchFamily="34" charset="-120"/>
                <a:cs typeface="Arial Unicode MS" pitchFamily="34" charset="-120"/>
              </a:rPr>
              <a:pPr/>
              <a:t>15</a:t>
            </a:fld>
            <a:endParaRPr lang="en-US" altLang="zh-TW">
              <a:latin typeface="Arial Unicode MS" pitchFamily="34" charset="-120"/>
              <a:ea typeface="Arial Unicode MS" pitchFamily="34" charset="-120"/>
              <a:cs typeface="Arial Unicode MS" pitchFamily="34" charset="-12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p:txBody>
          <a:bodyPr/>
          <a:lstStyle/>
          <a:p>
            <a:pPr algn="ctr"/>
            <a:r>
              <a:rPr lang="en-US" altLang="zh-TW" dirty="0" smtClean="0">
                <a:latin typeface="Arial Unicode MS" pitchFamily="34" charset="-120"/>
                <a:ea typeface="Arial Unicode MS" pitchFamily="34" charset="-120"/>
                <a:cs typeface="Arial Unicode MS" pitchFamily="34" charset="-120"/>
              </a:rPr>
              <a:t>Goals</a:t>
            </a:r>
            <a:endParaRPr lang="en-US" altLang="zh-TW" dirty="0">
              <a:latin typeface="Arial Unicode MS" pitchFamily="34" charset="-120"/>
              <a:ea typeface="Arial Unicode MS" pitchFamily="34" charset="-120"/>
              <a:cs typeface="Arial Unicode MS" pitchFamily="34" charset="-120"/>
            </a:endParaRPr>
          </a:p>
        </p:txBody>
      </p:sp>
      <p:sp>
        <p:nvSpPr>
          <p:cNvPr id="75779" name="Rectangle 3"/>
          <p:cNvSpPr>
            <a:spLocks noGrp="1" noChangeArrowheads="1"/>
          </p:cNvSpPr>
          <p:nvPr>
            <p:ph idx="1"/>
          </p:nvPr>
        </p:nvSpPr>
        <p:spPr/>
        <p:txBody>
          <a:bodyPr>
            <a:normAutofit/>
          </a:bodyPr>
          <a:lstStyle/>
          <a:p>
            <a:r>
              <a:rPr lang="en-US" altLang="zh-TW" dirty="0" smtClean="0">
                <a:latin typeface="Arial Unicode MS" pitchFamily="34" charset="-120"/>
                <a:ea typeface="Arial Unicode MS" pitchFamily="34" charset="-120"/>
                <a:cs typeface="Arial Unicode MS" pitchFamily="34" charset="-120"/>
              </a:rPr>
              <a:t>Exploiting all possible content resources</a:t>
            </a:r>
          </a:p>
          <a:p>
            <a:endParaRPr lang="en-US" altLang="zh-TW" dirty="0" smtClean="0">
              <a:latin typeface="Arial Unicode MS" pitchFamily="34" charset="-120"/>
              <a:ea typeface="Arial Unicode MS" pitchFamily="34" charset="-120"/>
              <a:cs typeface="Arial Unicode MS" pitchFamily="34" charset="-120"/>
            </a:endParaRPr>
          </a:p>
          <a:p>
            <a:r>
              <a:rPr lang="en-US" altLang="zh-TW" dirty="0" smtClean="0">
                <a:latin typeface="Arial Unicode MS" pitchFamily="34" charset="-120"/>
                <a:ea typeface="Arial Unicode MS" pitchFamily="34" charset="-120"/>
                <a:cs typeface="Arial Unicode MS" pitchFamily="34" charset="-120"/>
              </a:rPr>
              <a:t>Increasing bandwidth utilization</a:t>
            </a:r>
          </a:p>
          <a:p>
            <a:endParaRPr lang="en-US" altLang="zh-TW" dirty="0" smtClean="0">
              <a:latin typeface="Arial Unicode MS" pitchFamily="34" charset="-120"/>
              <a:ea typeface="Arial Unicode MS" pitchFamily="34" charset="-120"/>
              <a:cs typeface="Arial Unicode MS" pitchFamily="34" charset="-120"/>
            </a:endParaRPr>
          </a:p>
          <a:p>
            <a:r>
              <a:rPr lang="en-US" altLang="zh-TW" dirty="0" smtClean="0">
                <a:latin typeface="Arial Unicode MS" pitchFamily="34" charset="-120"/>
                <a:ea typeface="Arial Unicode MS" pitchFamily="34" charset="-120"/>
                <a:cs typeface="Arial Unicode MS" pitchFamily="34" charset="-120"/>
              </a:rPr>
              <a:t>Reducing latency</a:t>
            </a:r>
          </a:p>
        </p:txBody>
      </p:sp>
      <p:sp>
        <p:nvSpPr>
          <p:cNvPr id="7" name="頁尾版面配置區 3"/>
          <p:cNvSpPr>
            <a:spLocks noGrp="1"/>
          </p:cNvSpPr>
          <p:nvPr>
            <p:ph type="ftr" sz="quarter" idx="11"/>
          </p:nvPr>
        </p:nvSpPr>
        <p:spPr>
          <a:xfrm>
            <a:off x="3288694" y="6400800"/>
            <a:ext cx="4212264" cy="274320"/>
          </a:xfrm>
        </p:spPr>
        <p:txBody>
          <a:bodyPr/>
          <a:lstStyle/>
          <a:p>
            <a:r>
              <a:rPr lang="en-US" altLang="zh-TW" dirty="0" smtClean="0">
                <a:latin typeface="Arial Unicode MS" pitchFamily="34" charset="-120"/>
                <a:ea typeface="Arial Unicode MS" pitchFamily="34" charset="-120"/>
                <a:cs typeface="Arial Unicode MS" pitchFamily="34" charset="-120"/>
              </a:rPr>
              <a:t>National Central University, Taiwan</a:t>
            </a:r>
            <a:endParaRPr lang="en-US" altLang="zh-TW" dirty="0">
              <a:latin typeface="Arial Unicode MS" pitchFamily="34" charset="-120"/>
              <a:ea typeface="Arial Unicode MS" pitchFamily="34" charset="-120"/>
              <a:cs typeface="Arial Unicode MS" pitchFamily="34" charset="-120"/>
            </a:endParaRPr>
          </a:p>
        </p:txBody>
      </p:sp>
      <p:sp>
        <p:nvSpPr>
          <p:cNvPr id="5" name="投影片編號版面配置區 4"/>
          <p:cNvSpPr>
            <a:spLocks noGrp="1"/>
          </p:cNvSpPr>
          <p:nvPr>
            <p:ph type="sldNum" sz="quarter" idx="12"/>
          </p:nvPr>
        </p:nvSpPr>
        <p:spPr/>
        <p:txBody>
          <a:bodyPr/>
          <a:lstStyle/>
          <a:p>
            <a:fld id="{E720581C-E387-42B1-8DFB-59A7AB21E841}" type="slidenum">
              <a:rPr lang="en-US" altLang="zh-TW" smtClean="0">
                <a:latin typeface="Arial Unicode MS" pitchFamily="34" charset="-120"/>
                <a:ea typeface="Arial Unicode MS" pitchFamily="34" charset="-120"/>
                <a:cs typeface="Arial Unicode MS" pitchFamily="34" charset="-120"/>
              </a:rPr>
              <a:pPr/>
              <a:t>16</a:t>
            </a:fld>
            <a:endParaRPr lang="en-US" altLang="zh-TW">
              <a:latin typeface="Arial Unicode MS" pitchFamily="34" charset="-120"/>
              <a:ea typeface="Arial Unicode MS" pitchFamily="34" charset="-120"/>
              <a:cs typeface="Arial Unicode MS" pitchFamily="34" charset="-12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pPr algn="ctr"/>
            <a:r>
              <a:rPr lang="en-US" altLang="zh-TW" dirty="0" smtClean="0">
                <a:latin typeface="Arial Unicode MS" pitchFamily="34" charset="-120"/>
                <a:ea typeface="Arial Unicode MS" pitchFamily="34" charset="-120"/>
                <a:cs typeface="Arial Unicode MS" pitchFamily="34" charset="-120"/>
              </a:rPr>
              <a:t>Outline</a:t>
            </a:r>
            <a:endParaRPr lang="en-US" altLang="zh-TW" dirty="0">
              <a:latin typeface="Arial Unicode MS" pitchFamily="34" charset="-120"/>
              <a:ea typeface="Arial Unicode MS" pitchFamily="34" charset="-120"/>
              <a:cs typeface="Arial Unicode MS" pitchFamily="34" charset="-120"/>
            </a:endParaRPr>
          </a:p>
        </p:txBody>
      </p:sp>
      <p:sp>
        <p:nvSpPr>
          <p:cNvPr id="82947" name="Rectangle 3"/>
          <p:cNvSpPr>
            <a:spLocks noGrp="1" noChangeArrowheads="1"/>
          </p:cNvSpPr>
          <p:nvPr>
            <p:ph idx="1"/>
          </p:nvPr>
        </p:nvSpPr>
        <p:spPr/>
        <p:txBody>
          <a:bodyPr/>
          <a:lstStyle/>
          <a:p>
            <a:r>
              <a:rPr lang="en-US" altLang="zh-TW" dirty="0" smtClean="0">
                <a:latin typeface="Arial Unicode MS" pitchFamily="34" charset="-120"/>
                <a:ea typeface="Arial Unicode MS" pitchFamily="34" charset="-120"/>
                <a:cs typeface="Arial Unicode MS" pitchFamily="34" charset="-120"/>
              </a:rPr>
              <a:t>Introduction</a:t>
            </a:r>
          </a:p>
          <a:p>
            <a:r>
              <a:rPr lang="en-US" altLang="zh-TW" dirty="0" smtClean="0">
                <a:latin typeface="Arial Unicode MS" pitchFamily="34" charset="-120"/>
                <a:ea typeface="Arial Unicode MS" pitchFamily="34" charset="-120"/>
                <a:cs typeface="Arial Unicode MS" pitchFamily="34" charset="-120"/>
              </a:rPr>
              <a:t>Goals</a:t>
            </a:r>
          </a:p>
          <a:p>
            <a:r>
              <a:rPr lang="en-US" altLang="zh-TW" dirty="0" smtClean="0">
                <a:solidFill>
                  <a:schemeClr val="bg1">
                    <a:lumMod val="85000"/>
                    <a:lumOff val="15000"/>
                  </a:schemeClr>
                </a:solidFill>
                <a:effectLst>
                  <a:outerShdw blurRad="38100" dist="38100" dir="2700000" algn="tl">
                    <a:srgbClr val="000000">
                      <a:alpha val="43137"/>
                    </a:srgbClr>
                  </a:outerShdw>
                </a:effectLst>
                <a:latin typeface="Arial Unicode MS" pitchFamily="34" charset="-120"/>
                <a:ea typeface="Arial Unicode MS" pitchFamily="34" charset="-120"/>
                <a:cs typeface="Arial Unicode MS" pitchFamily="34" charset="-120"/>
              </a:rPr>
              <a:t>Proposed Scheme</a:t>
            </a:r>
          </a:p>
          <a:p>
            <a:r>
              <a:rPr lang="en-US" altLang="zh-TW" dirty="0" smtClean="0">
                <a:latin typeface="Arial Unicode MS" pitchFamily="34" charset="-120"/>
                <a:ea typeface="Arial Unicode MS" pitchFamily="34" charset="-120"/>
                <a:cs typeface="Arial Unicode MS" pitchFamily="34" charset="-120"/>
              </a:rPr>
              <a:t>Evaluation</a:t>
            </a:r>
          </a:p>
          <a:p>
            <a:r>
              <a:rPr lang="en-US" altLang="zh-TW" dirty="0" smtClean="0">
                <a:latin typeface="Arial Unicode MS" pitchFamily="34" charset="-120"/>
                <a:ea typeface="Arial Unicode MS" pitchFamily="34" charset="-120"/>
                <a:cs typeface="Arial Unicode MS" pitchFamily="34" charset="-120"/>
              </a:rPr>
              <a:t>Conclusion</a:t>
            </a:r>
          </a:p>
          <a:p>
            <a:endParaRPr lang="en-US" altLang="zh-TW" dirty="0" smtClean="0">
              <a:latin typeface="Arial Unicode MS" pitchFamily="34" charset="-120"/>
              <a:ea typeface="Arial Unicode MS" pitchFamily="34" charset="-120"/>
              <a:cs typeface="Arial Unicode MS" pitchFamily="34" charset="-120"/>
            </a:endParaRPr>
          </a:p>
          <a:p>
            <a:endParaRPr lang="en-US" altLang="zh-TW" dirty="0" smtClean="0">
              <a:latin typeface="Arial Unicode MS" pitchFamily="34" charset="-120"/>
              <a:ea typeface="Arial Unicode MS" pitchFamily="34" charset="-120"/>
              <a:cs typeface="Arial Unicode MS" pitchFamily="34" charset="-120"/>
            </a:endParaRPr>
          </a:p>
          <a:p>
            <a:endParaRPr lang="en-US" altLang="zh-TW" dirty="0">
              <a:latin typeface="Arial Unicode MS" pitchFamily="34" charset="-120"/>
              <a:ea typeface="Arial Unicode MS" pitchFamily="34" charset="-120"/>
              <a:cs typeface="Arial Unicode MS" pitchFamily="34" charset="-120"/>
            </a:endParaRPr>
          </a:p>
        </p:txBody>
      </p:sp>
      <p:sp>
        <p:nvSpPr>
          <p:cNvPr id="7" name="頁尾版面配置區 3"/>
          <p:cNvSpPr>
            <a:spLocks noGrp="1"/>
          </p:cNvSpPr>
          <p:nvPr>
            <p:ph type="ftr" sz="quarter" idx="11"/>
          </p:nvPr>
        </p:nvSpPr>
        <p:spPr>
          <a:xfrm>
            <a:off x="3288694" y="6400800"/>
            <a:ext cx="4212264" cy="274320"/>
          </a:xfrm>
        </p:spPr>
        <p:txBody>
          <a:bodyPr/>
          <a:lstStyle/>
          <a:p>
            <a:r>
              <a:rPr lang="en-US" altLang="zh-TW" dirty="0" smtClean="0">
                <a:latin typeface="Arial Unicode MS" pitchFamily="34" charset="-120"/>
                <a:ea typeface="Arial Unicode MS" pitchFamily="34" charset="-120"/>
                <a:cs typeface="Arial Unicode MS" pitchFamily="34" charset="-120"/>
              </a:rPr>
              <a:t>National Central University, Taiwan</a:t>
            </a:r>
            <a:endParaRPr lang="en-US" altLang="zh-TW" dirty="0">
              <a:latin typeface="Arial Unicode MS" pitchFamily="34" charset="-120"/>
              <a:ea typeface="Arial Unicode MS" pitchFamily="34" charset="-120"/>
              <a:cs typeface="Arial Unicode MS" pitchFamily="34" charset="-120"/>
            </a:endParaRPr>
          </a:p>
        </p:txBody>
      </p:sp>
      <p:sp>
        <p:nvSpPr>
          <p:cNvPr id="5" name="投影片編號版面配置區 4"/>
          <p:cNvSpPr>
            <a:spLocks noGrp="1"/>
          </p:cNvSpPr>
          <p:nvPr>
            <p:ph type="sldNum" sz="quarter" idx="12"/>
          </p:nvPr>
        </p:nvSpPr>
        <p:spPr/>
        <p:txBody>
          <a:bodyPr/>
          <a:lstStyle/>
          <a:p>
            <a:fld id="{124EE667-0140-46A6-A615-F92FDD17B001}" type="slidenum">
              <a:rPr lang="en-US" altLang="zh-TW" smtClean="0">
                <a:latin typeface="Arial Unicode MS" pitchFamily="34" charset="-120"/>
                <a:ea typeface="Arial Unicode MS" pitchFamily="34" charset="-120"/>
                <a:cs typeface="Arial Unicode MS" pitchFamily="34" charset="-120"/>
              </a:rPr>
              <a:pPr/>
              <a:t>17</a:t>
            </a:fld>
            <a:endParaRPr lang="en-US" altLang="zh-TW">
              <a:latin typeface="Arial Unicode MS" pitchFamily="34" charset="-120"/>
              <a:ea typeface="Arial Unicode MS" pitchFamily="34" charset="-120"/>
              <a:cs typeface="Arial Unicode MS" pitchFamily="34" charset="-12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normAutofit fontScale="90000"/>
          </a:bodyPr>
          <a:lstStyle/>
          <a:p>
            <a:pPr algn="ctr"/>
            <a:r>
              <a:rPr lang="en-US" altLang="zh-TW" dirty="0" smtClean="0">
                <a:latin typeface="Arial Unicode MS" pitchFamily="34" charset="-120"/>
                <a:ea typeface="Arial Unicode MS" pitchFamily="34" charset="-120"/>
                <a:cs typeface="Arial Unicode MS" pitchFamily="34" charset="-120"/>
              </a:rPr>
              <a:t>Bandwidth Aware </a:t>
            </a:r>
            <a:br>
              <a:rPr lang="en-US" altLang="zh-TW" dirty="0" smtClean="0">
                <a:latin typeface="Arial Unicode MS" pitchFamily="34" charset="-120"/>
                <a:ea typeface="Arial Unicode MS" pitchFamily="34" charset="-120"/>
                <a:cs typeface="Arial Unicode MS" pitchFamily="34" charset="-120"/>
              </a:rPr>
            </a:br>
            <a:r>
              <a:rPr lang="en-US" altLang="zh-TW" dirty="0" smtClean="0">
                <a:latin typeface="Arial Unicode MS" pitchFamily="34" charset="-120"/>
                <a:ea typeface="Arial Unicode MS" pitchFamily="34" charset="-120"/>
                <a:cs typeface="Arial Unicode MS" pitchFamily="34" charset="-120"/>
              </a:rPr>
              <a:t>P2P 3D Streaming</a:t>
            </a:r>
            <a:endParaRPr lang="en-US" altLang="zh-TW" dirty="0">
              <a:latin typeface="Arial Unicode MS" pitchFamily="34" charset="-120"/>
              <a:ea typeface="Arial Unicode MS" pitchFamily="34" charset="-120"/>
              <a:cs typeface="Arial Unicode MS" pitchFamily="34" charset="-120"/>
            </a:endParaRPr>
          </a:p>
        </p:txBody>
      </p:sp>
      <p:sp>
        <p:nvSpPr>
          <p:cNvPr id="35843" name="Rectangle 3"/>
          <p:cNvSpPr>
            <a:spLocks noGrp="1" noChangeArrowheads="1"/>
          </p:cNvSpPr>
          <p:nvPr>
            <p:ph idx="1"/>
          </p:nvPr>
        </p:nvSpPr>
        <p:spPr/>
        <p:txBody>
          <a:bodyPr>
            <a:normAutofit lnSpcReduction="10000"/>
          </a:bodyPr>
          <a:lstStyle/>
          <a:p>
            <a:r>
              <a:rPr lang="en-US" altLang="zh-TW" dirty="0" smtClean="0">
                <a:latin typeface="Arial Unicode MS" pitchFamily="34" charset="-120"/>
                <a:ea typeface="Arial Unicode MS" pitchFamily="34" charset="-120"/>
                <a:cs typeface="Arial Unicode MS" pitchFamily="34" charset="-120"/>
              </a:rPr>
              <a:t>Broadened Source Discovery</a:t>
            </a:r>
          </a:p>
          <a:p>
            <a:pPr lvl="1"/>
            <a:r>
              <a:rPr lang="en-US" altLang="zh-TW" dirty="0" smtClean="0">
                <a:latin typeface="Arial Unicode MS" pitchFamily="34" charset="-120"/>
                <a:ea typeface="Arial Unicode MS" pitchFamily="34" charset="-120"/>
                <a:cs typeface="Arial Unicode MS" pitchFamily="34" charset="-120"/>
              </a:rPr>
              <a:t>A user discovers available data sources from AOI neighbors and peers in the peer list (provided by the server)</a:t>
            </a:r>
          </a:p>
          <a:p>
            <a:pPr lvl="1">
              <a:buNone/>
            </a:pPr>
            <a:endParaRPr lang="en-US" altLang="zh-TW" dirty="0" smtClean="0">
              <a:latin typeface="Arial Unicode MS" pitchFamily="34" charset="-120"/>
              <a:ea typeface="Arial Unicode MS" pitchFamily="34" charset="-120"/>
              <a:cs typeface="Arial Unicode MS" pitchFamily="34" charset="-120"/>
            </a:endParaRPr>
          </a:p>
          <a:p>
            <a:r>
              <a:rPr lang="en-US" altLang="zh-TW" dirty="0" smtClean="0">
                <a:latin typeface="Arial Unicode MS" pitchFamily="34" charset="-120"/>
                <a:ea typeface="Arial Unicode MS" pitchFamily="34" charset="-120"/>
                <a:cs typeface="Arial Unicode MS" pitchFamily="34" charset="-120"/>
              </a:rPr>
              <a:t>Bandwidth </a:t>
            </a:r>
            <a:r>
              <a:rPr lang="en-US" altLang="zh-TW" dirty="0" smtClean="0">
                <a:latin typeface="Arial Unicode MS" pitchFamily="34" charset="-120"/>
                <a:ea typeface="Arial Unicode MS" pitchFamily="34" charset="-120"/>
                <a:cs typeface="Arial Unicode MS" pitchFamily="34" charset="-120"/>
              </a:rPr>
              <a:t>Reservation</a:t>
            </a:r>
          </a:p>
          <a:p>
            <a:pPr lvl="1"/>
            <a:r>
              <a:rPr lang="en-US" altLang="zh-TW" dirty="0" smtClean="0">
                <a:latin typeface="Arial Unicode MS" pitchFamily="34" charset="-120"/>
                <a:ea typeface="Arial Unicode MS" pitchFamily="34" charset="-120"/>
                <a:cs typeface="Arial Unicode MS" pitchFamily="34" charset="-120"/>
              </a:rPr>
              <a:t>Bandwidth is allocated to </a:t>
            </a:r>
            <a:r>
              <a:rPr lang="en-US" altLang="zh-TW" dirty="0" smtClean="0">
                <a:latin typeface="Arial Unicode MS" pitchFamily="34" charset="-120"/>
                <a:ea typeface="Arial Unicode MS" pitchFamily="34" charset="-120"/>
                <a:cs typeface="Arial Unicode MS" pitchFamily="34" charset="-120"/>
              </a:rPr>
              <a:t>“</a:t>
            </a:r>
            <a:r>
              <a:rPr lang="en-US" altLang="zh-TW" dirty="0" smtClean="0">
                <a:latin typeface="Arial Unicode MS" pitchFamily="34" charset="-120"/>
                <a:ea typeface="Arial Unicode MS" pitchFamily="34" charset="-120"/>
                <a:cs typeface="Arial Unicode MS" pitchFamily="34" charset="-120"/>
              </a:rPr>
              <a:t>good” peers</a:t>
            </a:r>
          </a:p>
          <a:p>
            <a:pPr lvl="1"/>
            <a:endParaRPr lang="en-US" altLang="zh-TW" dirty="0" smtClean="0">
              <a:latin typeface="Arial Unicode MS" pitchFamily="34" charset="-120"/>
              <a:ea typeface="Arial Unicode MS" pitchFamily="34" charset="-120"/>
              <a:cs typeface="Arial Unicode MS" pitchFamily="34" charset="-120"/>
            </a:endParaRPr>
          </a:p>
          <a:p>
            <a:r>
              <a:rPr lang="en-US" altLang="zh-TW" dirty="0" smtClean="0">
                <a:latin typeface="Arial Unicode MS" pitchFamily="34" charset="-120"/>
                <a:ea typeface="Arial Unicode MS" pitchFamily="34" charset="-120"/>
                <a:cs typeface="Arial Unicode MS" pitchFamily="34" charset="-120"/>
              </a:rPr>
              <a:t>Dual-Order Content Exchange</a:t>
            </a:r>
          </a:p>
          <a:p>
            <a:pPr lvl="1"/>
            <a:r>
              <a:rPr lang="en-US" altLang="zh-TW" dirty="0" smtClean="0">
                <a:latin typeface="Arial Unicode MS" pitchFamily="34" charset="-120"/>
                <a:ea typeface="Arial Unicode MS" pitchFamily="34" charset="-120"/>
                <a:cs typeface="Arial Unicode MS" pitchFamily="34" charset="-120"/>
              </a:rPr>
              <a:t>Two order for content exchange</a:t>
            </a:r>
          </a:p>
        </p:txBody>
      </p:sp>
      <p:sp>
        <p:nvSpPr>
          <p:cNvPr id="6" name="頁尾版面配置區 3"/>
          <p:cNvSpPr>
            <a:spLocks noGrp="1"/>
          </p:cNvSpPr>
          <p:nvPr>
            <p:ph type="ftr" sz="quarter" idx="11"/>
          </p:nvPr>
        </p:nvSpPr>
        <p:spPr>
          <a:xfrm>
            <a:off x="3288694" y="6400800"/>
            <a:ext cx="4212264" cy="274320"/>
          </a:xfrm>
        </p:spPr>
        <p:txBody>
          <a:bodyPr/>
          <a:lstStyle/>
          <a:p>
            <a:r>
              <a:rPr lang="en-US" altLang="zh-TW" dirty="0" smtClean="0">
                <a:latin typeface="Arial Unicode MS" pitchFamily="34" charset="-120"/>
                <a:ea typeface="Arial Unicode MS" pitchFamily="34" charset="-120"/>
                <a:cs typeface="Arial Unicode MS" pitchFamily="34" charset="-120"/>
              </a:rPr>
              <a:t>National Central University, Taiwan</a:t>
            </a:r>
            <a:endParaRPr lang="en-US" altLang="zh-TW" dirty="0">
              <a:latin typeface="Arial Unicode MS" pitchFamily="34" charset="-120"/>
              <a:ea typeface="Arial Unicode MS" pitchFamily="34" charset="-120"/>
              <a:cs typeface="Arial Unicode MS" pitchFamily="34" charset="-120"/>
            </a:endParaRPr>
          </a:p>
        </p:txBody>
      </p:sp>
      <p:sp>
        <p:nvSpPr>
          <p:cNvPr id="5" name="投影片編號版面配置區 4"/>
          <p:cNvSpPr>
            <a:spLocks noGrp="1"/>
          </p:cNvSpPr>
          <p:nvPr>
            <p:ph type="sldNum" sz="quarter" idx="12"/>
          </p:nvPr>
        </p:nvSpPr>
        <p:spPr/>
        <p:txBody>
          <a:bodyPr/>
          <a:lstStyle/>
          <a:p>
            <a:fld id="{4C13C654-DCE4-4877-90BD-8A8569B6770B}" type="slidenum">
              <a:rPr lang="en-US" altLang="zh-TW" smtClean="0">
                <a:latin typeface="Arial Unicode MS" pitchFamily="34" charset="-120"/>
                <a:ea typeface="Arial Unicode MS" pitchFamily="34" charset="-120"/>
                <a:cs typeface="Arial Unicode MS" pitchFamily="34" charset="-120"/>
              </a:rPr>
              <a:pPr/>
              <a:t>18</a:t>
            </a:fld>
            <a:endParaRPr lang="en-US" altLang="zh-TW">
              <a:latin typeface="Arial Unicode MS" pitchFamily="34" charset="-120"/>
              <a:ea typeface="Arial Unicode MS" pitchFamily="34" charset="-120"/>
              <a:cs typeface="Arial Unicode MS" pitchFamily="34" charset="-12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en-US" altLang="zh-TW" dirty="0" smtClean="0">
                <a:latin typeface="Arial Unicode MS" pitchFamily="34" charset="-120"/>
                <a:ea typeface="Arial Unicode MS" pitchFamily="34" charset="-120"/>
                <a:cs typeface="Arial Unicode MS" pitchFamily="34" charset="-120"/>
              </a:rPr>
              <a:t>Broadened Source Discovery</a:t>
            </a:r>
            <a:endParaRPr lang="zh-TW" altLang="en-US" dirty="0">
              <a:latin typeface="Arial Unicode MS" pitchFamily="34" charset="-120"/>
              <a:ea typeface="Arial Unicode MS" pitchFamily="34" charset="-120"/>
              <a:cs typeface="Arial Unicode MS" pitchFamily="34" charset="-120"/>
            </a:endParaRPr>
          </a:p>
        </p:txBody>
      </p:sp>
      <p:sp>
        <p:nvSpPr>
          <p:cNvPr id="3" name="內容版面配置區 2"/>
          <p:cNvSpPr>
            <a:spLocks noGrp="1"/>
          </p:cNvSpPr>
          <p:nvPr>
            <p:ph idx="1"/>
          </p:nvPr>
        </p:nvSpPr>
        <p:spPr>
          <a:xfrm>
            <a:off x="4643438" y="1646237"/>
            <a:ext cx="4286280" cy="4526280"/>
          </a:xfrm>
        </p:spPr>
        <p:txBody>
          <a:bodyPr>
            <a:normAutofit lnSpcReduction="10000"/>
          </a:bodyPr>
          <a:lstStyle/>
          <a:p>
            <a:r>
              <a:rPr lang="en-US" altLang="zh-TW" dirty="0" smtClean="0">
                <a:latin typeface="Arial Unicode MS" pitchFamily="34" charset="-120"/>
                <a:ea typeface="Arial Unicode MS" pitchFamily="34" charset="-120"/>
                <a:cs typeface="Arial Unicode MS" pitchFamily="34" charset="-120"/>
              </a:rPr>
              <a:t>AOI neighbors </a:t>
            </a:r>
          </a:p>
          <a:p>
            <a:pPr lvl="1"/>
            <a:r>
              <a:rPr lang="en-US" altLang="zh-TW" dirty="0" smtClean="0">
                <a:latin typeface="Arial Unicode MS" pitchFamily="34" charset="-120"/>
                <a:ea typeface="Arial Unicode MS" pitchFamily="34" charset="-120"/>
                <a:cs typeface="Arial Unicode MS" pitchFamily="34" charset="-120"/>
              </a:rPr>
              <a:t>Provided by P2P Overlay</a:t>
            </a:r>
          </a:p>
          <a:p>
            <a:pPr lvl="1"/>
            <a:endParaRPr lang="en-US" altLang="zh-TW" dirty="0" smtClean="0">
              <a:latin typeface="Arial Unicode MS" pitchFamily="34" charset="-120"/>
              <a:ea typeface="Arial Unicode MS" pitchFamily="34" charset="-120"/>
              <a:cs typeface="Arial Unicode MS" pitchFamily="34" charset="-120"/>
            </a:endParaRPr>
          </a:p>
          <a:p>
            <a:r>
              <a:rPr lang="en-US" altLang="zh-TW" dirty="0" smtClean="0">
                <a:latin typeface="Arial Unicode MS" pitchFamily="34" charset="-120"/>
                <a:ea typeface="Arial Unicode MS" pitchFamily="34" charset="-120"/>
                <a:cs typeface="Arial Unicode MS" pitchFamily="34" charset="-120"/>
              </a:rPr>
              <a:t>Peer list peers</a:t>
            </a:r>
          </a:p>
          <a:p>
            <a:pPr lvl="1"/>
            <a:r>
              <a:rPr lang="en-US" altLang="zh-TW" dirty="0" smtClean="0">
                <a:latin typeface="Arial Unicode MS" pitchFamily="34" charset="-120"/>
                <a:ea typeface="Arial Unicode MS" pitchFamily="34" charset="-120"/>
                <a:cs typeface="Arial Unicode MS" pitchFamily="34" charset="-120"/>
              </a:rPr>
              <a:t>Provided by the server when a user requests a new scene description or when it explicitly requests them due to the lack of sources</a:t>
            </a:r>
            <a:endParaRPr lang="zh-TW" altLang="en-US" dirty="0">
              <a:latin typeface="Arial Unicode MS" pitchFamily="34" charset="-120"/>
              <a:ea typeface="Arial Unicode MS" pitchFamily="34" charset="-120"/>
              <a:cs typeface="Arial Unicode MS" pitchFamily="34" charset="-120"/>
            </a:endParaRPr>
          </a:p>
        </p:txBody>
      </p:sp>
      <p:sp>
        <p:nvSpPr>
          <p:cNvPr id="36" name="頁尾版面配置區 3"/>
          <p:cNvSpPr>
            <a:spLocks noGrp="1"/>
          </p:cNvSpPr>
          <p:nvPr>
            <p:ph type="ftr" sz="quarter" idx="11"/>
          </p:nvPr>
        </p:nvSpPr>
        <p:spPr>
          <a:xfrm>
            <a:off x="3288694" y="6400800"/>
            <a:ext cx="4212264" cy="274320"/>
          </a:xfrm>
        </p:spPr>
        <p:txBody>
          <a:bodyPr/>
          <a:lstStyle/>
          <a:p>
            <a:r>
              <a:rPr lang="en-US" altLang="zh-TW" dirty="0" smtClean="0">
                <a:latin typeface="Arial Unicode MS" pitchFamily="34" charset="-120"/>
                <a:ea typeface="Arial Unicode MS" pitchFamily="34" charset="-120"/>
                <a:cs typeface="Arial Unicode MS" pitchFamily="34" charset="-120"/>
              </a:rPr>
              <a:t>National Central University, Taiwan</a:t>
            </a:r>
            <a:endParaRPr lang="en-US" altLang="zh-TW" dirty="0">
              <a:latin typeface="Arial Unicode MS" pitchFamily="34" charset="-120"/>
              <a:ea typeface="Arial Unicode MS" pitchFamily="34" charset="-120"/>
              <a:cs typeface="Arial Unicode MS" pitchFamily="34" charset="-120"/>
            </a:endParaRPr>
          </a:p>
        </p:txBody>
      </p:sp>
      <p:sp>
        <p:nvSpPr>
          <p:cNvPr id="5" name="投影片編號版面配置區 4"/>
          <p:cNvSpPr>
            <a:spLocks noGrp="1"/>
          </p:cNvSpPr>
          <p:nvPr>
            <p:ph type="sldNum" sz="quarter" idx="12"/>
          </p:nvPr>
        </p:nvSpPr>
        <p:spPr/>
        <p:txBody>
          <a:bodyPr/>
          <a:lstStyle/>
          <a:p>
            <a:fld id="{EAB884EB-8548-41BD-BD42-DC623E1F5290}" type="slidenum">
              <a:rPr lang="en-US" altLang="zh-TW" smtClean="0">
                <a:latin typeface="Arial Unicode MS" pitchFamily="34" charset="-120"/>
                <a:ea typeface="Arial Unicode MS" pitchFamily="34" charset="-120"/>
                <a:cs typeface="Arial Unicode MS" pitchFamily="34" charset="-120"/>
              </a:rPr>
              <a:pPr/>
              <a:t>19</a:t>
            </a:fld>
            <a:endParaRPr lang="en-US" altLang="zh-TW">
              <a:latin typeface="Arial Unicode MS" pitchFamily="34" charset="-120"/>
              <a:ea typeface="Arial Unicode MS" pitchFamily="34" charset="-120"/>
              <a:cs typeface="Arial Unicode MS" pitchFamily="34" charset="-120"/>
            </a:endParaRPr>
          </a:p>
        </p:txBody>
      </p:sp>
      <p:pic>
        <p:nvPicPr>
          <p:cNvPr id="1026" name="Picture 2" descr="E:\Documents and Settings\Chien-Hao\Local Settings\Temporary Internet Files\Content.IE5\A3QAQYEY\MCj04348450000[1].png"/>
          <p:cNvPicPr>
            <a:picLocks noChangeAspect="1" noChangeArrowheads="1"/>
          </p:cNvPicPr>
          <p:nvPr/>
        </p:nvPicPr>
        <p:blipFill>
          <a:blip r:embed="rId3" cstate="print"/>
          <a:srcRect/>
          <a:stretch>
            <a:fillRect/>
          </a:stretch>
        </p:blipFill>
        <p:spPr bwMode="auto">
          <a:xfrm>
            <a:off x="642910" y="1500174"/>
            <a:ext cx="1729973" cy="1729973"/>
          </a:xfrm>
          <a:prstGeom prst="rect">
            <a:avLst/>
          </a:prstGeom>
          <a:noFill/>
        </p:spPr>
      </p:pic>
      <p:pic>
        <p:nvPicPr>
          <p:cNvPr id="1027" name="Picture 3" descr="E:\Documents and Settings\Chien-Hao\Local Settings\Temporary Internet Files\Content.IE5\44JKMHV8\MCj04348740000[1].png"/>
          <p:cNvPicPr>
            <a:picLocks noChangeAspect="1" noChangeArrowheads="1"/>
          </p:cNvPicPr>
          <p:nvPr/>
        </p:nvPicPr>
        <p:blipFill>
          <a:blip r:embed="rId4" cstate="print"/>
          <a:srcRect/>
          <a:stretch>
            <a:fillRect/>
          </a:stretch>
        </p:blipFill>
        <p:spPr bwMode="auto">
          <a:xfrm>
            <a:off x="3214678" y="2928934"/>
            <a:ext cx="1235060" cy="1235060"/>
          </a:xfrm>
          <a:prstGeom prst="rect">
            <a:avLst/>
          </a:prstGeom>
          <a:noFill/>
        </p:spPr>
      </p:pic>
      <p:cxnSp>
        <p:nvCxnSpPr>
          <p:cNvPr id="11" name="直線單箭頭接點 10"/>
          <p:cNvCxnSpPr>
            <a:stCxn id="1027" idx="0"/>
            <a:endCxn id="1026" idx="3"/>
          </p:cNvCxnSpPr>
          <p:nvPr/>
        </p:nvCxnSpPr>
        <p:spPr>
          <a:xfrm rot="16200000" flipV="1">
            <a:off x="2820660" y="1917385"/>
            <a:ext cx="563773" cy="1459325"/>
          </a:xfrm>
          <a:prstGeom prst="curvedConnector2">
            <a:avLst/>
          </a:prstGeom>
          <a:ln>
            <a:tailEnd type="arrow"/>
          </a:ln>
        </p:spPr>
        <p:style>
          <a:lnRef idx="2">
            <a:schemeClr val="dk1"/>
          </a:lnRef>
          <a:fillRef idx="0">
            <a:schemeClr val="dk1"/>
          </a:fillRef>
          <a:effectRef idx="1">
            <a:schemeClr val="dk1"/>
          </a:effectRef>
          <a:fontRef idx="minor">
            <a:schemeClr val="tx1"/>
          </a:fontRef>
        </p:style>
      </p:cxnSp>
      <p:sp>
        <p:nvSpPr>
          <p:cNvPr id="16" name="文字方塊 15"/>
          <p:cNvSpPr txBox="1"/>
          <p:nvPr/>
        </p:nvSpPr>
        <p:spPr>
          <a:xfrm>
            <a:off x="2071671" y="1643050"/>
            <a:ext cx="2143140" cy="646331"/>
          </a:xfrm>
          <a:prstGeom prst="rect">
            <a:avLst/>
          </a:prstGeom>
          <a:noFill/>
        </p:spPr>
        <p:txBody>
          <a:bodyPr wrap="square" rtlCol="0">
            <a:spAutoFit/>
          </a:bodyPr>
          <a:lstStyle/>
          <a:p>
            <a:r>
              <a:rPr lang="en-US" altLang="zh-TW" dirty="0" smtClean="0">
                <a:latin typeface="Arial Unicode MS" pitchFamily="34" charset="-120"/>
                <a:ea typeface="Arial Unicode MS" pitchFamily="34" charset="-120"/>
                <a:cs typeface="Arial Unicode MS" pitchFamily="34" charset="-120"/>
              </a:rPr>
              <a:t>Scene description </a:t>
            </a:r>
          </a:p>
          <a:p>
            <a:r>
              <a:rPr lang="en-US" altLang="zh-TW" dirty="0" smtClean="0">
                <a:latin typeface="Arial Unicode MS" pitchFamily="34" charset="-120"/>
                <a:ea typeface="Arial Unicode MS" pitchFamily="34" charset="-120"/>
                <a:cs typeface="Arial Unicode MS" pitchFamily="34" charset="-120"/>
              </a:rPr>
              <a:t>request</a:t>
            </a:r>
            <a:endParaRPr lang="zh-TW" altLang="en-US" dirty="0">
              <a:latin typeface="Arial Unicode MS" pitchFamily="34" charset="-120"/>
              <a:ea typeface="Arial Unicode MS" pitchFamily="34" charset="-120"/>
              <a:cs typeface="Arial Unicode MS" pitchFamily="34" charset="-120"/>
            </a:endParaRPr>
          </a:p>
        </p:txBody>
      </p:sp>
      <p:cxnSp>
        <p:nvCxnSpPr>
          <p:cNvPr id="19" name="直線單箭頭接點 18"/>
          <p:cNvCxnSpPr>
            <a:stCxn id="1026" idx="2"/>
            <a:endCxn id="1027" idx="1"/>
          </p:cNvCxnSpPr>
          <p:nvPr/>
        </p:nvCxnSpPr>
        <p:spPr>
          <a:xfrm rot="16200000" flipH="1">
            <a:off x="2203129" y="2534914"/>
            <a:ext cx="316317" cy="1706781"/>
          </a:xfrm>
          <a:prstGeom prst="curvedConnector2">
            <a:avLst/>
          </a:prstGeom>
          <a:ln>
            <a:tailEnd type="arrow"/>
          </a:ln>
        </p:spPr>
        <p:style>
          <a:lnRef idx="2">
            <a:schemeClr val="dk1"/>
          </a:lnRef>
          <a:fillRef idx="0">
            <a:schemeClr val="dk1"/>
          </a:fillRef>
          <a:effectRef idx="1">
            <a:schemeClr val="dk1"/>
          </a:effectRef>
          <a:fontRef idx="minor">
            <a:schemeClr val="tx1"/>
          </a:fontRef>
        </p:style>
      </p:cxnSp>
      <p:sp>
        <p:nvSpPr>
          <p:cNvPr id="20" name="文字方塊 19"/>
          <p:cNvSpPr txBox="1"/>
          <p:nvPr/>
        </p:nvSpPr>
        <p:spPr>
          <a:xfrm>
            <a:off x="500034" y="3643314"/>
            <a:ext cx="2659702" cy="369332"/>
          </a:xfrm>
          <a:prstGeom prst="rect">
            <a:avLst/>
          </a:prstGeom>
          <a:noFill/>
        </p:spPr>
        <p:txBody>
          <a:bodyPr wrap="none" rtlCol="0">
            <a:spAutoFit/>
          </a:bodyPr>
          <a:lstStyle/>
          <a:p>
            <a:r>
              <a:rPr lang="en-US" altLang="zh-TW" dirty="0" smtClean="0">
                <a:latin typeface="Arial Unicode MS" pitchFamily="34" charset="-120"/>
                <a:ea typeface="Arial Unicode MS" pitchFamily="34" charset="-120"/>
                <a:cs typeface="Arial Unicode MS" pitchFamily="34" charset="-120"/>
              </a:rPr>
              <a:t>Description and peer list</a:t>
            </a:r>
            <a:endParaRPr lang="zh-TW" altLang="en-US" dirty="0">
              <a:latin typeface="Arial Unicode MS" pitchFamily="34" charset="-120"/>
              <a:ea typeface="Arial Unicode MS" pitchFamily="34" charset="-120"/>
              <a:cs typeface="Arial Unicode MS" pitchFamily="34" charset="-120"/>
            </a:endParaRPr>
          </a:p>
        </p:txBody>
      </p:sp>
      <p:pic>
        <p:nvPicPr>
          <p:cNvPr id="1028" name="Picture 4"/>
          <p:cNvPicPr>
            <a:picLocks noChangeAspect="1" noChangeArrowheads="1"/>
          </p:cNvPicPr>
          <p:nvPr/>
        </p:nvPicPr>
        <p:blipFill>
          <a:blip r:embed="rId5" cstate="print"/>
          <a:srcRect/>
          <a:stretch>
            <a:fillRect/>
          </a:stretch>
        </p:blipFill>
        <p:spPr bwMode="auto">
          <a:xfrm>
            <a:off x="3786182" y="5286388"/>
            <a:ext cx="228600" cy="238125"/>
          </a:xfrm>
          <a:prstGeom prst="rect">
            <a:avLst/>
          </a:prstGeom>
          <a:noFill/>
          <a:ln w="9525">
            <a:noFill/>
            <a:miter lim="800000"/>
            <a:headEnd/>
            <a:tailEnd/>
          </a:ln>
          <a:effectLst/>
        </p:spPr>
      </p:pic>
      <p:pic>
        <p:nvPicPr>
          <p:cNvPr id="1029" name="Picture 5"/>
          <p:cNvPicPr>
            <a:picLocks noChangeAspect="1" noChangeArrowheads="1"/>
          </p:cNvPicPr>
          <p:nvPr/>
        </p:nvPicPr>
        <p:blipFill>
          <a:blip r:embed="rId5" cstate="print"/>
          <a:srcRect/>
          <a:stretch>
            <a:fillRect/>
          </a:stretch>
        </p:blipFill>
        <p:spPr bwMode="auto">
          <a:xfrm>
            <a:off x="2571736" y="4214818"/>
            <a:ext cx="228600" cy="238125"/>
          </a:xfrm>
          <a:prstGeom prst="rect">
            <a:avLst/>
          </a:prstGeom>
          <a:noFill/>
          <a:ln w="9525">
            <a:noFill/>
            <a:miter lim="800000"/>
            <a:headEnd/>
            <a:tailEnd/>
          </a:ln>
          <a:effectLst/>
        </p:spPr>
      </p:pic>
      <p:pic>
        <p:nvPicPr>
          <p:cNvPr id="22" name="Picture 5"/>
          <p:cNvPicPr>
            <a:picLocks noChangeAspect="1" noChangeArrowheads="1"/>
          </p:cNvPicPr>
          <p:nvPr/>
        </p:nvPicPr>
        <p:blipFill>
          <a:blip r:embed="rId6" cstate="print"/>
          <a:srcRect/>
          <a:stretch>
            <a:fillRect/>
          </a:stretch>
        </p:blipFill>
        <p:spPr bwMode="auto">
          <a:xfrm>
            <a:off x="428596" y="3929066"/>
            <a:ext cx="4071966" cy="2465296"/>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p:spPr>
      </p:pic>
      <p:sp>
        <p:nvSpPr>
          <p:cNvPr id="43" name="等腰三角形 42"/>
          <p:cNvSpPr/>
          <p:nvPr/>
        </p:nvSpPr>
        <p:spPr>
          <a:xfrm>
            <a:off x="2000232" y="4643446"/>
            <a:ext cx="214314" cy="142876"/>
          </a:xfrm>
          <a:prstGeom prst="triangle">
            <a:avLst/>
          </a:prstGeom>
          <a:solidFill>
            <a:srgbClr val="FF6600"/>
          </a:solidFill>
        </p:spPr>
        <p:style>
          <a:lnRef idx="0">
            <a:schemeClr val="accent3"/>
          </a:lnRef>
          <a:fillRef idx="3">
            <a:schemeClr val="accent3"/>
          </a:fillRef>
          <a:effectRef idx="3">
            <a:schemeClr val="accent3"/>
          </a:effectRef>
          <a:fontRef idx="minor">
            <a:schemeClr val="lt1"/>
          </a:fontRef>
        </p:style>
        <p:txBody>
          <a:bodyPr rtlCol="0" anchor="ctr"/>
          <a:lstStyle/>
          <a:p>
            <a:pPr algn="ctr"/>
            <a:endParaRPr lang="zh-TW" altLang="en-US">
              <a:latin typeface="Arial Unicode MS" pitchFamily="34" charset="-120"/>
              <a:ea typeface="Arial Unicode MS" pitchFamily="34" charset="-120"/>
              <a:cs typeface="Arial Unicode MS" pitchFamily="34" charset="-120"/>
            </a:endParaRPr>
          </a:p>
        </p:txBody>
      </p:sp>
      <p:sp>
        <p:nvSpPr>
          <p:cNvPr id="44" name="等腰三角形 43"/>
          <p:cNvSpPr/>
          <p:nvPr/>
        </p:nvSpPr>
        <p:spPr>
          <a:xfrm>
            <a:off x="2398198" y="5244224"/>
            <a:ext cx="214314" cy="142876"/>
          </a:xfrm>
          <a:prstGeom prst="triangle">
            <a:avLst/>
          </a:prstGeom>
          <a:solidFill>
            <a:srgbClr val="FF6600"/>
          </a:solidFill>
        </p:spPr>
        <p:style>
          <a:lnRef idx="0">
            <a:schemeClr val="accent3"/>
          </a:lnRef>
          <a:fillRef idx="3">
            <a:schemeClr val="accent3"/>
          </a:fillRef>
          <a:effectRef idx="3">
            <a:schemeClr val="accent3"/>
          </a:effectRef>
          <a:fontRef idx="minor">
            <a:schemeClr val="lt1"/>
          </a:fontRef>
        </p:style>
        <p:txBody>
          <a:bodyPr rtlCol="0" anchor="ctr"/>
          <a:lstStyle/>
          <a:p>
            <a:pPr algn="ctr"/>
            <a:endParaRPr lang="zh-TW" altLang="en-US">
              <a:latin typeface="Arial Unicode MS" pitchFamily="34" charset="-120"/>
              <a:ea typeface="Arial Unicode MS" pitchFamily="34" charset="-120"/>
              <a:cs typeface="Arial Unicode MS" pitchFamily="34" charset="-120"/>
            </a:endParaRPr>
          </a:p>
        </p:txBody>
      </p:sp>
      <p:sp>
        <p:nvSpPr>
          <p:cNvPr id="45" name="等腰三角形 44"/>
          <p:cNvSpPr/>
          <p:nvPr/>
        </p:nvSpPr>
        <p:spPr>
          <a:xfrm>
            <a:off x="2108027" y="5621036"/>
            <a:ext cx="214314" cy="142876"/>
          </a:xfrm>
          <a:prstGeom prst="triangle">
            <a:avLst/>
          </a:prstGeom>
          <a:solidFill>
            <a:srgbClr val="FF6600"/>
          </a:solidFill>
        </p:spPr>
        <p:style>
          <a:lnRef idx="0">
            <a:schemeClr val="accent3"/>
          </a:lnRef>
          <a:fillRef idx="3">
            <a:schemeClr val="accent3"/>
          </a:fillRef>
          <a:effectRef idx="3">
            <a:schemeClr val="accent3"/>
          </a:effectRef>
          <a:fontRef idx="minor">
            <a:schemeClr val="lt1"/>
          </a:fontRef>
        </p:style>
        <p:txBody>
          <a:bodyPr rtlCol="0" anchor="ctr"/>
          <a:lstStyle/>
          <a:p>
            <a:pPr algn="ctr"/>
            <a:endParaRPr lang="zh-TW" altLang="en-US">
              <a:latin typeface="Arial Unicode MS" pitchFamily="34" charset="-120"/>
              <a:ea typeface="Arial Unicode MS" pitchFamily="34" charset="-120"/>
              <a:cs typeface="Arial Unicode MS" pitchFamily="34" charset="-120"/>
            </a:endParaRPr>
          </a:p>
        </p:txBody>
      </p:sp>
      <p:sp>
        <p:nvSpPr>
          <p:cNvPr id="18" name="等腰三角形 17"/>
          <p:cNvSpPr/>
          <p:nvPr/>
        </p:nvSpPr>
        <p:spPr>
          <a:xfrm>
            <a:off x="1643042" y="4286256"/>
            <a:ext cx="214314" cy="142876"/>
          </a:xfrm>
          <a:prstGeom prst="triangle">
            <a:avLst/>
          </a:prstGeom>
          <a:solidFill>
            <a:schemeClr val="accent3">
              <a:lumMod val="50000"/>
            </a:schemeClr>
          </a:solidFill>
        </p:spPr>
        <p:style>
          <a:lnRef idx="0">
            <a:schemeClr val="accent3"/>
          </a:lnRef>
          <a:fillRef idx="3">
            <a:schemeClr val="accent3"/>
          </a:fillRef>
          <a:effectRef idx="3">
            <a:schemeClr val="accent3"/>
          </a:effectRef>
          <a:fontRef idx="minor">
            <a:schemeClr val="lt1"/>
          </a:fontRef>
        </p:style>
        <p:txBody>
          <a:bodyPr rtlCol="0" anchor="ctr"/>
          <a:lstStyle/>
          <a:p>
            <a:pPr algn="ctr"/>
            <a:endParaRPr lang="zh-TW" altLang="en-US">
              <a:latin typeface="Arial Unicode MS" pitchFamily="34" charset="-120"/>
              <a:ea typeface="Arial Unicode MS" pitchFamily="34" charset="-120"/>
              <a:cs typeface="Arial Unicode MS" pitchFamily="34" charset="-120"/>
            </a:endParaRPr>
          </a:p>
        </p:txBody>
      </p:sp>
      <p:sp>
        <p:nvSpPr>
          <p:cNvPr id="21" name="等腰三角形 20"/>
          <p:cNvSpPr/>
          <p:nvPr/>
        </p:nvSpPr>
        <p:spPr>
          <a:xfrm>
            <a:off x="3071802" y="5746913"/>
            <a:ext cx="214314" cy="142876"/>
          </a:xfrm>
          <a:prstGeom prst="triangle">
            <a:avLst/>
          </a:prstGeom>
          <a:solidFill>
            <a:schemeClr val="accent3">
              <a:lumMod val="50000"/>
            </a:schemeClr>
          </a:solidFill>
        </p:spPr>
        <p:style>
          <a:lnRef idx="0">
            <a:schemeClr val="accent3"/>
          </a:lnRef>
          <a:fillRef idx="3">
            <a:schemeClr val="accent3"/>
          </a:fillRef>
          <a:effectRef idx="3">
            <a:schemeClr val="accent3"/>
          </a:effectRef>
          <a:fontRef idx="minor">
            <a:schemeClr val="lt1"/>
          </a:fontRef>
        </p:style>
        <p:txBody>
          <a:bodyPr rtlCol="0" anchor="ctr"/>
          <a:lstStyle/>
          <a:p>
            <a:pPr algn="ctr"/>
            <a:endParaRPr lang="zh-TW" altLang="en-US">
              <a:latin typeface="Arial Unicode MS" pitchFamily="34" charset="-120"/>
              <a:ea typeface="Arial Unicode MS" pitchFamily="34" charset="-120"/>
              <a:cs typeface="Arial Unicode MS" pitchFamily="34" charset="-120"/>
            </a:endParaRPr>
          </a:p>
        </p:txBody>
      </p:sp>
      <p:sp>
        <p:nvSpPr>
          <p:cNvPr id="23" name="等腰三角形 22"/>
          <p:cNvSpPr/>
          <p:nvPr/>
        </p:nvSpPr>
        <p:spPr>
          <a:xfrm>
            <a:off x="3307381" y="4418500"/>
            <a:ext cx="214314" cy="142876"/>
          </a:xfrm>
          <a:prstGeom prst="triangle">
            <a:avLst/>
          </a:prstGeom>
          <a:solidFill>
            <a:schemeClr val="accent3">
              <a:lumMod val="50000"/>
            </a:schemeClr>
          </a:solidFill>
        </p:spPr>
        <p:style>
          <a:lnRef idx="0">
            <a:schemeClr val="accent3"/>
          </a:lnRef>
          <a:fillRef idx="3">
            <a:schemeClr val="accent3"/>
          </a:fillRef>
          <a:effectRef idx="3">
            <a:schemeClr val="accent3"/>
          </a:effectRef>
          <a:fontRef idx="minor">
            <a:schemeClr val="lt1"/>
          </a:fontRef>
        </p:style>
        <p:txBody>
          <a:bodyPr rtlCol="0" anchor="ctr"/>
          <a:lstStyle/>
          <a:p>
            <a:pPr algn="ctr"/>
            <a:endParaRPr lang="zh-TW" altLang="en-US">
              <a:latin typeface="Arial Unicode MS" pitchFamily="34" charset="-120"/>
              <a:ea typeface="Arial Unicode MS" pitchFamily="34" charset="-120"/>
              <a:cs typeface="Arial Unicode MS" pitchFamily="34" charset="-120"/>
            </a:endParaRPr>
          </a:p>
        </p:txBody>
      </p:sp>
      <p:sp>
        <p:nvSpPr>
          <p:cNvPr id="24" name="等腰三角形 23"/>
          <p:cNvSpPr/>
          <p:nvPr/>
        </p:nvSpPr>
        <p:spPr>
          <a:xfrm>
            <a:off x="7715272" y="3357562"/>
            <a:ext cx="285752" cy="214314"/>
          </a:xfrm>
          <a:prstGeom prst="triangle">
            <a:avLst/>
          </a:prstGeom>
          <a:solidFill>
            <a:schemeClr val="accent3">
              <a:lumMod val="50000"/>
            </a:schemeClr>
          </a:solidFill>
        </p:spPr>
        <p:style>
          <a:lnRef idx="0">
            <a:schemeClr val="accent3"/>
          </a:lnRef>
          <a:fillRef idx="3">
            <a:schemeClr val="accent3"/>
          </a:fillRef>
          <a:effectRef idx="3">
            <a:schemeClr val="accent3"/>
          </a:effectRef>
          <a:fontRef idx="minor">
            <a:schemeClr val="lt1"/>
          </a:fontRef>
        </p:style>
        <p:txBody>
          <a:bodyPr rtlCol="0" anchor="ctr"/>
          <a:lstStyle/>
          <a:p>
            <a:pPr algn="ctr"/>
            <a:endParaRPr lang="zh-TW" altLang="en-US">
              <a:latin typeface="Arial Unicode MS" pitchFamily="34" charset="-120"/>
              <a:ea typeface="Arial Unicode MS" pitchFamily="34" charset="-120"/>
              <a:cs typeface="Arial Unicode MS" pitchFamily="34" charset="-120"/>
            </a:endParaRPr>
          </a:p>
        </p:txBody>
      </p:sp>
      <p:sp>
        <p:nvSpPr>
          <p:cNvPr id="25" name="等腰三角形 24"/>
          <p:cNvSpPr/>
          <p:nvPr/>
        </p:nvSpPr>
        <p:spPr>
          <a:xfrm>
            <a:off x="7715272" y="1785926"/>
            <a:ext cx="285752" cy="214314"/>
          </a:xfrm>
          <a:prstGeom prst="triangle">
            <a:avLst/>
          </a:prstGeom>
          <a:solidFill>
            <a:srgbClr val="FF6600"/>
          </a:solidFill>
        </p:spPr>
        <p:style>
          <a:lnRef idx="0">
            <a:schemeClr val="accent3"/>
          </a:lnRef>
          <a:fillRef idx="3">
            <a:schemeClr val="accent3"/>
          </a:fillRef>
          <a:effectRef idx="3">
            <a:schemeClr val="accent3"/>
          </a:effectRef>
          <a:fontRef idx="minor">
            <a:schemeClr val="lt1"/>
          </a:fontRef>
        </p:style>
        <p:txBody>
          <a:bodyPr rtlCol="0" anchor="ctr"/>
          <a:lstStyle/>
          <a:p>
            <a:pPr algn="ctr"/>
            <a:endParaRPr lang="zh-TW" altLang="en-US">
              <a:latin typeface="Arial Unicode MS" pitchFamily="34" charset="-120"/>
              <a:ea typeface="Arial Unicode MS" pitchFamily="34" charset="-120"/>
              <a:cs typeface="Arial Unicode MS" pitchFamily="34" charset="-12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2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en-US" altLang="zh-TW" dirty="0" smtClean="0"/>
              <a:t>In a Nutshell</a:t>
            </a:r>
            <a:endParaRPr lang="zh-TW" altLang="en-US" dirty="0"/>
          </a:p>
        </p:txBody>
      </p:sp>
      <p:sp>
        <p:nvSpPr>
          <p:cNvPr id="3" name="內容版面配置區 2"/>
          <p:cNvSpPr>
            <a:spLocks noGrp="1"/>
          </p:cNvSpPr>
          <p:nvPr>
            <p:ph idx="1"/>
          </p:nvPr>
        </p:nvSpPr>
        <p:spPr/>
        <p:txBody>
          <a:bodyPr/>
          <a:lstStyle/>
          <a:p>
            <a:r>
              <a:rPr lang="en-US" altLang="zh-TW" dirty="0" smtClean="0"/>
              <a:t>We have proposed </a:t>
            </a:r>
            <a:r>
              <a:rPr lang="en-US" altLang="zh-TW" dirty="0" smtClean="0">
                <a:solidFill>
                  <a:srgbClr val="FF0000"/>
                </a:solidFill>
              </a:rPr>
              <a:t>BASP</a:t>
            </a:r>
            <a:r>
              <a:rPr lang="en-US" altLang="zh-TW" dirty="0" smtClean="0"/>
              <a:t>, a </a:t>
            </a:r>
            <a:r>
              <a:rPr lang="en-US" altLang="zh-TW" dirty="0" smtClean="0">
                <a:solidFill>
                  <a:srgbClr val="FF0000"/>
                </a:solidFill>
              </a:rPr>
              <a:t>B</a:t>
            </a:r>
            <a:r>
              <a:rPr lang="en-US" altLang="zh-TW" dirty="0" smtClean="0"/>
              <a:t>andwidth </a:t>
            </a:r>
            <a:r>
              <a:rPr lang="en-US" altLang="zh-TW" dirty="0" smtClean="0">
                <a:solidFill>
                  <a:srgbClr val="FF0000"/>
                </a:solidFill>
              </a:rPr>
              <a:t>A</a:t>
            </a:r>
            <a:r>
              <a:rPr lang="en-US" altLang="zh-TW" dirty="0" smtClean="0"/>
              <a:t>ware </a:t>
            </a:r>
            <a:r>
              <a:rPr lang="en-US" altLang="zh-TW" dirty="0" smtClean="0">
                <a:solidFill>
                  <a:srgbClr val="FF0000"/>
                </a:solidFill>
              </a:rPr>
              <a:t>P</a:t>
            </a:r>
            <a:r>
              <a:rPr lang="en-US" altLang="zh-TW" dirty="0" smtClean="0"/>
              <a:t>eer </a:t>
            </a:r>
            <a:r>
              <a:rPr lang="en-US" altLang="zh-TW" dirty="0" smtClean="0">
                <a:solidFill>
                  <a:srgbClr val="FF0000"/>
                </a:solidFill>
              </a:rPr>
              <a:t>S</a:t>
            </a:r>
            <a:r>
              <a:rPr lang="en-US" altLang="zh-TW" dirty="0" smtClean="0"/>
              <a:t>election scheme that improves peer-to-peer (P2P) 3D streaming in networked virtual environments (NVEs) with the help of</a:t>
            </a:r>
          </a:p>
          <a:p>
            <a:pPr lvl="1"/>
            <a:r>
              <a:rPr lang="en-US" altLang="zh-TW" sz="2800" dirty="0" smtClean="0"/>
              <a:t>broadened data sources</a:t>
            </a:r>
          </a:p>
          <a:p>
            <a:pPr lvl="1"/>
            <a:r>
              <a:rPr lang="en-US" altLang="zh-TW" sz="2800" dirty="0" smtClean="0"/>
              <a:t>bandwidth reservation </a:t>
            </a:r>
          </a:p>
          <a:p>
            <a:pPr lvl="1"/>
            <a:r>
              <a:rPr lang="en-US" altLang="zh-TW" sz="2800" dirty="0" smtClean="0"/>
              <a:t>tit-for-tat</a:t>
            </a:r>
            <a:endParaRPr lang="zh-TW" altLang="en-US" sz="2800" dirty="0"/>
          </a:p>
        </p:txBody>
      </p:sp>
      <p:sp>
        <p:nvSpPr>
          <p:cNvPr id="4" name="頁尾版面配置區 3"/>
          <p:cNvSpPr>
            <a:spLocks noGrp="1"/>
          </p:cNvSpPr>
          <p:nvPr>
            <p:ph type="ftr" sz="quarter" idx="11"/>
          </p:nvPr>
        </p:nvSpPr>
        <p:spPr/>
        <p:txBody>
          <a:bodyPr/>
          <a:lstStyle/>
          <a:p>
            <a:r>
              <a:rPr lang="en-US" altLang="zh-TW" smtClean="0"/>
              <a:t>A</a:t>
            </a:r>
            <a:r>
              <a:rPr lang="en-US" altLang="zh-TW" smtClean="0">
                <a:solidFill>
                  <a:schemeClr val="tx1"/>
                </a:solidFill>
              </a:rPr>
              <a:t>daptive </a:t>
            </a:r>
            <a:r>
              <a:rPr lang="en-US" altLang="zh-TW" smtClean="0"/>
              <a:t>C</a:t>
            </a:r>
            <a:r>
              <a:rPr lang="en-US" altLang="zh-TW" smtClean="0">
                <a:solidFill>
                  <a:schemeClr val="tx1"/>
                </a:solidFill>
              </a:rPr>
              <a:t>omputing and </a:t>
            </a:r>
            <a:r>
              <a:rPr lang="en-US" altLang="zh-TW" smtClean="0"/>
              <a:t>N</a:t>
            </a:r>
            <a:r>
              <a:rPr lang="en-US" altLang="zh-TW" smtClean="0">
                <a:solidFill>
                  <a:schemeClr val="tx1"/>
                </a:solidFill>
              </a:rPr>
              <a:t>etworking Laboratory Lab</a:t>
            </a:r>
            <a:endParaRPr lang="en-US" altLang="zh-TW">
              <a:solidFill>
                <a:schemeClr val="tx1"/>
              </a:solidFill>
            </a:endParaRPr>
          </a:p>
        </p:txBody>
      </p:sp>
      <p:sp>
        <p:nvSpPr>
          <p:cNvPr id="5" name="投影片編號版面配置區 4"/>
          <p:cNvSpPr>
            <a:spLocks noGrp="1"/>
          </p:cNvSpPr>
          <p:nvPr>
            <p:ph type="sldNum" sz="quarter" idx="12"/>
          </p:nvPr>
        </p:nvSpPr>
        <p:spPr/>
        <p:txBody>
          <a:bodyPr/>
          <a:lstStyle/>
          <a:p>
            <a:fld id="{EAB884EB-8548-41BD-BD42-DC623E1F5290}" type="slidenum">
              <a:rPr lang="en-US" altLang="zh-TW" smtClean="0"/>
              <a:pPr/>
              <a:t>2</a:t>
            </a:fld>
            <a:endParaRPr lang="en-US" altLang="zh-TW"/>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algn="ctr"/>
            <a:r>
              <a:rPr lang="en-US" altLang="zh-TW" dirty="0" smtClean="0">
                <a:latin typeface="Arial Unicode MS" pitchFamily="34" charset="-120"/>
                <a:ea typeface="Arial Unicode MS" pitchFamily="34" charset="-120"/>
                <a:cs typeface="Arial Unicode MS" pitchFamily="34" charset="-120"/>
              </a:rPr>
              <a:t>Proactive State Exchange and Bandwidth </a:t>
            </a:r>
            <a:r>
              <a:rPr lang="en-US" altLang="zh-TW" dirty="0" err="1" smtClean="0">
                <a:latin typeface="Arial Unicode MS" pitchFamily="34" charset="-120"/>
                <a:ea typeface="Arial Unicode MS" pitchFamily="34" charset="-120"/>
                <a:cs typeface="Arial Unicode MS" pitchFamily="34" charset="-120"/>
              </a:rPr>
              <a:t>Revervation</a:t>
            </a:r>
            <a:endParaRPr lang="zh-TW" altLang="en-US" dirty="0">
              <a:latin typeface="Arial Unicode MS" pitchFamily="34" charset="-120"/>
              <a:ea typeface="Arial Unicode MS" pitchFamily="34" charset="-120"/>
              <a:cs typeface="Arial Unicode MS" pitchFamily="34" charset="-120"/>
            </a:endParaRPr>
          </a:p>
        </p:txBody>
      </p:sp>
      <p:sp>
        <p:nvSpPr>
          <p:cNvPr id="3" name="內容版面配置區 2"/>
          <p:cNvSpPr>
            <a:spLocks noGrp="1"/>
          </p:cNvSpPr>
          <p:nvPr>
            <p:ph idx="1"/>
          </p:nvPr>
        </p:nvSpPr>
        <p:spPr/>
        <p:txBody>
          <a:bodyPr/>
          <a:lstStyle/>
          <a:p>
            <a:r>
              <a:rPr lang="en-US" altLang="zh-TW" dirty="0" smtClean="0">
                <a:latin typeface="Arial Unicode MS" pitchFamily="34" charset="-120"/>
                <a:ea typeface="Arial Unicode MS" pitchFamily="34" charset="-120"/>
                <a:cs typeface="Arial Unicode MS" pitchFamily="34" charset="-120"/>
              </a:rPr>
              <a:t>Object lists are exchanged proactively and incrementally</a:t>
            </a:r>
          </a:p>
          <a:p>
            <a:r>
              <a:rPr lang="en-US" altLang="zh-TW" i="1" dirty="0" smtClean="0">
                <a:latin typeface="Arial Unicode MS" pitchFamily="34" charset="-120"/>
                <a:ea typeface="Arial Unicode MS" pitchFamily="34" charset="-120"/>
                <a:cs typeface="Arial Unicode MS" pitchFamily="34" charset="-120"/>
              </a:rPr>
              <a:t>Connection channels</a:t>
            </a:r>
            <a:r>
              <a:rPr lang="en-US" altLang="zh-TW" dirty="0" smtClean="0">
                <a:latin typeface="Arial Unicode MS" pitchFamily="34" charset="-120"/>
                <a:ea typeface="Arial Unicode MS" pitchFamily="34" charset="-120"/>
                <a:cs typeface="Arial Unicode MS" pitchFamily="34" charset="-120"/>
              </a:rPr>
              <a:t> of fixed bandwidth are reserved for “</a:t>
            </a:r>
            <a:r>
              <a:rPr lang="en-US" altLang="zh-TW" dirty="0" smtClean="0">
                <a:solidFill>
                  <a:srgbClr val="FF0000"/>
                </a:solidFill>
                <a:latin typeface="Arial Unicode MS" pitchFamily="34" charset="-120"/>
                <a:ea typeface="Arial Unicode MS" pitchFamily="34" charset="-120"/>
                <a:cs typeface="Arial Unicode MS" pitchFamily="34" charset="-120"/>
              </a:rPr>
              <a:t>good</a:t>
            </a:r>
            <a:r>
              <a:rPr lang="en-US" altLang="zh-TW" dirty="0" smtClean="0">
                <a:latin typeface="Arial Unicode MS" pitchFamily="34" charset="-120"/>
                <a:ea typeface="Arial Unicode MS" pitchFamily="34" charset="-120"/>
                <a:cs typeface="Arial Unicode MS" pitchFamily="34" charset="-120"/>
              </a:rPr>
              <a:t>” peers</a:t>
            </a:r>
          </a:p>
        </p:txBody>
      </p:sp>
      <p:sp>
        <p:nvSpPr>
          <p:cNvPr id="6" name="頁尾版面配置區 3"/>
          <p:cNvSpPr>
            <a:spLocks noGrp="1"/>
          </p:cNvSpPr>
          <p:nvPr>
            <p:ph type="ftr" sz="quarter" idx="11"/>
          </p:nvPr>
        </p:nvSpPr>
        <p:spPr>
          <a:xfrm>
            <a:off x="3288694" y="6400800"/>
            <a:ext cx="4212264" cy="274320"/>
          </a:xfrm>
        </p:spPr>
        <p:txBody>
          <a:bodyPr/>
          <a:lstStyle/>
          <a:p>
            <a:r>
              <a:rPr lang="en-US" altLang="zh-TW" dirty="0" smtClean="0">
                <a:latin typeface="Arial Unicode MS" pitchFamily="34" charset="-120"/>
                <a:ea typeface="Arial Unicode MS" pitchFamily="34" charset="-120"/>
                <a:cs typeface="Arial Unicode MS" pitchFamily="34" charset="-120"/>
              </a:rPr>
              <a:t>National Central University, Taiwan</a:t>
            </a:r>
            <a:endParaRPr lang="en-US" altLang="zh-TW" dirty="0">
              <a:latin typeface="Arial Unicode MS" pitchFamily="34" charset="-120"/>
              <a:ea typeface="Arial Unicode MS" pitchFamily="34" charset="-120"/>
              <a:cs typeface="Arial Unicode MS" pitchFamily="34" charset="-120"/>
            </a:endParaRPr>
          </a:p>
        </p:txBody>
      </p:sp>
      <p:sp>
        <p:nvSpPr>
          <p:cNvPr id="5" name="投影片編號版面配置區 4"/>
          <p:cNvSpPr>
            <a:spLocks noGrp="1"/>
          </p:cNvSpPr>
          <p:nvPr>
            <p:ph type="sldNum" sz="quarter" idx="12"/>
          </p:nvPr>
        </p:nvSpPr>
        <p:spPr/>
        <p:txBody>
          <a:bodyPr/>
          <a:lstStyle/>
          <a:p>
            <a:fld id="{EAB884EB-8548-41BD-BD42-DC623E1F5290}" type="slidenum">
              <a:rPr lang="en-US" altLang="zh-TW" smtClean="0">
                <a:latin typeface="Arial Unicode MS" pitchFamily="34" charset="-120"/>
                <a:ea typeface="Arial Unicode MS" pitchFamily="34" charset="-120"/>
                <a:cs typeface="Arial Unicode MS" pitchFamily="34" charset="-120"/>
              </a:rPr>
              <a:pPr/>
              <a:t>20</a:t>
            </a:fld>
            <a:endParaRPr lang="en-US" altLang="zh-TW">
              <a:latin typeface="Arial Unicode MS" pitchFamily="34" charset="-120"/>
              <a:ea typeface="Arial Unicode MS" pitchFamily="34" charset="-120"/>
              <a:cs typeface="Arial Unicode MS" pitchFamily="34" charset="-120"/>
            </a:endParaRPr>
          </a:p>
        </p:txBody>
      </p:sp>
      <p:sp>
        <p:nvSpPr>
          <p:cNvPr id="7" name="矩形 6"/>
          <p:cNvSpPr/>
          <p:nvPr/>
        </p:nvSpPr>
        <p:spPr>
          <a:xfrm>
            <a:off x="4214810" y="3782801"/>
            <a:ext cx="571504" cy="20002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latin typeface="Arial Unicode MS" pitchFamily="34" charset="-120"/>
              <a:ea typeface="Arial Unicode MS" pitchFamily="34" charset="-120"/>
              <a:cs typeface="Arial Unicode MS" pitchFamily="34" charset="-120"/>
            </a:endParaRPr>
          </a:p>
        </p:txBody>
      </p:sp>
      <p:sp>
        <p:nvSpPr>
          <p:cNvPr id="8" name="矩形 7"/>
          <p:cNvSpPr/>
          <p:nvPr/>
        </p:nvSpPr>
        <p:spPr>
          <a:xfrm>
            <a:off x="4857752" y="4568619"/>
            <a:ext cx="571504" cy="12144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latin typeface="Arial Unicode MS" pitchFamily="34" charset="-120"/>
              <a:ea typeface="Arial Unicode MS" pitchFamily="34" charset="-120"/>
              <a:cs typeface="Arial Unicode MS" pitchFamily="34" charset="-120"/>
            </a:endParaRPr>
          </a:p>
        </p:txBody>
      </p:sp>
      <p:sp>
        <p:nvSpPr>
          <p:cNvPr id="9" name="矩形 8"/>
          <p:cNvSpPr/>
          <p:nvPr/>
        </p:nvSpPr>
        <p:spPr>
          <a:xfrm>
            <a:off x="5500694" y="5282999"/>
            <a:ext cx="571504" cy="50006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TW" altLang="en-US">
              <a:latin typeface="Arial Unicode MS" pitchFamily="34" charset="-120"/>
              <a:ea typeface="Arial Unicode MS" pitchFamily="34" charset="-120"/>
              <a:cs typeface="Arial Unicode MS" pitchFamily="34" charset="-120"/>
            </a:endParaRPr>
          </a:p>
        </p:txBody>
      </p:sp>
      <p:cxnSp>
        <p:nvCxnSpPr>
          <p:cNvPr id="10" name="直線接點 9"/>
          <p:cNvCxnSpPr/>
          <p:nvPr/>
        </p:nvCxnSpPr>
        <p:spPr>
          <a:xfrm>
            <a:off x="3500430" y="4925809"/>
            <a:ext cx="3429024" cy="1588"/>
          </a:xfrm>
          <a:prstGeom prst="line">
            <a:avLst/>
          </a:prstGeom>
        </p:spPr>
        <p:style>
          <a:lnRef idx="2">
            <a:schemeClr val="dk1"/>
          </a:lnRef>
          <a:fillRef idx="0">
            <a:schemeClr val="dk1"/>
          </a:fillRef>
          <a:effectRef idx="1">
            <a:schemeClr val="dk1"/>
          </a:effectRef>
          <a:fontRef idx="minor">
            <a:schemeClr val="tx1"/>
          </a:fontRef>
        </p:style>
      </p:cxnSp>
      <p:cxnSp>
        <p:nvCxnSpPr>
          <p:cNvPr id="20" name="直線接點 19"/>
          <p:cNvCxnSpPr/>
          <p:nvPr/>
        </p:nvCxnSpPr>
        <p:spPr>
          <a:xfrm>
            <a:off x="3571868" y="5852915"/>
            <a:ext cx="3429024" cy="1588"/>
          </a:xfrm>
          <a:prstGeom prst="line">
            <a:avLst/>
          </a:prstGeom>
        </p:spPr>
        <p:style>
          <a:lnRef idx="2">
            <a:schemeClr val="dk1"/>
          </a:lnRef>
          <a:fillRef idx="0">
            <a:schemeClr val="dk1"/>
          </a:fillRef>
          <a:effectRef idx="1">
            <a:schemeClr val="dk1"/>
          </a:effectRef>
          <a:fontRef idx="minor">
            <a:schemeClr val="tx1"/>
          </a:fontRef>
        </p:style>
      </p:cxnSp>
      <p:cxnSp>
        <p:nvCxnSpPr>
          <p:cNvPr id="17" name="直線單箭頭接點 16"/>
          <p:cNvCxnSpPr/>
          <p:nvPr/>
        </p:nvCxnSpPr>
        <p:spPr>
          <a:xfrm rot="5400000" flipH="1" flipV="1">
            <a:off x="3394067" y="5390156"/>
            <a:ext cx="927900" cy="794"/>
          </a:xfrm>
          <a:prstGeom prst="straightConnector1">
            <a:avLst/>
          </a:prstGeom>
          <a:ln>
            <a:solidFill>
              <a:srgbClr val="00B05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9" name="文字方塊 18"/>
          <p:cNvSpPr txBox="1"/>
          <p:nvPr/>
        </p:nvSpPr>
        <p:spPr>
          <a:xfrm>
            <a:off x="1142976" y="5282999"/>
            <a:ext cx="2725367" cy="1200329"/>
          </a:xfrm>
          <a:prstGeom prst="rect">
            <a:avLst/>
          </a:prstGeom>
          <a:noFill/>
        </p:spPr>
        <p:txBody>
          <a:bodyPr wrap="square" rtlCol="0">
            <a:spAutoFit/>
          </a:bodyPr>
          <a:lstStyle/>
          <a:p>
            <a:r>
              <a:rPr lang="en-US" altLang="zh-TW" dirty="0" smtClean="0">
                <a:latin typeface="Arial Unicode MS" pitchFamily="34" charset="-120"/>
                <a:ea typeface="Arial Unicode MS" pitchFamily="34" charset="-120"/>
                <a:cs typeface="Arial Unicode MS" pitchFamily="34" charset="-120"/>
              </a:rPr>
              <a:t>Bandwidth reserved for AOI neighbors for exchanging states and for downloading </a:t>
            </a:r>
            <a:endParaRPr lang="zh-TW" altLang="en-US" dirty="0">
              <a:latin typeface="Arial Unicode MS" pitchFamily="34" charset="-120"/>
              <a:ea typeface="Arial Unicode MS" pitchFamily="34" charset="-120"/>
              <a:cs typeface="Arial Unicode MS" pitchFamily="34" charset="-120"/>
            </a:endParaRPr>
          </a:p>
        </p:txBody>
      </p:sp>
      <p:cxnSp>
        <p:nvCxnSpPr>
          <p:cNvPr id="26" name="直線單箭頭接點 25"/>
          <p:cNvCxnSpPr/>
          <p:nvPr/>
        </p:nvCxnSpPr>
        <p:spPr>
          <a:xfrm rot="5400000" flipH="1" flipV="1">
            <a:off x="3357554" y="4354305"/>
            <a:ext cx="1000132" cy="1588"/>
          </a:xfrm>
          <a:prstGeom prst="straightConnector1">
            <a:avLst/>
          </a:prstGeom>
          <a:ln>
            <a:headEnd type="arrow"/>
            <a:tailEnd type="arrow"/>
          </a:ln>
        </p:spPr>
        <p:style>
          <a:lnRef idx="2">
            <a:schemeClr val="dk1"/>
          </a:lnRef>
          <a:fillRef idx="0">
            <a:schemeClr val="dk1"/>
          </a:fillRef>
          <a:effectRef idx="1">
            <a:schemeClr val="dk1"/>
          </a:effectRef>
          <a:fontRef idx="minor">
            <a:schemeClr val="tx1"/>
          </a:fontRef>
        </p:style>
      </p:cxnSp>
      <p:sp>
        <p:nvSpPr>
          <p:cNvPr id="28" name="矩形 27"/>
          <p:cNvSpPr/>
          <p:nvPr/>
        </p:nvSpPr>
        <p:spPr>
          <a:xfrm>
            <a:off x="4214810" y="3782801"/>
            <a:ext cx="571504" cy="2143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zh-TW" altLang="en-US">
              <a:latin typeface="Arial Unicode MS" pitchFamily="34" charset="-120"/>
              <a:ea typeface="Arial Unicode MS" pitchFamily="34" charset="-120"/>
              <a:cs typeface="Arial Unicode MS" pitchFamily="34" charset="-120"/>
            </a:endParaRPr>
          </a:p>
        </p:txBody>
      </p:sp>
      <p:sp>
        <p:nvSpPr>
          <p:cNvPr id="29" name="矩形 28"/>
          <p:cNvSpPr/>
          <p:nvPr/>
        </p:nvSpPr>
        <p:spPr>
          <a:xfrm>
            <a:off x="4214810" y="4068553"/>
            <a:ext cx="571504" cy="2143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zh-TW" altLang="en-US">
              <a:latin typeface="Arial Unicode MS" pitchFamily="34" charset="-120"/>
              <a:ea typeface="Arial Unicode MS" pitchFamily="34" charset="-120"/>
              <a:cs typeface="Arial Unicode MS" pitchFamily="34" charset="-120"/>
            </a:endParaRPr>
          </a:p>
        </p:txBody>
      </p:sp>
      <p:sp>
        <p:nvSpPr>
          <p:cNvPr id="30" name="矩形 29"/>
          <p:cNvSpPr/>
          <p:nvPr/>
        </p:nvSpPr>
        <p:spPr>
          <a:xfrm>
            <a:off x="4214810" y="4354305"/>
            <a:ext cx="571504" cy="2143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zh-TW" altLang="en-US">
              <a:latin typeface="Arial Unicode MS" pitchFamily="34" charset="-120"/>
              <a:ea typeface="Arial Unicode MS" pitchFamily="34" charset="-120"/>
              <a:cs typeface="Arial Unicode MS" pitchFamily="34" charset="-120"/>
            </a:endParaRPr>
          </a:p>
        </p:txBody>
      </p:sp>
      <p:sp>
        <p:nvSpPr>
          <p:cNvPr id="31" name="矩形 30"/>
          <p:cNvSpPr/>
          <p:nvPr/>
        </p:nvSpPr>
        <p:spPr>
          <a:xfrm>
            <a:off x="4214810" y="4640057"/>
            <a:ext cx="571504" cy="2143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zh-TW" altLang="en-US">
              <a:latin typeface="Arial Unicode MS" pitchFamily="34" charset="-120"/>
              <a:ea typeface="Arial Unicode MS" pitchFamily="34" charset="-120"/>
              <a:cs typeface="Arial Unicode MS" pitchFamily="34" charset="-120"/>
            </a:endParaRPr>
          </a:p>
        </p:txBody>
      </p:sp>
      <p:sp>
        <p:nvSpPr>
          <p:cNvPr id="32" name="文字方塊 31"/>
          <p:cNvSpPr txBox="1"/>
          <p:nvPr/>
        </p:nvSpPr>
        <p:spPr>
          <a:xfrm>
            <a:off x="1142976" y="3997115"/>
            <a:ext cx="2725367" cy="923330"/>
          </a:xfrm>
          <a:prstGeom prst="rect">
            <a:avLst/>
          </a:prstGeom>
          <a:noFill/>
        </p:spPr>
        <p:txBody>
          <a:bodyPr wrap="square" rtlCol="0">
            <a:spAutoFit/>
          </a:bodyPr>
          <a:lstStyle/>
          <a:p>
            <a:r>
              <a:rPr lang="en-US" altLang="zh-TW" dirty="0" smtClean="0">
                <a:latin typeface="Arial Unicode MS" pitchFamily="34" charset="-120"/>
                <a:ea typeface="Arial Unicode MS" pitchFamily="34" charset="-120"/>
                <a:cs typeface="Arial Unicode MS" pitchFamily="34" charset="-120"/>
              </a:rPr>
              <a:t>Allocated bandwidth of </a:t>
            </a:r>
            <a:r>
              <a:rPr lang="en-US" altLang="zh-TW" i="1" dirty="0" smtClean="0">
                <a:latin typeface="Arial Unicode MS" pitchFamily="34" charset="-120"/>
                <a:ea typeface="Arial Unicode MS" pitchFamily="34" charset="-120"/>
                <a:cs typeface="Arial Unicode MS" pitchFamily="34" charset="-120"/>
              </a:rPr>
              <a:t>connection channels</a:t>
            </a:r>
            <a:r>
              <a:rPr lang="en-US" altLang="zh-TW" dirty="0" smtClean="0">
                <a:latin typeface="Arial Unicode MS" pitchFamily="34" charset="-120"/>
                <a:ea typeface="Arial Unicode MS" pitchFamily="34" charset="-120"/>
                <a:cs typeface="Arial Unicode MS" pitchFamily="34" charset="-120"/>
              </a:rPr>
              <a:t> for</a:t>
            </a:r>
          </a:p>
          <a:p>
            <a:r>
              <a:rPr lang="en-US" altLang="zh-TW" dirty="0" smtClean="0">
                <a:latin typeface="Arial Unicode MS" pitchFamily="34" charset="-120"/>
                <a:ea typeface="Arial Unicode MS" pitchFamily="34" charset="-120"/>
                <a:cs typeface="Arial Unicode MS" pitchFamily="34" charset="-120"/>
              </a:rPr>
              <a:t>“good” peers </a:t>
            </a:r>
            <a:endParaRPr lang="zh-TW" altLang="en-US" dirty="0">
              <a:latin typeface="Arial Unicode MS" pitchFamily="34" charset="-120"/>
              <a:ea typeface="Arial Unicode MS" pitchFamily="34" charset="-120"/>
              <a:cs typeface="Arial Unicode MS" pitchFamily="34" charset="-120"/>
            </a:endParaRPr>
          </a:p>
        </p:txBody>
      </p:sp>
      <p:sp>
        <p:nvSpPr>
          <p:cNvPr id="33" name="矩形 32"/>
          <p:cNvSpPr/>
          <p:nvPr/>
        </p:nvSpPr>
        <p:spPr>
          <a:xfrm>
            <a:off x="4857752" y="4640057"/>
            <a:ext cx="571504" cy="214314"/>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zh-TW" altLang="en-US">
              <a:latin typeface="Arial Unicode MS" pitchFamily="34" charset="-120"/>
              <a:ea typeface="Arial Unicode MS" pitchFamily="34" charset="-120"/>
              <a:cs typeface="Arial Unicode MS" pitchFamily="34" charset="-12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7"/>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22" presetClass="entr" presetSubtype="4" fill="hold" grpId="0" nodeType="clickEffect">
                                  <p:stCondLst>
                                    <p:cond delay="0"/>
                                  </p:stCondLst>
                                  <p:childTnLst>
                                    <p:set>
                                      <p:cBhvr>
                                        <p:cTn id="12" dur="1" fill="hold">
                                          <p:stCondLst>
                                            <p:cond delay="0"/>
                                          </p:stCondLst>
                                        </p:cTn>
                                        <p:tgtEl>
                                          <p:spTgt spid="28"/>
                                        </p:tgtEl>
                                        <p:attrNameLst>
                                          <p:attrName>style.visibility</p:attrName>
                                        </p:attrNameLst>
                                      </p:cBhvr>
                                      <p:to>
                                        <p:strVal val="visible"/>
                                      </p:to>
                                    </p:set>
                                    <p:animEffect transition="in" filter="wipe(down)">
                                      <p:cBhvr>
                                        <p:cTn id="13" dur="500"/>
                                        <p:tgtEl>
                                          <p:spTgt spid="28"/>
                                        </p:tgtEl>
                                      </p:cBhvr>
                                    </p:animEffect>
                                  </p:childTnLst>
                                </p:cTn>
                              </p:par>
                              <p:par>
                                <p:cTn id="14" presetID="22" presetClass="entr" presetSubtype="4" fill="hold" grpId="0" nodeType="withEffect">
                                  <p:stCondLst>
                                    <p:cond delay="0"/>
                                  </p:stCondLst>
                                  <p:childTnLst>
                                    <p:set>
                                      <p:cBhvr>
                                        <p:cTn id="15" dur="1" fill="hold">
                                          <p:stCondLst>
                                            <p:cond delay="0"/>
                                          </p:stCondLst>
                                        </p:cTn>
                                        <p:tgtEl>
                                          <p:spTgt spid="29"/>
                                        </p:tgtEl>
                                        <p:attrNameLst>
                                          <p:attrName>style.visibility</p:attrName>
                                        </p:attrNameLst>
                                      </p:cBhvr>
                                      <p:to>
                                        <p:strVal val="visible"/>
                                      </p:to>
                                    </p:set>
                                    <p:animEffect transition="in" filter="wipe(down)">
                                      <p:cBhvr>
                                        <p:cTn id="16" dur="500"/>
                                        <p:tgtEl>
                                          <p:spTgt spid="29"/>
                                        </p:tgtEl>
                                      </p:cBhvr>
                                    </p:animEffect>
                                  </p:childTnLst>
                                </p:cTn>
                              </p:par>
                              <p:par>
                                <p:cTn id="17" presetID="22" presetClass="entr" presetSubtype="4" fill="hold" grpId="0" nodeType="withEffect">
                                  <p:stCondLst>
                                    <p:cond delay="0"/>
                                  </p:stCondLst>
                                  <p:childTnLst>
                                    <p:set>
                                      <p:cBhvr>
                                        <p:cTn id="18" dur="1" fill="hold">
                                          <p:stCondLst>
                                            <p:cond delay="0"/>
                                          </p:stCondLst>
                                        </p:cTn>
                                        <p:tgtEl>
                                          <p:spTgt spid="30"/>
                                        </p:tgtEl>
                                        <p:attrNameLst>
                                          <p:attrName>style.visibility</p:attrName>
                                        </p:attrNameLst>
                                      </p:cBhvr>
                                      <p:to>
                                        <p:strVal val="visible"/>
                                      </p:to>
                                    </p:set>
                                    <p:animEffect transition="in" filter="wipe(down)">
                                      <p:cBhvr>
                                        <p:cTn id="19" dur="500"/>
                                        <p:tgtEl>
                                          <p:spTgt spid="30"/>
                                        </p:tgtEl>
                                      </p:cBhvr>
                                    </p:animEffect>
                                  </p:childTnLst>
                                </p:cTn>
                              </p:par>
                              <p:par>
                                <p:cTn id="20" presetID="22" presetClass="entr" presetSubtype="4" fill="hold" grpId="0" nodeType="withEffect">
                                  <p:stCondLst>
                                    <p:cond delay="0"/>
                                  </p:stCondLst>
                                  <p:childTnLst>
                                    <p:set>
                                      <p:cBhvr>
                                        <p:cTn id="21" dur="1" fill="hold">
                                          <p:stCondLst>
                                            <p:cond delay="0"/>
                                          </p:stCondLst>
                                        </p:cTn>
                                        <p:tgtEl>
                                          <p:spTgt spid="31"/>
                                        </p:tgtEl>
                                        <p:attrNameLst>
                                          <p:attrName>style.visibility</p:attrName>
                                        </p:attrNameLst>
                                      </p:cBhvr>
                                      <p:to>
                                        <p:strVal val="visible"/>
                                      </p:to>
                                    </p:set>
                                    <p:animEffect transition="in" filter="wipe(down)">
                                      <p:cBhvr>
                                        <p:cTn id="22" dur="500"/>
                                        <p:tgtEl>
                                          <p:spTgt spid="31"/>
                                        </p:tgtEl>
                                      </p:cBhvr>
                                    </p:animEffect>
                                  </p:childTnLst>
                                </p:cTn>
                              </p:par>
                              <p:par>
                                <p:cTn id="23" presetID="22" presetClass="entr" presetSubtype="4" fill="hold" grpId="0" nodeType="withEffect">
                                  <p:stCondLst>
                                    <p:cond delay="0"/>
                                  </p:stCondLst>
                                  <p:childTnLst>
                                    <p:set>
                                      <p:cBhvr>
                                        <p:cTn id="24" dur="1" fill="hold">
                                          <p:stCondLst>
                                            <p:cond delay="0"/>
                                          </p:stCondLst>
                                        </p:cTn>
                                        <p:tgtEl>
                                          <p:spTgt spid="32">
                                            <p:txEl>
                                              <p:pRg st="0" end="0"/>
                                            </p:txEl>
                                          </p:spTgt>
                                        </p:tgtEl>
                                        <p:attrNameLst>
                                          <p:attrName>style.visibility</p:attrName>
                                        </p:attrNameLst>
                                      </p:cBhvr>
                                      <p:to>
                                        <p:strVal val="visible"/>
                                      </p:to>
                                    </p:set>
                                    <p:animEffect transition="in" filter="wipe(down)">
                                      <p:cBhvr>
                                        <p:cTn id="25" dur="500"/>
                                        <p:tgtEl>
                                          <p:spTgt spid="32">
                                            <p:txEl>
                                              <p:pRg st="0" end="0"/>
                                            </p:txEl>
                                          </p:spTgt>
                                        </p:tgtEl>
                                      </p:cBhvr>
                                    </p:animEffect>
                                  </p:childTnLst>
                                </p:cTn>
                              </p:par>
                              <p:par>
                                <p:cTn id="26" presetID="22" presetClass="entr" presetSubtype="4" fill="hold" grpId="0" nodeType="withEffect">
                                  <p:stCondLst>
                                    <p:cond delay="0"/>
                                  </p:stCondLst>
                                  <p:childTnLst>
                                    <p:set>
                                      <p:cBhvr>
                                        <p:cTn id="27" dur="1" fill="hold">
                                          <p:stCondLst>
                                            <p:cond delay="0"/>
                                          </p:stCondLst>
                                        </p:cTn>
                                        <p:tgtEl>
                                          <p:spTgt spid="32">
                                            <p:txEl>
                                              <p:pRg st="1" end="1"/>
                                            </p:txEl>
                                          </p:spTgt>
                                        </p:tgtEl>
                                        <p:attrNameLst>
                                          <p:attrName>style.visibility</p:attrName>
                                        </p:attrNameLst>
                                      </p:cBhvr>
                                      <p:to>
                                        <p:strVal val="visible"/>
                                      </p:to>
                                    </p:set>
                                    <p:animEffect transition="in" filter="wipe(down)">
                                      <p:cBhvr>
                                        <p:cTn id="28" dur="500"/>
                                        <p:tgtEl>
                                          <p:spTgt spid="32">
                                            <p:txEl>
                                              <p:pRg st="1" end="1"/>
                                            </p:txEl>
                                          </p:spTgt>
                                        </p:tgtEl>
                                      </p:cBhvr>
                                    </p:animEffect>
                                  </p:childTnLst>
                                </p:cTn>
                              </p:par>
                              <p:par>
                                <p:cTn id="29" presetID="22" presetClass="entr" presetSubtype="4" fill="hold" nodeType="withEffect">
                                  <p:stCondLst>
                                    <p:cond delay="0"/>
                                  </p:stCondLst>
                                  <p:childTnLst>
                                    <p:set>
                                      <p:cBhvr>
                                        <p:cTn id="30" dur="1" fill="hold">
                                          <p:stCondLst>
                                            <p:cond delay="0"/>
                                          </p:stCondLst>
                                        </p:cTn>
                                        <p:tgtEl>
                                          <p:spTgt spid="26"/>
                                        </p:tgtEl>
                                        <p:attrNameLst>
                                          <p:attrName>style.visibility</p:attrName>
                                        </p:attrNameLst>
                                      </p:cBhvr>
                                      <p:to>
                                        <p:strVal val="visible"/>
                                      </p:to>
                                    </p:set>
                                    <p:animEffect transition="in" filter="wipe(down)">
                                      <p:cBhvr>
                                        <p:cTn id="31" dur="500"/>
                                        <p:tgtEl>
                                          <p:spTgt spid="26"/>
                                        </p:tgtEl>
                                      </p:cBhvr>
                                    </p:animEffect>
                                  </p:childTnLst>
                                </p:cTn>
                              </p:par>
                              <p:par>
                                <p:cTn id="32" presetID="22" presetClass="entr" presetSubtype="4" fill="hold" grpId="0" nodeType="withEffect">
                                  <p:stCondLst>
                                    <p:cond delay="0"/>
                                  </p:stCondLst>
                                  <p:childTnLst>
                                    <p:set>
                                      <p:cBhvr>
                                        <p:cTn id="33" dur="1" fill="hold">
                                          <p:stCondLst>
                                            <p:cond delay="0"/>
                                          </p:stCondLst>
                                        </p:cTn>
                                        <p:tgtEl>
                                          <p:spTgt spid="33"/>
                                        </p:tgtEl>
                                        <p:attrNameLst>
                                          <p:attrName>style.visibility</p:attrName>
                                        </p:attrNameLst>
                                      </p:cBhvr>
                                      <p:to>
                                        <p:strVal val="visible"/>
                                      </p:to>
                                    </p:set>
                                    <p:animEffect transition="in" filter="wipe(down)">
                                      <p:cBhvr>
                                        <p:cTn id="34"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8" grpId="0" animBg="1"/>
      <p:bldP spid="29" grpId="0" animBg="1"/>
      <p:bldP spid="30" grpId="0" animBg="1"/>
      <p:bldP spid="31" grpId="0" animBg="1"/>
      <p:bldP spid="32" grpId="0" build="allAtOnce"/>
      <p:bldP spid="33"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pPr algn="ctr"/>
            <a:r>
              <a:rPr lang="en-US" altLang="zh-TW" dirty="0" smtClean="0">
                <a:latin typeface="Arial Unicode MS" pitchFamily="34" charset="-120"/>
                <a:ea typeface="Arial Unicode MS" pitchFamily="34" charset="-120"/>
                <a:cs typeface="Arial Unicode MS" pitchFamily="34" charset="-120"/>
              </a:rPr>
              <a:t>What are good peers?</a:t>
            </a:r>
            <a:endParaRPr lang="zh-TW" altLang="en-US" dirty="0">
              <a:latin typeface="Arial Unicode MS" pitchFamily="34" charset="-120"/>
              <a:ea typeface="Arial Unicode MS" pitchFamily="34" charset="-120"/>
              <a:cs typeface="Arial Unicode MS" pitchFamily="34" charset="-120"/>
            </a:endParaRPr>
          </a:p>
        </p:txBody>
      </p:sp>
      <p:sp>
        <p:nvSpPr>
          <p:cNvPr id="3" name="內容版面配置區 2"/>
          <p:cNvSpPr>
            <a:spLocks noGrp="1"/>
          </p:cNvSpPr>
          <p:nvPr>
            <p:ph idx="1"/>
          </p:nvPr>
        </p:nvSpPr>
        <p:spPr/>
        <p:txBody>
          <a:bodyPr>
            <a:normAutofit lnSpcReduction="10000"/>
          </a:bodyPr>
          <a:lstStyle/>
          <a:p>
            <a:r>
              <a:rPr lang="en-US" altLang="zh-TW" dirty="0" smtClean="0">
                <a:latin typeface="Arial Unicode MS" pitchFamily="34" charset="-120"/>
                <a:ea typeface="Arial Unicode MS" pitchFamily="34" charset="-120"/>
                <a:cs typeface="Arial Unicode MS" pitchFamily="34" charset="-120"/>
              </a:rPr>
              <a:t>Tit-for-Tat Strategy:</a:t>
            </a:r>
            <a:br>
              <a:rPr lang="en-US" altLang="zh-TW" dirty="0" smtClean="0">
                <a:latin typeface="Arial Unicode MS" pitchFamily="34" charset="-120"/>
                <a:ea typeface="Arial Unicode MS" pitchFamily="34" charset="-120"/>
                <a:cs typeface="Arial Unicode MS" pitchFamily="34" charset="-120"/>
              </a:rPr>
            </a:br>
            <a:r>
              <a:rPr lang="en-US" altLang="zh-TW" dirty="0" smtClean="0">
                <a:latin typeface="Arial Unicode MS" pitchFamily="34" charset="-120"/>
                <a:ea typeface="Arial Unicode MS" pitchFamily="34" charset="-120"/>
                <a:cs typeface="Arial Unicode MS" pitchFamily="34" charset="-120"/>
              </a:rPr>
              <a:t>Those providing more data are good peers</a:t>
            </a:r>
          </a:p>
          <a:p>
            <a:endParaRPr lang="en-US" altLang="zh-TW" dirty="0" smtClean="0">
              <a:latin typeface="Arial Unicode MS" pitchFamily="34" charset="-120"/>
              <a:ea typeface="Arial Unicode MS" pitchFamily="34" charset="-120"/>
              <a:cs typeface="Arial Unicode MS" pitchFamily="34" charset="-120"/>
            </a:endParaRPr>
          </a:p>
          <a:p>
            <a:r>
              <a:rPr lang="en-US" altLang="zh-TW" dirty="0" smtClean="0">
                <a:latin typeface="Arial Unicode MS" pitchFamily="34" charset="-120"/>
                <a:ea typeface="Arial Unicode MS" pitchFamily="34" charset="-120"/>
                <a:cs typeface="Arial Unicode MS" pitchFamily="34" charset="-120"/>
              </a:rPr>
              <a:t>Good peers are chosen from AOI neighbors and from peers in the peer list</a:t>
            </a:r>
          </a:p>
          <a:p>
            <a:endParaRPr lang="en-US" altLang="zh-TW" dirty="0" smtClean="0">
              <a:latin typeface="Arial Unicode MS" pitchFamily="34" charset="-120"/>
              <a:ea typeface="Arial Unicode MS" pitchFamily="34" charset="-120"/>
              <a:cs typeface="Arial Unicode MS" pitchFamily="34" charset="-120"/>
            </a:endParaRPr>
          </a:p>
          <a:p>
            <a:r>
              <a:rPr lang="en-US" altLang="zh-TW" dirty="0" smtClean="0">
                <a:latin typeface="Arial Unicode MS" pitchFamily="34" charset="-120"/>
                <a:ea typeface="Arial Unicode MS" pitchFamily="34" charset="-120"/>
                <a:cs typeface="Arial Unicode MS" pitchFamily="34" charset="-120"/>
              </a:rPr>
              <a:t>A peer constructs connection </a:t>
            </a:r>
            <a:r>
              <a:rPr lang="en-US" altLang="zh-TW" dirty="0" smtClean="0">
                <a:latin typeface="Arial Unicode MS" pitchFamily="34" charset="-120"/>
                <a:ea typeface="Arial Unicode MS" pitchFamily="34" charset="-120"/>
                <a:cs typeface="Arial Unicode MS" pitchFamily="34" charset="-120"/>
              </a:rPr>
              <a:t>for </a:t>
            </a:r>
            <a:r>
              <a:rPr lang="en-US" altLang="zh-TW" dirty="0" smtClean="0">
                <a:latin typeface="Arial Unicode MS" pitchFamily="34" charset="-120"/>
                <a:ea typeface="Arial Unicode MS" pitchFamily="34" charset="-120"/>
                <a:cs typeface="Arial Unicode MS" pitchFamily="34" charset="-120"/>
              </a:rPr>
              <a:t>good peers, </a:t>
            </a:r>
            <a:r>
              <a:rPr lang="en-US" altLang="zh-TW" dirty="0" smtClean="0">
                <a:latin typeface="Arial Unicode MS" pitchFamily="34" charset="-120"/>
                <a:ea typeface="Arial Unicode MS" pitchFamily="34" charset="-120"/>
                <a:cs typeface="Arial Unicode MS" pitchFamily="34" charset="-120"/>
              </a:rPr>
              <a:t>called </a:t>
            </a:r>
            <a:r>
              <a:rPr lang="en-US" altLang="zh-TW" dirty="0" smtClean="0">
                <a:solidFill>
                  <a:srgbClr val="FF0000"/>
                </a:solidFill>
                <a:latin typeface="Arial Unicode MS" pitchFamily="34" charset="-120"/>
                <a:ea typeface="Arial Unicode MS" pitchFamily="34" charset="-120"/>
                <a:cs typeface="Arial Unicode MS" pitchFamily="34" charset="-120"/>
              </a:rPr>
              <a:t>connection neighbors</a:t>
            </a:r>
            <a:r>
              <a:rPr lang="en-US" altLang="zh-TW" dirty="0" smtClean="0">
                <a:latin typeface="Arial Unicode MS" pitchFamily="34" charset="-120"/>
                <a:ea typeface="Arial Unicode MS" pitchFamily="34" charset="-120"/>
                <a:cs typeface="Arial Unicode MS" pitchFamily="34" charset="-120"/>
              </a:rPr>
              <a:t>, and </a:t>
            </a:r>
            <a:r>
              <a:rPr lang="en-US" altLang="zh-TW" dirty="0" smtClean="0">
                <a:latin typeface="Arial Unicode MS" pitchFamily="34" charset="-120"/>
                <a:ea typeface="Arial Unicode MS" pitchFamily="34" charset="-120"/>
                <a:cs typeface="Arial Unicode MS" pitchFamily="34" charset="-120"/>
              </a:rPr>
              <a:t>reserves </a:t>
            </a:r>
            <a:r>
              <a:rPr lang="en-US" altLang="zh-TW" dirty="0" smtClean="0">
                <a:latin typeface="Arial Unicode MS" pitchFamily="34" charset="-120"/>
                <a:ea typeface="Arial Unicode MS" pitchFamily="34" charset="-120"/>
                <a:cs typeface="Arial Unicode MS" pitchFamily="34" charset="-120"/>
              </a:rPr>
              <a:t>a fixed-bandwidth channel to each of them.</a:t>
            </a:r>
            <a:endParaRPr lang="zh-TW" altLang="en-US" dirty="0">
              <a:latin typeface="Arial Unicode MS" pitchFamily="34" charset="-120"/>
              <a:ea typeface="Arial Unicode MS" pitchFamily="34" charset="-120"/>
              <a:cs typeface="Arial Unicode MS" pitchFamily="34" charset="-120"/>
            </a:endParaRPr>
          </a:p>
        </p:txBody>
      </p:sp>
      <p:sp>
        <p:nvSpPr>
          <p:cNvPr id="5" name="投影片編號版面配置區 4"/>
          <p:cNvSpPr>
            <a:spLocks noGrp="1"/>
          </p:cNvSpPr>
          <p:nvPr>
            <p:ph type="sldNum" sz="quarter" idx="12"/>
          </p:nvPr>
        </p:nvSpPr>
        <p:spPr/>
        <p:txBody>
          <a:bodyPr/>
          <a:lstStyle/>
          <a:p>
            <a:fld id="{EAB884EB-8548-41BD-BD42-DC623E1F5290}" type="slidenum">
              <a:rPr lang="en-US" altLang="zh-TW" smtClean="0">
                <a:latin typeface="Arial Unicode MS" pitchFamily="34" charset="-120"/>
                <a:ea typeface="Arial Unicode MS" pitchFamily="34" charset="-120"/>
                <a:cs typeface="Arial Unicode MS" pitchFamily="34" charset="-120"/>
              </a:rPr>
              <a:pPr/>
              <a:t>21</a:t>
            </a:fld>
            <a:endParaRPr lang="en-US" altLang="zh-TW">
              <a:latin typeface="Arial Unicode MS" pitchFamily="34" charset="-120"/>
              <a:ea typeface="Arial Unicode MS" pitchFamily="34" charset="-120"/>
              <a:cs typeface="Arial Unicode MS" pitchFamily="34" charset="-120"/>
            </a:endParaRPr>
          </a:p>
        </p:txBody>
      </p:sp>
      <p:sp>
        <p:nvSpPr>
          <p:cNvPr id="17" name="頁尾版面配置區 3"/>
          <p:cNvSpPr>
            <a:spLocks noGrp="1"/>
          </p:cNvSpPr>
          <p:nvPr>
            <p:ph type="ftr" sz="quarter" idx="11"/>
          </p:nvPr>
        </p:nvSpPr>
        <p:spPr>
          <a:xfrm>
            <a:off x="3288694" y="6400800"/>
            <a:ext cx="4212264" cy="274320"/>
          </a:xfrm>
        </p:spPr>
        <p:txBody>
          <a:bodyPr/>
          <a:lstStyle/>
          <a:p>
            <a:r>
              <a:rPr lang="en-US" altLang="zh-TW" dirty="0" smtClean="0">
                <a:latin typeface="Arial Unicode MS" pitchFamily="34" charset="-120"/>
                <a:ea typeface="Arial Unicode MS" pitchFamily="34" charset="-120"/>
                <a:cs typeface="Arial Unicode MS" pitchFamily="34" charset="-120"/>
              </a:rPr>
              <a:t>National Central University, Taiwan</a:t>
            </a:r>
            <a:endParaRPr lang="en-US" altLang="zh-TW" dirty="0">
              <a:latin typeface="Arial Unicode MS" pitchFamily="34" charset="-120"/>
              <a:ea typeface="Arial Unicode MS" pitchFamily="34" charset="-120"/>
              <a:cs typeface="Arial Unicode MS" pitchFamily="34" charset="-12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a:bodyPr>
          <a:lstStyle/>
          <a:p>
            <a:r>
              <a:rPr lang="en-US" altLang="zh-TW" dirty="0" smtClean="0">
                <a:latin typeface="Arial Unicode MS" pitchFamily="34" charset="-120"/>
                <a:ea typeface="Arial Unicode MS" pitchFamily="34" charset="-120"/>
                <a:cs typeface="Arial Unicode MS" pitchFamily="34" charset="-120"/>
              </a:rPr>
              <a:t>Dual-Order Content Exchange</a:t>
            </a:r>
            <a:endParaRPr lang="zh-TW" altLang="en-US" dirty="0">
              <a:latin typeface="Arial Unicode MS" pitchFamily="34" charset="-120"/>
              <a:ea typeface="Arial Unicode MS" pitchFamily="34" charset="-120"/>
              <a:cs typeface="Arial Unicode MS" pitchFamily="34" charset="-120"/>
            </a:endParaRPr>
          </a:p>
        </p:txBody>
      </p:sp>
      <p:sp>
        <p:nvSpPr>
          <p:cNvPr id="3" name="內容版面配置區 2"/>
          <p:cNvSpPr>
            <a:spLocks noGrp="1"/>
          </p:cNvSpPr>
          <p:nvPr>
            <p:ph idx="1"/>
          </p:nvPr>
        </p:nvSpPr>
        <p:spPr/>
        <p:txBody>
          <a:bodyPr/>
          <a:lstStyle/>
          <a:p>
            <a:r>
              <a:rPr lang="en-US" altLang="zh-TW" dirty="0" smtClean="0">
                <a:latin typeface="Arial Unicode MS" pitchFamily="34" charset="-120"/>
                <a:ea typeface="Arial Unicode MS" pitchFamily="34" charset="-120"/>
                <a:cs typeface="Arial Unicode MS" pitchFamily="34" charset="-120"/>
              </a:rPr>
              <a:t>First come first serve (FCFS)</a:t>
            </a:r>
          </a:p>
          <a:p>
            <a:pPr lvl="1"/>
            <a:r>
              <a:rPr lang="en-US" altLang="zh-TW" dirty="0" smtClean="0">
                <a:latin typeface="Arial Unicode MS" pitchFamily="34" charset="-120"/>
                <a:ea typeface="Arial Unicode MS" pitchFamily="34" charset="-120"/>
                <a:cs typeface="Arial Unicode MS" pitchFamily="34" charset="-120"/>
              </a:rPr>
              <a:t>For normal AOI neighbors</a:t>
            </a:r>
          </a:p>
          <a:p>
            <a:pPr lvl="1"/>
            <a:r>
              <a:rPr lang="en-US" altLang="zh-TW" dirty="0" smtClean="0">
                <a:latin typeface="Arial Unicode MS" pitchFamily="34" charset="-120"/>
                <a:ea typeface="Arial Unicode MS" pitchFamily="34" charset="-120"/>
                <a:cs typeface="Arial Unicode MS" pitchFamily="34" charset="-120"/>
              </a:rPr>
              <a:t>Early request first </a:t>
            </a:r>
            <a:r>
              <a:rPr lang="en-US" altLang="zh-TW" dirty="0" smtClean="0">
                <a:latin typeface="Arial Unicode MS" pitchFamily="34" charset="-120"/>
                <a:ea typeface="Arial Unicode MS" pitchFamily="34" charset="-120"/>
                <a:cs typeface="Arial Unicode MS" pitchFamily="34" charset="-120"/>
              </a:rPr>
              <a:t>(with best effort </a:t>
            </a:r>
            <a:r>
              <a:rPr lang="en-US" altLang="zh-TW" dirty="0" smtClean="0">
                <a:latin typeface="Arial Unicode MS" pitchFamily="34" charset="-120"/>
                <a:ea typeface="Arial Unicode MS" pitchFamily="34" charset="-120"/>
                <a:cs typeface="Arial Unicode MS" pitchFamily="34" charset="-120"/>
              </a:rPr>
              <a:t>guarantee</a:t>
            </a:r>
            <a:r>
              <a:rPr lang="en-US" altLang="zh-TW" dirty="0" smtClean="0">
                <a:latin typeface="Arial Unicode MS" pitchFamily="34" charset="-120"/>
                <a:ea typeface="Arial Unicode MS" pitchFamily="34" charset="-120"/>
                <a:cs typeface="Arial Unicode MS" pitchFamily="34" charset="-120"/>
              </a:rPr>
              <a:t>)</a:t>
            </a:r>
          </a:p>
          <a:p>
            <a:pPr lvl="1"/>
            <a:endParaRPr lang="en-US" altLang="zh-TW" dirty="0" smtClean="0">
              <a:latin typeface="Arial Unicode MS" pitchFamily="34" charset="-120"/>
              <a:ea typeface="Arial Unicode MS" pitchFamily="34" charset="-120"/>
              <a:cs typeface="Arial Unicode MS" pitchFamily="34" charset="-120"/>
            </a:endParaRPr>
          </a:p>
          <a:p>
            <a:r>
              <a:rPr lang="en-US" altLang="zh-TW" dirty="0" smtClean="0">
                <a:latin typeface="Arial Unicode MS" pitchFamily="34" charset="-120"/>
                <a:ea typeface="Arial Unicode MS" pitchFamily="34" charset="-120"/>
                <a:cs typeface="Arial Unicode MS" pitchFamily="34" charset="-120"/>
              </a:rPr>
              <a:t>Tit-for-tat (TFT)</a:t>
            </a:r>
          </a:p>
          <a:p>
            <a:pPr lvl="1"/>
            <a:r>
              <a:rPr lang="en-US" altLang="zh-TW" dirty="0" smtClean="0">
                <a:latin typeface="Arial Unicode MS" pitchFamily="34" charset="-120"/>
                <a:ea typeface="Arial Unicode MS" pitchFamily="34" charset="-120"/>
                <a:cs typeface="Arial Unicode MS" pitchFamily="34" charset="-120"/>
              </a:rPr>
              <a:t>From connection neighbors (peers)</a:t>
            </a:r>
          </a:p>
          <a:p>
            <a:pPr lvl="1"/>
            <a:r>
              <a:rPr lang="en-US" altLang="zh-TW" dirty="0" smtClean="0">
                <a:latin typeface="Arial Unicode MS" pitchFamily="34" charset="-120"/>
                <a:ea typeface="Arial Unicode MS" pitchFamily="34" charset="-120"/>
                <a:cs typeface="Arial Unicode MS" pitchFamily="34" charset="-120"/>
              </a:rPr>
              <a:t>High contribution first (with </a:t>
            </a:r>
            <a:r>
              <a:rPr lang="en-US" altLang="zh-TW" dirty="0" err="1" smtClean="0">
                <a:latin typeface="Arial Unicode MS" pitchFamily="34" charset="-120"/>
                <a:ea typeface="Arial Unicode MS" pitchFamily="34" charset="-120"/>
                <a:cs typeface="Arial Unicode MS" pitchFamily="34" charset="-120"/>
              </a:rPr>
              <a:t>QoS</a:t>
            </a:r>
            <a:r>
              <a:rPr lang="en-US" altLang="zh-TW" dirty="0" smtClean="0">
                <a:latin typeface="Arial Unicode MS" pitchFamily="34" charset="-120"/>
                <a:ea typeface="Arial Unicode MS" pitchFamily="34" charset="-120"/>
                <a:cs typeface="Arial Unicode MS" pitchFamily="34" charset="-120"/>
              </a:rPr>
              <a:t> guarantee)</a:t>
            </a:r>
          </a:p>
          <a:p>
            <a:pPr lvl="1">
              <a:buNone/>
            </a:pPr>
            <a:endParaRPr lang="en-US" altLang="zh-TW" dirty="0" smtClean="0">
              <a:latin typeface="Arial Unicode MS" pitchFamily="34" charset="-120"/>
              <a:ea typeface="Arial Unicode MS" pitchFamily="34" charset="-120"/>
              <a:cs typeface="Arial Unicode MS" pitchFamily="34" charset="-120"/>
            </a:endParaRPr>
          </a:p>
          <a:p>
            <a:pPr lvl="1">
              <a:buNone/>
            </a:pPr>
            <a:endParaRPr lang="zh-TW" altLang="en-US" dirty="0">
              <a:latin typeface="Arial Unicode MS" pitchFamily="34" charset="-120"/>
              <a:ea typeface="Arial Unicode MS" pitchFamily="34" charset="-120"/>
              <a:cs typeface="Arial Unicode MS" pitchFamily="34" charset="-120"/>
            </a:endParaRPr>
          </a:p>
        </p:txBody>
      </p:sp>
      <p:sp>
        <p:nvSpPr>
          <p:cNvPr id="4" name="頁尾版面配置區 3"/>
          <p:cNvSpPr>
            <a:spLocks noGrp="1"/>
          </p:cNvSpPr>
          <p:nvPr>
            <p:ph type="ftr" sz="quarter" idx="11"/>
          </p:nvPr>
        </p:nvSpPr>
        <p:spPr/>
        <p:txBody>
          <a:bodyPr/>
          <a:lstStyle/>
          <a:p>
            <a:r>
              <a:rPr lang="en-US" altLang="zh-TW" smtClean="0">
                <a:latin typeface="Arial Unicode MS" pitchFamily="34" charset="-120"/>
                <a:ea typeface="Arial Unicode MS" pitchFamily="34" charset="-120"/>
                <a:cs typeface="Arial Unicode MS" pitchFamily="34" charset="-120"/>
              </a:rPr>
              <a:t>A</a:t>
            </a:r>
            <a:r>
              <a:rPr lang="en-US" altLang="zh-TW" smtClean="0">
                <a:solidFill>
                  <a:schemeClr val="tx1"/>
                </a:solidFill>
                <a:latin typeface="Arial Unicode MS" pitchFamily="34" charset="-120"/>
                <a:ea typeface="Arial Unicode MS" pitchFamily="34" charset="-120"/>
                <a:cs typeface="Arial Unicode MS" pitchFamily="34" charset="-120"/>
              </a:rPr>
              <a:t>daptive </a:t>
            </a:r>
            <a:r>
              <a:rPr lang="en-US" altLang="zh-TW" smtClean="0">
                <a:latin typeface="Arial Unicode MS" pitchFamily="34" charset="-120"/>
                <a:ea typeface="Arial Unicode MS" pitchFamily="34" charset="-120"/>
                <a:cs typeface="Arial Unicode MS" pitchFamily="34" charset="-120"/>
              </a:rPr>
              <a:t>C</a:t>
            </a:r>
            <a:r>
              <a:rPr lang="en-US" altLang="zh-TW" smtClean="0">
                <a:solidFill>
                  <a:schemeClr val="tx1"/>
                </a:solidFill>
                <a:latin typeface="Arial Unicode MS" pitchFamily="34" charset="-120"/>
                <a:ea typeface="Arial Unicode MS" pitchFamily="34" charset="-120"/>
                <a:cs typeface="Arial Unicode MS" pitchFamily="34" charset="-120"/>
              </a:rPr>
              <a:t>omputing and </a:t>
            </a:r>
            <a:r>
              <a:rPr lang="en-US" altLang="zh-TW" smtClean="0">
                <a:latin typeface="Arial Unicode MS" pitchFamily="34" charset="-120"/>
                <a:ea typeface="Arial Unicode MS" pitchFamily="34" charset="-120"/>
                <a:cs typeface="Arial Unicode MS" pitchFamily="34" charset="-120"/>
              </a:rPr>
              <a:t>N</a:t>
            </a:r>
            <a:r>
              <a:rPr lang="en-US" altLang="zh-TW" smtClean="0">
                <a:solidFill>
                  <a:schemeClr val="tx1"/>
                </a:solidFill>
                <a:latin typeface="Arial Unicode MS" pitchFamily="34" charset="-120"/>
                <a:ea typeface="Arial Unicode MS" pitchFamily="34" charset="-120"/>
                <a:cs typeface="Arial Unicode MS" pitchFamily="34" charset="-120"/>
              </a:rPr>
              <a:t>etworking Laboratory Lab</a:t>
            </a:r>
            <a:endParaRPr lang="en-US" altLang="zh-TW">
              <a:solidFill>
                <a:schemeClr val="tx1"/>
              </a:solidFill>
              <a:latin typeface="Arial Unicode MS" pitchFamily="34" charset="-120"/>
              <a:ea typeface="Arial Unicode MS" pitchFamily="34" charset="-120"/>
              <a:cs typeface="Arial Unicode MS" pitchFamily="34" charset="-120"/>
            </a:endParaRPr>
          </a:p>
        </p:txBody>
      </p:sp>
      <p:sp>
        <p:nvSpPr>
          <p:cNvPr id="5" name="投影片編號版面配置區 4"/>
          <p:cNvSpPr>
            <a:spLocks noGrp="1"/>
          </p:cNvSpPr>
          <p:nvPr>
            <p:ph type="sldNum" sz="quarter" idx="12"/>
          </p:nvPr>
        </p:nvSpPr>
        <p:spPr/>
        <p:txBody>
          <a:bodyPr/>
          <a:lstStyle/>
          <a:p>
            <a:fld id="{EAB884EB-8548-41BD-BD42-DC623E1F5290}" type="slidenum">
              <a:rPr lang="en-US" altLang="zh-TW" smtClean="0">
                <a:latin typeface="Arial Unicode MS" pitchFamily="34" charset="-120"/>
                <a:ea typeface="Arial Unicode MS" pitchFamily="34" charset="-120"/>
                <a:cs typeface="Arial Unicode MS" pitchFamily="34" charset="-120"/>
              </a:rPr>
              <a:pPr/>
              <a:t>22</a:t>
            </a:fld>
            <a:endParaRPr lang="en-US" altLang="zh-TW">
              <a:latin typeface="Arial Unicode MS" pitchFamily="34" charset="-120"/>
              <a:ea typeface="Arial Unicode MS" pitchFamily="34" charset="-120"/>
              <a:cs typeface="Arial Unicode MS" pitchFamily="34" charset="-12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p:nvPr>
        </p:nvSpPr>
        <p:spPr/>
        <p:txBody>
          <a:bodyPr/>
          <a:lstStyle/>
          <a:p>
            <a:pPr algn="ctr"/>
            <a:r>
              <a:rPr lang="en-US" altLang="zh-TW" dirty="0" smtClean="0">
                <a:latin typeface="Arial Unicode MS" pitchFamily="34" charset="-120"/>
                <a:ea typeface="Arial Unicode MS" pitchFamily="34" charset="-120"/>
                <a:cs typeface="Arial Unicode MS" pitchFamily="34" charset="-120"/>
              </a:rPr>
              <a:t>Outline</a:t>
            </a:r>
            <a:endParaRPr lang="en-US" altLang="zh-TW" dirty="0">
              <a:latin typeface="Arial Unicode MS" pitchFamily="34" charset="-120"/>
              <a:ea typeface="Arial Unicode MS" pitchFamily="34" charset="-120"/>
              <a:cs typeface="Arial Unicode MS" pitchFamily="34" charset="-120"/>
            </a:endParaRPr>
          </a:p>
        </p:txBody>
      </p:sp>
      <p:sp>
        <p:nvSpPr>
          <p:cNvPr id="82947" name="Rectangle 3"/>
          <p:cNvSpPr>
            <a:spLocks noGrp="1" noChangeArrowheads="1"/>
          </p:cNvSpPr>
          <p:nvPr>
            <p:ph idx="1"/>
          </p:nvPr>
        </p:nvSpPr>
        <p:spPr/>
        <p:txBody>
          <a:bodyPr/>
          <a:lstStyle/>
          <a:p>
            <a:r>
              <a:rPr lang="en-US" altLang="zh-TW" dirty="0" smtClean="0">
                <a:latin typeface="Arial Unicode MS" pitchFamily="34" charset="-120"/>
                <a:ea typeface="Arial Unicode MS" pitchFamily="34" charset="-120"/>
                <a:cs typeface="Arial Unicode MS" pitchFamily="34" charset="-120"/>
              </a:rPr>
              <a:t>Introduction</a:t>
            </a:r>
          </a:p>
          <a:p>
            <a:r>
              <a:rPr lang="en-US" altLang="zh-TW" dirty="0" smtClean="0">
                <a:latin typeface="Arial Unicode MS" pitchFamily="34" charset="-120"/>
                <a:ea typeface="Arial Unicode MS" pitchFamily="34" charset="-120"/>
                <a:cs typeface="Arial Unicode MS" pitchFamily="34" charset="-120"/>
              </a:rPr>
              <a:t>Goals</a:t>
            </a:r>
          </a:p>
          <a:p>
            <a:r>
              <a:rPr lang="en-US" altLang="zh-TW" dirty="0" smtClean="0">
                <a:effectLst>
                  <a:outerShdw blurRad="38100" dist="38100" dir="2700000" algn="tl">
                    <a:srgbClr val="000000">
                      <a:alpha val="43137"/>
                    </a:srgbClr>
                  </a:outerShdw>
                </a:effectLst>
                <a:latin typeface="Arial Unicode MS" pitchFamily="34" charset="-120"/>
                <a:ea typeface="Arial Unicode MS" pitchFamily="34" charset="-120"/>
                <a:cs typeface="Arial Unicode MS" pitchFamily="34" charset="-120"/>
              </a:rPr>
              <a:t>Proposed Scheme</a:t>
            </a:r>
          </a:p>
          <a:p>
            <a:r>
              <a:rPr lang="en-US" altLang="zh-TW" dirty="0" smtClean="0">
                <a:solidFill>
                  <a:schemeClr val="bg1">
                    <a:lumMod val="85000"/>
                    <a:lumOff val="15000"/>
                  </a:schemeClr>
                </a:solidFill>
                <a:effectLst>
                  <a:outerShdw blurRad="38100" dist="38100" dir="2700000" algn="tl">
                    <a:srgbClr val="000000">
                      <a:alpha val="43137"/>
                    </a:srgbClr>
                  </a:outerShdw>
                </a:effectLst>
                <a:latin typeface="Arial Unicode MS" pitchFamily="34" charset="-120"/>
                <a:ea typeface="Arial Unicode MS" pitchFamily="34" charset="-120"/>
                <a:cs typeface="Arial Unicode MS" pitchFamily="34" charset="-120"/>
              </a:rPr>
              <a:t>Evaluation</a:t>
            </a:r>
          </a:p>
          <a:p>
            <a:r>
              <a:rPr lang="en-US" altLang="zh-TW" dirty="0" smtClean="0">
                <a:latin typeface="Arial Unicode MS" pitchFamily="34" charset="-120"/>
                <a:ea typeface="Arial Unicode MS" pitchFamily="34" charset="-120"/>
                <a:cs typeface="Arial Unicode MS" pitchFamily="34" charset="-120"/>
              </a:rPr>
              <a:t>Conclusion</a:t>
            </a:r>
          </a:p>
          <a:p>
            <a:endParaRPr lang="en-US" altLang="zh-TW" dirty="0" smtClean="0">
              <a:latin typeface="Arial Unicode MS" pitchFamily="34" charset="-120"/>
              <a:ea typeface="Arial Unicode MS" pitchFamily="34" charset="-120"/>
              <a:cs typeface="Arial Unicode MS" pitchFamily="34" charset="-120"/>
            </a:endParaRPr>
          </a:p>
          <a:p>
            <a:endParaRPr lang="en-US" altLang="zh-TW" dirty="0" smtClean="0">
              <a:latin typeface="Arial Unicode MS" pitchFamily="34" charset="-120"/>
              <a:ea typeface="Arial Unicode MS" pitchFamily="34" charset="-120"/>
              <a:cs typeface="Arial Unicode MS" pitchFamily="34" charset="-120"/>
            </a:endParaRPr>
          </a:p>
          <a:p>
            <a:endParaRPr lang="en-US" altLang="zh-TW" dirty="0">
              <a:latin typeface="Arial Unicode MS" pitchFamily="34" charset="-120"/>
              <a:ea typeface="Arial Unicode MS" pitchFamily="34" charset="-120"/>
              <a:cs typeface="Arial Unicode MS" pitchFamily="34" charset="-120"/>
            </a:endParaRPr>
          </a:p>
        </p:txBody>
      </p:sp>
      <p:sp>
        <p:nvSpPr>
          <p:cNvPr id="7" name="頁尾版面配置區 3"/>
          <p:cNvSpPr>
            <a:spLocks noGrp="1"/>
          </p:cNvSpPr>
          <p:nvPr>
            <p:ph type="ftr" sz="quarter" idx="11"/>
          </p:nvPr>
        </p:nvSpPr>
        <p:spPr>
          <a:xfrm>
            <a:off x="3288694" y="6400800"/>
            <a:ext cx="4212264" cy="274320"/>
          </a:xfrm>
        </p:spPr>
        <p:txBody>
          <a:bodyPr/>
          <a:lstStyle/>
          <a:p>
            <a:r>
              <a:rPr lang="en-US" altLang="zh-TW" dirty="0" smtClean="0">
                <a:latin typeface="Arial Unicode MS" pitchFamily="34" charset="-120"/>
                <a:ea typeface="Arial Unicode MS" pitchFamily="34" charset="-120"/>
                <a:cs typeface="Arial Unicode MS" pitchFamily="34" charset="-120"/>
              </a:rPr>
              <a:t>National Central University, Taiwan</a:t>
            </a:r>
            <a:endParaRPr lang="en-US" altLang="zh-TW" dirty="0">
              <a:latin typeface="Arial Unicode MS" pitchFamily="34" charset="-120"/>
              <a:ea typeface="Arial Unicode MS" pitchFamily="34" charset="-120"/>
              <a:cs typeface="Arial Unicode MS" pitchFamily="34" charset="-120"/>
            </a:endParaRPr>
          </a:p>
        </p:txBody>
      </p:sp>
      <p:sp>
        <p:nvSpPr>
          <p:cNvPr id="5" name="投影片編號版面配置區 4"/>
          <p:cNvSpPr>
            <a:spLocks noGrp="1"/>
          </p:cNvSpPr>
          <p:nvPr>
            <p:ph type="sldNum" sz="quarter" idx="12"/>
          </p:nvPr>
        </p:nvSpPr>
        <p:spPr/>
        <p:txBody>
          <a:bodyPr/>
          <a:lstStyle/>
          <a:p>
            <a:fld id="{124EE667-0140-46A6-A615-F92FDD17B001}" type="slidenum">
              <a:rPr lang="en-US" altLang="zh-TW" smtClean="0">
                <a:latin typeface="Arial Unicode MS" pitchFamily="34" charset="-120"/>
                <a:ea typeface="Arial Unicode MS" pitchFamily="34" charset="-120"/>
                <a:cs typeface="Arial Unicode MS" pitchFamily="34" charset="-120"/>
              </a:rPr>
              <a:pPr/>
              <a:t>23</a:t>
            </a:fld>
            <a:endParaRPr lang="en-US" altLang="zh-TW">
              <a:latin typeface="Arial Unicode MS" pitchFamily="34" charset="-120"/>
              <a:ea typeface="Arial Unicode MS" pitchFamily="34" charset="-120"/>
              <a:cs typeface="Arial Unicode MS" pitchFamily="34" charset="-12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algn="ctr"/>
            <a:r>
              <a:rPr lang="en-US" altLang="zh-TW" dirty="0" smtClean="0">
                <a:latin typeface="Arial Unicode MS" pitchFamily="34" charset="-120"/>
                <a:ea typeface="Arial Unicode MS" pitchFamily="34" charset="-120"/>
                <a:cs typeface="Arial Unicode MS" pitchFamily="34" charset="-120"/>
              </a:rPr>
              <a:t>Simulation Environment</a:t>
            </a:r>
            <a:endParaRPr lang="en-US" altLang="zh-TW" dirty="0">
              <a:latin typeface="Arial Unicode MS" pitchFamily="34" charset="-120"/>
              <a:ea typeface="Arial Unicode MS" pitchFamily="34" charset="-120"/>
              <a:cs typeface="Arial Unicode MS" pitchFamily="34" charset="-120"/>
            </a:endParaRPr>
          </a:p>
        </p:txBody>
      </p:sp>
      <p:sp>
        <p:nvSpPr>
          <p:cNvPr id="33795" name="Rectangle 3"/>
          <p:cNvSpPr>
            <a:spLocks noGrp="1" noChangeArrowheads="1"/>
          </p:cNvSpPr>
          <p:nvPr>
            <p:ph idx="1"/>
          </p:nvPr>
        </p:nvSpPr>
        <p:spPr/>
        <p:txBody>
          <a:bodyPr/>
          <a:lstStyle/>
          <a:p>
            <a:endParaRPr lang="en-US" altLang="zh-TW" smtClean="0">
              <a:latin typeface="Arial Unicode MS" pitchFamily="34" charset="-120"/>
              <a:ea typeface="Arial Unicode MS" pitchFamily="34" charset="-120"/>
              <a:cs typeface="Arial Unicode MS" pitchFamily="34" charset="-120"/>
            </a:endParaRPr>
          </a:p>
          <a:p>
            <a:endParaRPr lang="en-US" altLang="zh-TW" smtClean="0">
              <a:latin typeface="Arial Unicode MS" pitchFamily="34" charset="-120"/>
              <a:ea typeface="Arial Unicode MS" pitchFamily="34" charset="-120"/>
              <a:cs typeface="Arial Unicode MS" pitchFamily="34" charset="-120"/>
            </a:endParaRPr>
          </a:p>
          <a:p>
            <a:endParaRPr lang="en-US" altLang="zh-TW" dirty="0">
              <a:latin typeface="Arial Unicode MS" pitchFamily="34" charset="-120"/>
              <a:ea typeface="Arial Unicode MS" pitchFamily="34" charset="-120"/>
              <a:cs typeface="Arial Unicode MS" pitchFamily="34" charset="-120"/>
            </a:endParaRPr>
          </a:p>
        </p:txBody>
      </p:sp>
      <p:sp>
        <p:nvSpPr>
          <p:cNvPr id="15" name="頁尾版面配置區 3"/>
          <p:cNvSpPr>
            <a:spLocks noGrp="1"/>
          </p:cNvSpPr>
          <p:nvPr>
            <p:ph type="ftr" sz="quarter" idx="11"/>
          </p:nvPr>
        </p:nvSpPr>
        <p:spPr>
          <a:xfrm>
            <a:off x="3288694" y="6400800"/>
            <a:ext cx="4212264" cy="274320"/>
          </a:xfrm>
        </p:spPr>
        <p:txBody>
          <a:bodyPr/>
          <a:lstStyle/>
          <a:p>
            <a:r>
              <a:rPr lang="en-US" altLang="zh-TW" dirty="0" smtClean="0">
                <a:latin typeface="Arial Unicode MS" pitchFamily="34" charset="-120"/>
                <a:ea typeface="Arial Unicode MS" pitchFamily="34" charset="-120"/>
                <a:cs typeface="Arial Unicode MS" pitchFamily="34" charset="-120"/>
              </a:rPr>
              <a:t>National Central University, Taiwan</a:t>
            </a:r>
            <a:endParaRPr lang="en-US" altLang="zh-TW" dirty="0">
              <a:latin typeface="Arial Unicode MS" pitchFamily="34" charset="-120"/>
              <a:ea typeface="Arial Unicode MS" pitchFamily="34" charset="-120"/>
              <a:cs typeface="Arial Unicode MS" pitchFamily="34" charset="-120"/>
            </a:endParaRPr>
          </a:p>
        </p:txBody>
      </p:sp>
      <p:sp>
        <p:nvSpPr>
          <p:cNvPr id="5" name="投影片編號版面配置區 4"/>
          <p:cNvSpPr>
            <a:spLocks noGrp="1"/>
          </p:cNvSpPr>
          <p:nvPr>
            <p:ph type="sldNum" sz="quarter" idx="12"/>
          </p:nvPr>
        </p:nvSpPr>
        <p:spPr/>
        <p:txBody>
          <a:bodyPr/>
          <a:lstStyle/>
          <a:p>
            <a:fld id="{1911F2DC-D8A5-4562-BD7E-3E0EBC9AA67B}" type="slidenum">
              <a:rPr lang="en-US" altLang="zh-TW" smtClean="0">
                <a:latin typeface="Arial Unicode MS" pitchFamily="34" charset="-120"/>
                <a:ea typeface="Arial Unicode MS" pitchFamily="34" charset="-120"/>
                <a:cs typeface="Arial Unicode MS" pitchFamily="34" charset="-120"/>
              </a:rPr>
              <a:pPr/>
              <a:t>24</a:t>
            </a:fld>
            <a:endParaRPr lang="en-US" altLang="zh-TW">
              <a:latin typeface="Arial Unicode MS" pitchFamily="34" charset="-120"/>
              <a:ea typeface="Arial Unicode MS" pitchFamily="34" charset="-120"/>
              <a:cs typeface="Arial Unicode MS" pitchFamily="34" charset="-120"/>
            </a:endParaRPr>
          </a:p>
        </p:txBody>
      </p:sp>
      <p:graphicFrame>
        <p:nvGraphicFramePr>
          <p:cNvPr id="8" name="表格 7"/>
          <p:cNvGraphicFramePr>
            <a:graphicFrameLocks noGrp="1"/>
          </p:cNvGraphicFramePr>
          <p:nvPr/>
        </p:nvGraphicFramePr>
        <p:xfrm>
          <a:off x="571472" y="1571612"/>
          <a:ext cx="4500594" cy="4152912"/>
        </p:xfrm>
        <a:graphic>
          <a:graphicData uri="http://schemas.openxmlformats.org/drawingml/2006/table">
            <a:tbl>
              <a:tblPr/>
              <a:tblGrid>
                <a:gridCol w="2164843"/>
                <a:gridCol w="2335751"/>
              </a:tblGrid>
              <a:tr h="428628">
                <a:tc>
                  <a:txBody>
                    <a:bodyPr/>
                    <a:lstStyle/>
                    <a:p>
                      <a:pPr algn="l">
                        <a:spcAft>
                          <a:spcPts val="0"/>
                        </a:spcAft>
                      </a:pPr>
                      <a:r>
                        <a:rPr lang="en-US" sz="2000" b="1" kern="100" dirty="0">
                          <a:latin typeface="Times New Roman"/>
                          <a:ea typeface="標楷體"/>
                          <a:cs typeface="Times New Roman"/>
                        </a:rPr>
                        <a:t>World Size</a:t>
                      </a:r>
                      <a:endParaRPr lang="zh-TW" sz="2000" kern="100" dirty="0">
                        <a:latin typeface="Times New Roman"/>
                        <a:ea typeface="新細明體"/>
                        <a:cs typeface="Times New Roman"/>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a:latin typeface="Times New Roman"/>
                          <a:ea typeface="標楷體"/>
                          <a:cs typeface="Times New Roman"/>
                        </a:rPr>
                        <a:t>1000 x 1000 (units)</a:t>
                      </a:r>
                      <a:endParaRPr lang="zh-TW" sz="2000" kern="100">
                        <a:latin typeface="Times New Roman"/>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8628">
                <a:tc>
                  <a:txBody>
                    <a:bodyPr/>
                    <a:lstStyle/>
                    <a:p>
                      <a:pPr algn="l">
                        <a:spcAft>
                          <a:spcPts val="0"/>
                        </a:spcAft>
                      </a:pPr>
                      <a:r>
                        <a:rPr lang="en-US" sz="2000" b="1" kern="100" dirty="0">
                          <a:latin typeface="Times New Roman"/>
                          <a:ea typeface="標楷體"/>
                          <a:cs typeface="Times New Roman"/>
                        </a:rPr>
                        <a:t>Cell Size</a:t>
                      </a:r>
                      <a:endParaRPr lang="zh-TW" sz="2000" kern="100" dirty="0">
                        <a:latin typeface="Times New Roman"/>
                        <a:ea typeface="新細明體"/>
                        <a:cs typeface="Times New Roman"/>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a:latin typeface="Times New Roman"/>
                          <a:ea typeface="標楷體"/>
                          <a:cs typeface="Times New Roman"/>
                        </a:rPr>
                        <a:t>100 x 100 (units)</a:t>
                      </a:r>
                      <a:endParaRPr lang="zh-TW" sz="2000" kern="100">
                        <a:latin typeface="Times New Roman"/>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8628">
                <a:tc>
                  <a:txBody>
                    <a:bodyPr/>
                    <a:lstStyle/>
                    <a:p>
                      <a:pPr algn="l">
                        <a:spcAft>
                          <a:spcPts val="0"/>
                        </a:spcAft>
                      </a:pPr>
                      <a:r>
                        <a:rPr lang="en-US" sz="2000" b="1" kern="100" dirty="0">
                          <a:latin typeface="Times New Roman"/>
                          <a:ea typeface="標楷體"/>
                          <a:cs typeface="Times New Roman"/>
                        </a:rPr>
                        <a:t>AOI Radius </a:t>
                      </a:r>
                      <a:endParaRPr lang="zh-TW" sz="2000" kern="100" dirty="0">
                        <a:latin typeface="Times New Roman"/>
                        <a:ea typeface="新細明體"/>
                        <a:cs typeface="Times New Roman"/>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dirty="0">
                          <a:latin typeface="Times New Roman"/>
                          <a:ea typeface="標楷體"/>
                          <a:cs typeface="Times New Roman"/>
                        </a:rPr>
                        <a:t>100 (units)</a:t>
                      </a:r>
                      <a:endParaRPr lang="zh-TW" sz="2000" kern="100" dirty="0">
                        <a:latin typeface="Times New Roman"/>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8628">
                <a:tc>
                  <a:txBody>
                    <a:bodyPr/>
                    <a:lstStyle/>
                    <a:p>
                      <a:pPr algn="l">
                        <a:spcAft>
                          <a:spcPts val="0"/>
                        </a:spcAft>
                      </a:pPr>
                      <a:r>
                        <a:rPr lang="en-US" sz="2000" b="1" kern="100">
                          <a:latin typeface="Times New Roman"/>
                          <a:ea typeface="標楷體"/>
                          <a:cs typeface="Times New Roman"/>
                        </a:rPr>
                        <a:t>Time steps </a:t>
                      </a:r>
                      <a:endParaRPr lang="zh-TW" sz="2000" kern="100">
                        <a:latin typeface="Times New Roman"/>
                        <a:ea typeface="新細明體"/>
                        <a:cs typeface="Times New Roman"/>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dirty="0">
                          <a:latin typeface="Times New Roman"/>
                          <a:ea typeface="標楷體"/>
                          <a:cs typeface="Times New Roman"/>
                        </a:rPr>
                        <a:t>1500 </a:t>
                      </a:r>
                      <a:r>
                        <a:rPr lang="en-US" sz="2000" kern="100" dirty="0" smtClean="0">
                          <a:latin typeface="Times New Roman"/>
                          <a:ea typeface="標楷體"/>
                          <a:cs typeface="Times New Roman"/>
                        </a:rPr>
                        <a:t>steps </a:t>
                      </a:r>
                      <a:br>
                        <a:rPr lang="en-US" sz="2000" kern="100" dirty="0" smtClean="0">
                          <a:latin typeface="Times New Roman"/>
                          <a:ea typeface="標楷體"/>
                          <a:cs typeface="Times New Roman"/>
                        </a:rPr>
                      </a:br>
                      <a:r>
                        <a:rPr lang="en-US" sz="2000" kern="100" dirty="0" smtClean="0">
                          <a:latin typeface="Times New Roman"/>
                          <a:ea typeface="標楷體"/>
                          <a:cs typeface="Times New Roman"/>
                        </a:rPr>
                        <a:t>(10 steps</a:t>
                      </a:r>
                      <a:r>
                        <a:rPr lang="en-US" sz="2000" kern="100" dirty="0">
                          <a:latin typeface="Times New Roman"/>
                          <a:ea typeface="標楷體"/>
                          <a:cs typeface="Times New Roman"/>
                        </a:rPr>
                        <a:t>/ sec)</a:t>
                      </a:r>
                      <a:endParaRPr lang="zh-TW" sz="2000" kern="100" dirty="0">
                        <a:latin typeface="Times New Roman"/>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8628">
                <a:tc>
                  <a:txBody>
                    <a:bodyPr/>
                    <a:lstStyle/>
                    <a:p>
                      <a:pPr algn="l">
                        <a:spcAft>
                          <a:spcPts val="0"/>
                        </a:spcAft>
                      </a:pPr>
                      <a:r>
                        <a:rPr lang="en-US" sz="2000" b="1" kern="100">
                          <a:latin typeface="Times New Roman"/>
                          <a:ea typeface="標楷體"/>
                          <a:cs typeface="Times New Roman"/>
                        </a:rPr>
                        <a:t>Object Data Size Range</a:t>
                      </a:r>
                      <a:endParaRPr lang="zh-TW" sz="2000" kern="100">
                        <a:latin typeface="Times New Roman"/>
                        <a:ea typeface="新細明體"/>
                        <a:cs typeface="Times New Roman"/>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a:latin typeface="Times New Roman"/>
                          <a:ea typeface="標楷體"/>
                          <a:cs typeface="Times New Roman"/>
                        </a:rPr>
                        <a:t>100 – 300 (KB)</a:t>
                      </a:r>
                      <a:endParaRPr lang="zh-TW" sz="2000" kern="100">
                        <a:latin typeface="Times New Roman"/>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8628">
                <a:tc>
                  <a:txBody>
                    <a:bodyPr/>
                    <a:lstStyle/>
                    <a:p>
                      <a:pPr algn="l">
                        <a:spcAft>
                          <a:spcPts val="0"/>
                        </a:spcAft>
                      </a:pPr>
                      <a:r>
                        <a:rPr lang="en-US" altLang="zh-TW" sz="2000" b="1" kern="100" dirty="0" smtClean="0">
                          <a:latin typeface="Times New Roman"/>
                          <a:ea typeface="新細明體"/>
                          <a:cs typeface="Times New Roman"/>
                        </a:rPr>
                        <a:t>% of Base Piece </a:t>
                      </a:r>
                      <a:endParaRPr lang="zh-TW" sz="2000" b="1" kern="100" dirty="0">
                        <a:latin typeface="Times New Roman"/>
                        <a:ea typeface="新細明體"/>
                        <a:cs typeface="Times New Roman"/>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altLang="zh-TW" sz="2000" kern="100" dirty="0" smtClean="0">
                          <a:latin typeface="Times New Roman"/>
                          <a:ea typeface="新細明體"/>
                          <a:cs typeface="Times New Roman"/>
                        </a:rPr>
                        <a:t>10%</a:t>
                      </a:r>
                      <a:endParaRPr lang="zh-TW" sz="2000" kern="100" dirty="0">
                        <a:latin typeface="Times New Roman"/>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8628">
                <a:tc>
                  <a:txBody>
                    <a:bodyPr/>
                    <a:lstStyle/>
                    <a:p>
                      <a:pPr algn="l">
                        <a:spcAft>
                          <a:spcPts val="0"/>
                        </a:spcAft>
                      </a:pPr>
                      <a:r>
                        <a:rPr lang="en-US" sz="2000" b="1" kern="100" dirty="0" smtClean="0">
                          <a:latin typeface="Times New Roman"/>
                          <a:ea typeface="標楷體"/>
                          <a:cs typeface="Times New Roman"/>
                        </a:rPr>
                        <a:t>Refinement Piece </a:t>
                      </a:r>
                      <a:r>
                        <a:rPr lang="en-US" sz="2000" b="1" kern="100" dirty="0">
                          <a:latin typeface="Times New Roman"/>
                          <a:ea typeface="標楷體"/>
                          <a:cs typeface="Times New Roman"/>
                        </a:rPr>
                        <a:t>Size</a:t>
                      </a:r>
                      <a:endParaRPr lang="zh-TW" sz="2000" kern="100" dirty="0">
                        <a:latin typeface="Times New Roman"/>
                        <a:ea typeface="新細明體"/>
                        <a:cs typeface="Times New Roman"/>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dirty="0">
                          <a:latin typeface="Times New Roman"/>
                          <a:ea typeface="標楷體"/>
                          <a:cs typeface="Times New Roman"/>
                        </a:rPr>
                        <a:t>5 (KB)</a:t>
                      </a:r>
                      <a:endParaRPr lang="zh-TW" sz="2000" kern="100" dirty="0">
                        <a:latin typeface="Times New Roman"/>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28628">
                <a:tc>
                  <a:txBody>
                    <a:bodyPr/>
                    <a:lstStyle/>
                    <a:p>
                      <a:pPr algn="l">
                        <a:spcAft>
                          <a:spcPts val="0"/>
                        </a:spcAft>
                      </a:pPr>
                      <a:r>
                        <a:rPr lang="en-US" sz="2000" b="1" kern="100" dirty="0" smtClean="0">
                          <a:latin typeface="Times New Roman"/>
                          <a:ea typeface="標楷體"/>
                          <a:cs typeface="Times New Roman"/>
                        </a:rPr>
                        <a:t>Server Bandwidth Download/Upload</a:t>
                      </a:r>
                      <a:endParaRPr lang="zh-TW" sz="2000" kern="100" dirty="0">
                        <a:latin typeface="Times New Roman"/>
                        <a:ea typeface="新細明體"/>
                        <a:cs typeface="Times New Roman"/>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dirty="0">
                          <a:latin typeface="Times New Roman"/>
                          <a:ea typeface="標楷體"/>
                          <a:cs typeface="Times New Roman"/>
                        </a:rPr>
                        <a:t>1000/ 1000 (KB/sec)</a:t>
                      </a:r>
                      <a:endParaRPr lang="zh-TW" sz="2000" kern="100" dirty="0">
                        <a:latin typeface="Times New Roman"/>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bl>
          </a:graphicData>
        </a:graphic>
      </p:graphicFrame>
      <p:graphicFrame>
        <p:nvGraphicFramePr>
          <p:cNvPr id="7" name="表格 6"/>
          <p:cNvGraphicFramePr>
            <a:graphicFrameLocks noGrp="1"/>
          </p:cNvGraphicFramePr>
          <p:nvPr/>
        </p:nvGraphicFramePr>
        <p:xfrm>
          <a:off x="5286380" y="1571612"/>
          <a:ext cx="3429056" cy="2857522"/>
        </p:xfrm>
        <a:graphic>
          <a:graphicData uri="http://schemas.openxmlformats.org/drawingml/2006/table">
            <a:tbl>
              <a:tblPr/>
              <a:tblGrid>
                <a:gridCol w="1229313"/>
                <a:gridCol w="1128173"/>
                <a:gridCol w="1071570"/>
              </a:tblGrid>
              <a:tr h="714381">
                <a:tc gridSpan="3">
                  <a:txBody>
                    <a:bodyPr/>
                    <a:lstStyle/>
                    <a:p>
                      <a:pPr algn="ctr">
                        <a:spcAft>
                          <a:spcPts val="0"/>
                        </a:spcAft>
                      </a:pPr>
                      <a:r>
                        <a:rPr lang="en-US" altLang="zh-TW" sz="2000" b="1" kern="100" dirty="0" smtClean="0">
                          <a:latin typeface="Times New Roman"/>
                          <a:ea typeface="新細明體"/>
                          <a:cs typeface="Times New Roman"/>
                        </a:rPr>
                        <a:t>User Bandwidth Distribution</a:t>
                      </a:r>
                      <a:endParaRPr lang="zh-TW" sz="2000" b="1" kern="100" dirty="0">
                        <a:latin typeface="Times New Roman"/>
                        <a:ea typeface="新細明體"/>
                        <a:cs typeface="Times New Roman"/>
                      </a:endParaRPr>
                    </a:p>
                  </a:txBody>
                  <a:tcPr marL="68580" marR="68580" marT="0" marB="0"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spcAft>
                          <a:spcPts val="0"/>
                        </a:spcAft>
                      </a:pPr>
                      <a:endParaRPr lang="zh-TW" sz="2000" kern="100" dirty="0">
                        <a:latin typeface="Times New Roman"/>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ctr">
                        <a:spcAft>
                          <a:spcPts val="0"/>
                        </a:spcAft>
                      </a:pPr>
                      <a:endParaRPr lang="zh-TW" sz="2000" kern="100" dirty="0">
                        <a:latin typeface="Times New Roman"/>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14381">
                <a:tc>
                  <a:txBody>
                    <a:bodyPr/>
                    <a:lstStyle/>
                    <a:p>
                      <a:pPr algn="ctr">
                        <a:spcAft>
                          <a:spcPts val="0"/>
                        </a:spcAft>
                      </a:pPr>
                      <a:r>
                        <a:rPr lang="en-US" sz="2000" b="1" kern="100" dirty="0" smtClean="0">
                          <a:latin typeface="Times New Roman"/>
                          <a:ea typeface="標楷體"/>
                          <a:cs typeface="Times New Roman"/>
                        </a:rPr>
                        <a:t>Downlink </a:t>
                      </a:r>
                      <a:r>
                        <a:rPr lang="en-US" sz="2000" b="1" kern="100" dirty="0">
                          <a:latin typeface="Times New Roman"/>
                          <a:ea typeface="標楷體"/>
                          <a:cs typeface="Times New Roman"/>
                        </a:rPr>
                        <a:t>(KB/sec)</a:t>
                      </a:r>
                      <a:endParaRPr lang="zh-TW" sz="2000" kern="100" dirty="0">
                        <a:latin typeface="Times New Roman"/>
                        <a:ea typeface="新細明體"/>
                        <a:cs typeface="Times New Roman"/>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kern="100" dirty="0">
                          <a:latin typeface="Times New Roman"/>
                          <a:ea typeface="標楷體"/>
                          <a:cs typeface="Times New Roman"/>
                        </a:rPr>
                        <a:t>Uplink (KB/sec)</a:t>
                      </a:r>
                      <a:endParaRPr lang="zh-TW" sz="2000" kern="100" dirty="0">
                        <a:latin typeface="Times New Roman"/>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b="1" kern="100" dirty="0">
                          <a:latin typeface="Times New Roman"/>
                          <a:ea typeface="標楷體"/>
                          <a:cs typeface="Times New Roman"/>
                        </a:rPr>
                        <a:t>Fraction of nodes</a:t>
                      </a:r>
                      <a:endParaRPr lang="zh-TW" sz="2000" kern="100" dirty="0">
                        <a:latin typeface="Times New Roman"/>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7190">
                <a:tc>
                  <a:txBody>
                    <a:bodyPr/>
                    <a:lstStyle/>
                    <a:p>
                      <a:pPr algn="ctr">
                        <a:spcAft>
                          <a:spcPts val="0"/>
                        </a:spcAft>
                      </a:pPr>
                      <a:r>
                        <a:rPr lang="en-US" sz="2000" kern="100">
                          <a:latin typeface="Times New Roman"/>
                          <a:ea typeface="標楷體"/>
                          <a:cs typeface="Times New Roman"/>
                        </a:rPr>
                        <a:t>96</a:t>
                      </a:r>
                      <a:endParaRPr lang="zh-TW" sz="2000" kern="100">
                        <a:latin typeface="Times New Roman"/>
                        <a:ea typeface="新細明體"/>
                        <a:cs typeface="Times New Roman"/>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dirty="0">
                          <a:latin typeface="Times New Roman"/>
                          <a:ea typeface="標楷體"/>
                          <a:cs typeface="Times New Roman"/>
                        </a:rPr>
                        <a:t>10</a:t>
                      </a:r>
                      <a:endParaRPr lang="zh-TW" sz="2000" kern="100" dirty="0">
                        <a:latin typeface="Times New Roman"/>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dirty="0">
                          <a:latin typeface="Times New Roman"/>
                          <a:ea typeface="標楷體"/>
                          <a:cs typeface="Times New Roman"/>
                        </a:rPr>
                        <a:t>0.05</a:t>
                      </a:r>
                      <a:endParaRPr lang="zh-TW" sz="2000" kern="100" dirty="0">
                        <a:latin typeface="Times New Roman"/>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7190">
                <a:tc>
                  <a:txBody>
                    <a:bodyPr/>
                    <a:lstStyle/>
                    <a:p>
                      <a:pPr algn="ctr">
                        <a:spcAft>
                          <a:spcPts val="0"/>
                        </a:spcAft>
                      </a:pPr>
                      <a:r>
                        <a:rPr lang="en-US" sz="2000" kern="100" dirty="0">
                          <a:latin typeface="Times New Roman"/>
                          <a:ea typeface="標楷體"/>
                          <a:cs typeface="Times New Roman"/>
                        </a:rPr>
                        <a:t>187</a:t>
                      </a:r>
                      <a:endParaRPr lang="zh-TW" sz="2000" kern="100" dirty="0">
                        <a:latin typeface="Times New Roman"/>
                        <a:ea typeface="新細明體"/>
                        <a:cs typeface="Times New Roman"/>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dirty="0">
                          <a:latin typeface="Times New Roman"/>
                          <a:ea typeface="標楷體"/>
                          <a:cs typeface="Times New Roman"/>
                        </a:rPr>
                        <a:t>30</a:t>
                      </a:r>
                      <a:endParaRPr lang="zh-TW" sz="2000" kern="100" dirty="0">
                        <a:latin typeface="Times New Roman"/>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dirty="0">
                          <a:latin typeface="Times New Roman"/>
                          <a:ea typeface="標楷體"/>
                          <a:cs typeface="Times New Roman"/>
                        </a:rPr>
                        <a:t>0.45</a:t>
                      </a:r>
                      <a:endParaRPr lang="zh-TW" sz="2000" kern="100" dirty="0">
                        <a:latin typeface="Times New Roman"/>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7190">
                <a:tc>
                  <a:txBody>
                    <a:bodyPr/>
                    <a:lstStyle/>
                    <a:p>
                      <a:pPr algn="ctr">
                        <a:spcAft>
                          <a:spcPts val="0"/>
                        </a:spcAft>
                      </a:pPr>
                      <a:r>
                        <a:rPr lang="en-US" sz="2000" kern="100">
                          <a:latin typeface="Times New Roman"/>
                          <a:ea typeface="標楷體"/>
                          <a:cs typeface="Times New Roman"/>
                        </a:rPr>
                        <a:t>375</a:t>
                      </a:r>
                      <a:endParaRPr lang="zh-TW" sz="2000" kern="100">
                        <a:latin typeface="Times New Roman"/>
                        <a:ea typeface="新細明體"/>
                        <a:cs typeface="Times New Roman"/>
                      </a:endParaRPr>
                    </a:p>
                  </a:txBody>
                  <a:tcPr marL="68580" marR="68580" marT="0" marB="0" anchor="ctr">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a:latin typeface="Times New Roman"/>
                          <a:ea typeface="標楷體"/>
                          <a:cs typeface="Times New Roman"/>
                        </a:rPr>
                        <a:t>100</a:t>
                      </a:r>
                      <a:endParaRPr lang="zh-TW" sz="2000" kern="100">
                        <a:latin typeface="Times New Roman"/>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dirty="0">
                          <a:latin typeface="Times New Roman"/>
                          <a:ea typeface="標楷體"/>
                          <a:cs typeface="Times New Roman"/>
                        </a:rPr>
                        <a:t>0.40</a:t>
                      </a:r>
                      <a:endParaRPr lang="zh-TW" sz="2000" kern="100" dirty="0">
                        <a:latin typeface="Times New Roman"/>
                        <a:ea typeface="新細明體"/>
                        <a:cs typeface="Times New Roman"/>
                      </a:endParaRPr>
                    </a:p>
                  </a:txBody>
                  <a:tcPr marL="68580" marR="68580" marT="0" marB="0" anchor="ctr">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7190">
                <a:tc>
                  <a:txBody>
                    <a:bodyPr/>
                    <a:lstStyle/>
                    <a:p>
                      <a:pPr algn="ctr">
                        <a:spcAft>
                          <a:spcPts val="0"/>
                        </a:spcAft>
                      </a:pPr>
                      <a:r>
                        <a:rPr lang="en-US" sz="2000" kern="100" dirty="0">
                          <a:latin typeface="Times New Roman"/>
                          <a:ea typeface="標楷體"/>
                          <a:cs typeface="Times New Roman"/>
                        </a:rPr>
                        <a:t>1250</a:t>
                      </a:r>
                      <a:endParaRPr lang="zh-TW" sz="2000" kern="100" dirty="0">
                        <a:latin typeface="Times New Roman"/>
                        <a:ea typeface="新細明體"/>
                        <a:cs typeface="Times New Roman"/>
                      </a:endParaRPr>
                    </a:p>
                  </a:txBody>
                  <a:tcPr marL="68580" marR="68580" marT="0" marB="0">
                    <a:lnL w="190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dirty="0">
                          <a:latin typeface="Times New Roman"/>
                          <a:ea typeface="標楷體"/>
                          <a:cs typeface="Times New Roman"/>
                        </a:rPr>
                        <a:t>625</a:t>
                      </a:r>
                      <a:endParaRPr lang="zh-TW" sz="2000" kern="100" dirty="0">
                        <a:latin typeface="Times New Roman"/>
                        <a:ea typeface="新細明體"/>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algn="ctr">
                        <a:spcAft>
                          <a:spcPts val="0"/>
                        </a:spcAft>
                      </a:pPr>
                      <a:r>
                        <a:rPr lang="en-US" sz="2000" kern="100" dirty="0">
                          <a:latin typeface="Times New Roman"/>
                          <a:ea typeface="標楷體"/>
                          <a:cs typeface="Times New Roman"/>
                        </a:rPr>
                        <a:t>0.10</a:t>
                      </a:r>
                      <a:endParaRPr lang="zh-TW" sz="2000" kern="100" dirty="0">
                        <a:latin typeface="Times New Roman"/>
                        <a:ea typeface="新細明體"/>
                        <a:cs typeface="Times New Roman"/>
                      </a:endParaRPr>
                    </a:p>
                  </a:txBody>
                  <a:tcPr marL="68580" marR="68580" marT="0" marB="0">
                    <a:lnL w="1270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normAutofit/>
          </a:bodyPr>
          <a:lstStyle/>
          <a:p>
            <a:r>
              <a:rPr lang="en-US" altLang="zh-TW" dirty="0" smtClean="0">
                <a:latin typeface="Arial Unicode MS" pitchFamily="34" charset="-120"/>
                <a:ea typeface="Arial Unicode MS" pitchFamily="34" charset="-120"/>
                <a:cs typeface="Arial Unicode MS" pitchFamily="34" charset="-120"/>
              </a:rPr>
              <a:t>System Performance Metrics</a:t>
            </a:r>
          </a:p>
        </p:txBody>
      </p:sp>
      <p:sp>
        <p:nvSpPr>
          <p:cNvPr id="34819" name="Rectangle 3"/>
          <p:cNvSpPr>
            <a:spLocks noGrp="1" noChangeArrowheads="1"/>
          </p:cNvSpPr>
          <p:nvPr>
            <p:ph idx="1"/>
          </p:nvPr>
        </p:nvSpPr>
        <p:spPr/>
        <p:txBody>
          <a:bodyPr>
            <a:normAutofit lnSpcReduction="10000"/>
          </a:bodyPr>
          <a:lstStyle/>
          <a:p>
            <a:r>
              <a:rPr lang="en-US" dirty="0" smtClean="0">
                <a:latin typeface="Arial Unicode MS" pitchFamily="34" charset="-120"/>
                <a:ea typeface="Arial Unicode MS" pitchFamily="34" charset="-120"/>
                <a:cs typeface="Arial Unicode MS" pitchFamily="34" charset="-120"/>
              </a:rPr>
              <a:t>Server Request Ratio (SRR)</a:t>
            </a:r>
          </a:p>
          <a:p>
            <a:pPr lvl="1"/>
            <a:r>
              <a:rPr lang="en-US" altLang="zh-TW" dirty="0" smtClean="0">
                <a:latin typeface="Arial Unicode MS" pitchFamily="34" charset="-120"/>
                <a:ea typeface="Arial Unicode MS" pitchFamily="34" charset="-120"/>
                <a:cs typeface="Arial Unicode MS" pitchFamily="34" charset="-120"/>
              </a:rPr>
              <a:t>Ratio of data downloaded from the server</a:t>
            </a:r>
          </a:p>
          <a:p>
            <a:pPr lvl="1"/>
            <a:endParaRPr lang="en-US" altLang="zh-TW" dirty="0" smtClean="0">
              <a:latin typeface="Arial Unicode MS" pitchFamily="34" charset="-120"/>
              <a:ea typeface="Arial Unicode MS" pitchFamily="34" charset="-120"/>
              <a:cs typeface="Arial Unicode MS" pitchFamily="34" charset="-120"/>
            </a:endParaRPr>
          </a:p>
          <a:p>
            <a:r>
              <a:rPr lang="en-US" altLang="zh-TW" dirty="0" smtClean="0">
                <a:latin typeface="Arial Unicode MS" pitchFamily="34" charset="-120"/>
                <a:ea typeface="Arial Unicode MS" pitchFamily="34" charset="-120"/>
                <a:cs typeface="Arial Unicode MS" pitchFamily="34" charset="-120"/>
              </a:rPr>
              <a:t>Fill ratio</a:t>
            </a:r>
          </a:p>
          <a:p>
            <a:pPr lvl="1"/>
            <a:r>
              <a:rPr lang="en-US" altLang="zh-TW" dirty="0" smtClean="0">
                <a:latin typeface="Arial Unicode MS" pitchFamily="34" charset="-120"/>
                <a:ea typeface="Arial Unicode MS" pitchFamily="34" charset="-120"/>
                <a:cs typeface="Arial Unicode MS" pitchFamily="34" charset="-120"/>
              </a:rPr>
              <a:t>Ratio of total data downloaded to the data required for a complete scene in AOI</a:t>
            </a:r>
          </a:p>
          <a:p>
            <a:pPr lvl="1"/>
            <a:endParaRPr lang="en-US" altLang="zh-TW" dirty="0" smtClean="0">
              <a:latin typeface="Arial Unicode MS" pitchFamily="34" charset="-120"/>
              <a:ea typeface="Arial Unicode MS" pitchFamily="34" charset="-120"/>
              <a:cs typeface="Arial Unicode MS" pitchFamily="34" charset="-120"/>
            </a:endParaRPr>
          </a:p>
          <a:p>
            <a:r>
              <a:rPr lang="en-US" altLang="zh-TW" dirty="0" smtClean="0">
                <a:latin typeface="Arial Unicode MS" pitchFamily="34" charset="-120"/>
                <a:ea typeface="Arial Unicode MS" pitchFamily="34" charset="-120"/>
                <a:cs typeface="Arial Unicode MS" pitchFamily="34" charset="-120"/>
              </a:rPr>
              <a:t>Base Latency</a:t>
            </a:r>
          </a:p>
          <a:p>
            <a:pPr lvl="1"/>
            <a:r>
              <a:rPr lang="en-US" altLang="zh-TW" dirty="0" smtClean="0">
                <a:latin typeface="Arial Unicode MS" pitchFamily="34" charset="-120"/>
                <a:ea typeface="Arial Unicode MS" pitchFamily="34" charset="-120"/>
                <a:cs typeface="Arial Unicode MS" pitchFamily="34" charset="-120"/>
              </a:rPr>
              <a:t>Duration between requesting and obtaining the base piece</a:t>
            </a:r>
          </a:p>
        </p:txBody>
      </p:sp>
      <p:sp>
        <p:nvSpPr>
          <p:cNvPr id="15" name="頁尾版面配置區 3"/>
          <p:cNvSpPr>
            <a:spLocks noGrp="1"/>
          </p:cNvSpPr>
          <p:nvPr>
            <p:ph type="ftr" sz="quarter" idx="11"/>
          </p:nvPr>
        </p:nvSpPr>
        <p:spPr>
          <a:xfrm>
            <a:off x="3288694" y="6400800"/>
            <a:ext cx="4212264" cy="274320"/>
          </a:xfrm>
        </p:spPr>
        <p:txBody>
          <a:bodyPr/>
          <a:lstStyle/>
          <a:p>
            <a:r>
              <a:rPr lang="en-US" altLang="zh-TW" dirty="0" smtClean="0">
                <a:latin typeface="Arial Unicode MS" pitchFamily="34" charset="-120"/>
                <a:ea typeface="Arial Unicode MS" pitchFamily="34" charset="-120"/>
                <a:cs typeface="Arial Unicode MS" pitchFamily="34" charset="-120"/>
              </a:rPr>
              <a:t>National Central University, Taiwan</a:t>
            </a:r>
            <a:endParaRPr lang="en-US" altLang="zh-TW" dirty="0">
              <a:latin typeface="Arial Unicode MS" pitchFamily="34" charset="-120"/>
              <a:ea typeface="Arial Unicode MS" pitchFamily="34" charset="-120"/>
              <a:cs typeface="Arial Unicode MS" pitchFamily="34" charset="-120"/>
            </a:endParaRPr>
          </a:p>
        </p:txBody>
      </p:sp>
      <p:sp>
        <p:nvSpPr>
          <p:cNvPr id="5" name="投影片編號版面配置區 4"/>
          <p:cNvSpPr>
            <a:spLocks noGrp="1"/>
          </p:cNvSpPr>
          <p:nvPr>
            <p:ph type="sldNum" sz="quarter" idx="12"/>
          </p:nvPr>
        </p:nvSpPr>
        <p:spPr/>
        <p:txBody>
          <a:bodyPr/>
          <a:lstStyle/>
          <a:p>
            <a:fld id="{9C9EA4C2-9FFB-4DD7-8BA4-0C0C5959CBB3}" type="slidenum">
              <a:rPr lang="en-US" altLang="zh-TW" smtClean="0">
                <a:latin typeface="Arial Unicode MS" pitchFamily="34" charset="-120"/>
                <a:ea typeface="Arial Unicode MS" pitchFamily="34" charset="-120"/>
                <a:cs typeface="Arial Unicode MS" pitchFamily="34" charset="-120"/>
              </a:rPr>
              <a:pPr/>
              <a:t>25</a:t>
            </a:fld>
            <a:endParaRPr lang="en-US" altLang="zh-TW">
              <a:latin typeface="Arial Unicode MS" pitchFamily="34" charset="-120"/>
              <a:ea typeface="Arial Unicode MS" pitchFamily="34" charset="-120"/>
              <a:cs typeface="Arial Unicode MS" pitchFamily="34" charset="-12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en-US" altLang="zh-TW" dirty="0" smtClean="0">
                <a:latin typeface="Arial Unicode MS" pitchFamily="34" charset="-120"/>
                <a:ea typeface="Arial Unicode MS" pitchFamily="34" charset="-120"/>
                <a:cs typeface="Arial Unicode MS" pitchFamily="34" charset="-120"/>
              </a:rPr>
              <a:t>Simulation Scenario (1) </a:t>
            </a:r>
            <a:endParaRPr lang="zh-TW" altLang="en-US" dirty="0">
              <a:latin typeface="Arial Unicode MS" pitchFamily="34" charset="-120"/>
              <a:ea typeface="Arial Unicode MS" pitchFamily="34" charset="-120"/>
              <a:cs typeface="Arial Unicode MS" pitchFamily="34" charset="-120"/>
            </a:endParaRPr>
          </a:p>
        </p:txBody>
      </p:sp>
      <p:sp>
        <p:nvSpPr>
          <p:cNvPr id="3" name="內容版面配置區 2"/>
          <p:cNvSpPr>
            <a:spLocks noGrp="1"/>
          </p:cNvSpPr>
          <p:nvPr>
            <p:ph idx="1"/>
          </p:nvPr>
        </p:nvSpPr>
        <p:spPr/>
        <p:txBody>
          <a:bodyPr/>
          <a:lstStyle/>
          <a:p>
            <a:r>
              <a:rPr lang="en-US" altLang="zh-TW" dirty="0" smtClean="0">
                <a:latin typeface="Arial Unicode MS" pitchFamily="34" charset="-120"/>
                <a:ea typeface="Arial Unicode MS" pitchFamily="34" charset="-120"/>
                <a:cs typeface="Arial Unicode MS" pitchFamily="34" charset="-120"/>
              </a:rPr>
              <a:t>To increase the number of objects</a:t>
            </a:r>
          </a:p>
          <a:p>
            <a:pPr lvl="1"/>
            <a:r>
              <a:rPr lang="en-US" altLang="zh-TW" dirty="0" smtClean="0">
                <a:latin typeface="Arial Unicode MS" pitchFamily="34" charset="-120"/>
                <a:ea typeface="Arial Unicode MS" pitchFamily="34" charset="-120"/>
                <a:cs typeface="Arial Unicode MS" pitchFamily="34" charset="-120"/>
              </a:rPr>
              <a:t>for evaluating bandwidth utilization</a:t>
            </a:r>
          </a:p>
          <a:p>
            <a:pPr lvl="1"/>
            <a:r>
              <a:rPr lang="en-US" altLang="zh-TW" dirty="0" smtClean="0">
                <a:latin typeface="Arial Unicode MS" pitchFamily="34" charset="-120"/>
                <a:ea typeface="Arial Unicode MS" pitchFamily="34" charset="-120"/>
                <a:cs typeface="Arial Unicode MS" pitchFamily="34" charset="-120"/>
              </a:rPr>
              <a:t>with 100 to 500 objects</a:t>
            </a:r>
          </a:p>
          <a:p>
            <a:pPr lvl="1"/>
            <a:r>
              <a:rPr lang="en-US" altLang="zh-TW" dirty="0" smtClean="0">
                <a:latin typeface="Arial Unicode MS" pitchFamily="34" charset="-120"/>
                <a:ea typeface="Arial Unicode MS" pitchFamily="34" charset="-120"/>
                <a:cs typeface="Arial Unicode MS" pitchFamily="34" charset="-120"/>
              </a:rPr>
              <a:t>and 100 peers </a:t>
            </a:r>
          </a:p>
          <a:p>
            <a:pPr lvl="1"/>
            <a:endParaRPr lang="en-US" altLang="zh-TW" dirty="0" smtClean="0">
              <a:latin typeface="Arial Unicode MS" pitchFamily="34" charset="-120"/>
              <a:ea typeface="Arial Unicode MS" pitchFamily="34" charset="-120"/>
              <a:cs typeface="Arial Unicode MS" pitchFamily="34" charset="-120"/>
            </a:endParaRPr>
          </a:p>
        </p:txBody>
      </p:sp>
      <p:sp>
        <p:nvSpPr>
          <p:cNvPr id="6" name="頁尾版面配置區 3"/>
          <p:cNvSpPr>
            <a:spLocks noGrp="1"/>
          </p:cNvSpPr>
          <p:nvPr>
            <p:ph type="ftr" sz="quarter" idx="11"/>
          </p:nvPr>
        </p:nvSpPr>
        <p:spPr>
          <a:xfrm>
            <a:off x="3288694" y="6400800"/>
            <a:ext cx="4212264" cy="274320"/>
          </a:xfrm>
        </p:spPr>
        <p:txBody>
          <a:bodyPr/>
          <a:lstStyle/>
          <a:p>
            <a:r>
              <a:rPr lang="en-US" altLang="zh-TW" dirty="0" smtClean="0">
                <a:latin typeface="Arial Unicode MS" pitchFamily="34" charset="-120"/>
                <a:ea typeface="Arial Unicode MS" pitchFamily="34" charset="-120"/>
                <a:cs typeface="Arial Unicode MS" pitchFamily="34" charset="-120"/>
              </a:rPr>
              <a:t>National Central University, Taiwan</a:t>
            </a:r>
            <a:endParaRPr lang="en-US" altLang="zh-TW" dirty="0">
              <a:latin typeface="Arial Unicode MS" pitchFamily="34" charset="-120"/>
              <a:ea typeface="Arial Unicode MS" pitchFamily="34" charset="-120"/>
              <a:cs typeface="Arial Unicode MS" pitchFamily="34" charset="-120"/>
            </a:endParaRPr>
          </a:p>
        </p:txBody>
      </p:sp>
      <p:sp>
        <p:nvSpPr>
          <p:cNvPr id="5" name="投影片編號版面配置區 4"/>
          <p:cNvSpPr>
            <a:spLocks noGrp="1"/>
          </p:cNvSpPr>
          <p:nvPr>
            <p:ph type="sldNum" sz="quarter" idx="12"/>
          </p:nvPr>
        </p:nvSpPr>
        <p:spPr/>
        <p:txBody>
          <a:bodyPr/>
          <a:lstStyle/>
          <a:p>
            <a:fld id="{EAB884EB-8548-41BD-BD42-DC623E1F5290}" type="slidenum">
              <a:rPr lang="en-US" altLang="zh-TW" smtClean="0">
                <a:latin typeface="Arial Unicode MS" pitchFamily="34" charset="-120"/>
                <a:ea typeface="Arial Unicode MS" pitchFamily="34" charset="-120"/>
                <a:cs typeface="Arial Unicode MS" pitchFamily="34" charset="-120"/>
              </a:rPr>
              <a:pPr/>
              <a:t>26</a:t>
            </a:fld>
            <a:endParaRPr lang="en-US" altLang="zh-TW">
              <a:latin typeface="Arial Unicode MS" pitchFamily="34" charset="-120"/>
              <a:ea typeface="Arial Unicode MS" pitchFamily="34" charset="-120"/>
              <a:cs typeface="Arial Unicode MS" pitchFamily="34" charset="-12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normAutofit fontScale="90000"/>
          </a:bodyPr>
          <a:lstStyle/>
          <a:p>
            <a:pPr algn="ctr"/>
            <a:r>
              <a:rPr lang="en-US" altLang="zh-TW" dirty="0" smtClean="0">
                <a:latin typeface="Arial Unicode MS" pitchFamily="34" charset="-120"/>
                <a:ea typeface="Arial Unicode MS" pitchFamily="34" charset="-120"/>
                <a:cs typeface="Arial Unicode MS" pitchFamily="34" charset="-120"/>
              </a:rPr>
              <a:t>Server Request Ratio</a:t>
            </a:r>
            <a:br>
              <a:rPr lang="en-US" altLang="zh-TW" dirty="0" smtClean="0">
                <a:latin typeface="Arial Unicode MS" pitchFamily="34" charset="-120"/>
                <a:ea typeface="Arial Unicode MS" pitchFamily="34" charset="-120"/>
                <a:cs typeface="Arial Unicode MS" pitchFamily="34" charset="-120"/>
              </a:rPr>
            </a:br>
            <a:r>
              <a:rPr lang="en-US" altLang="zh-TW" dirty="0" smtClean="0">
                <a:latin typeface="Arial Unicode MS" pitchFamily="34" charset="-120"/>
                <a:ea typeface="Arial Unicode MS" pitchFamily="34" charset="-120"/>
                <a:cs typeface="Arial Unicode MS" pitchFamily="34" charset="-120"/>
              </a:rPr>
              <a:t>and Average Fill Ratio</a:t>
            </a:r>
            <a:endParaRPr lang="en-US" altLang="zh-TW" dirty="0">
              <a:latin typeface="Arial Unicode MS" pitchFamily="34" charset="-120"/>
              <a:ea typeface="Arial Unicode MS" pitchFamily="34" charset="-120"/>
              <a:cs typeface="Arial Unicode MS" pitchFamily="34" charset="-120"/>
            </a:endParaRPr>
          </a:p>
        </p:txBody>
      </p:sp>
      <p:sp>
        <p:nvSpPr>
          <p:cNvPr id="10" name="內容版面配置區 9"/>
          <p:cNvSpPr>
            <a:spLocks noGrp="1"/>
          </p:cNvSpPr>
          <p:nvPr>
            <p:ph idx="1"/>
          </p:nvPr>
        </p:nvSpPr>
        <p:spPr/>
        <p:txBody>
          <a:bodyPr/>
          <a:lstStyle/>
          <a:p>
            <a:r>
              <a:rPr lang="en-US" altLang="zh-TW" dirty="0" smtClean="0">
                <a:latin typeface="Arial Unicode MS" pitchFamily="34" charset="-120"/>
                <a:ea typeface="Arial Unicode MS" pitchFamily="34" charset="-120"/>
                <a:cs typeface="Arial Unicode MS" pitchFamily="34" charset="-120"/>
              </a:rPr>
              <a:t>Bandwidth Utilization</a:t>
            </a:r>
            <a:endParaRPr lang="zh-TW" altLang="en-US" dirty="0">
              <a:latin typeface="Arial Unicode MS" pitchFamily="34" charset="-120"/>
              <a:ea typeface="Arial Unicode MS" pitchFamily="34" charset="-120"/>
              <a:cs typeface="Arial Unicode MS" pitchFamily="34" charset="-120"/>
            </a:endParaRPr>
          </a:p>
        </p:txBody>
      </p:sp>
      <p:sp>
        <p:nvSpPr>
          <p:cNvPr id="7" name="頁尾版面配置區 3"/>
          <p:cNvSpPr>
            <a:spLocks noGrp="1"/>
          </p:cNvSpPr>
          <p:nvPr>
            <p:ph type="ftr" sz="quarter" idx="11"/>
          </p:nvPr>
        </p:nvSpPr>
        <p:spPr>
          <a:xfrm>
            <a:off x="3288694" y="6400800"/>
            <a:ext cx="4212264" cy="274320"/>
          </a:xfrm>
        </p:spPr>
        <p:txBody>
          <a:bodyPr/>
          <a:lstStyle/>
          <a:p>
            <a:r>
              <a:rPr lang="en-US" altLang="zh-TW" dirty="0" smtClean="0">
                <a:latin typeface="Arial Unicode MS" pitchFamily="34" charset="-120"/>
                <a:ea typeface="Arial Unicode MS" pitchFamily="34" charset="-120"/>
                <a:cs typeface="Arial Unicode MS" pitchFamily="34" charset="-120"/>
              </a:rPr>
              <a:t>National Central University, Taiwan</a:t>
            </a:r>
            <a:endParaRPr lang="en-US" altLang="zh-TW" dirty="0">
              <a:latin typeface="Arial Unicode MS" pitchFamily="34" charset="-120"/>
              <a:ea typeface="Arial Unicode MS" pitchFamily="34" charset="-120"/>
              <a:cs typeface="Arial Unicode MS" pitchFamily="34" charset="-120"/>
            </a:endParaRPr>
          </a:p>
        </p:txBody>
      </p:sp>
      <p:sp>
        <p:nvSpPr>
          <p:cNvPr id="5" name="投影片編號版面配置區 4"/>
          <p:cNvSpPr>
            <a:spLocks noGrp="1"/>
          </p:cNvSpPr>
          <p:nvPr>
            <p:ph type="sldNum" sz="quarter" idx="12"/>
          </p:nvPr>
        </p:nvSpPr>
        <p:spPr/>
        <p:txBody>
          <a:bodyPr/>
          <a:lstStyle/>
          <a:p>
            <a:fld id="{6A0C7ABE-FA8C-4315-B41E-1D3329621B7F}" type="slidenum">
              <a:rPr lang="en-US" altLang="zh-TW" smtClean="0">
                <a:latin typeface="Arial Unicode MS" pitchFamily="34" charset="-120"/>
                <a:ea typeface="Arial Unicode MS" pitchFamily="34" charset="-120"/>
                <a:cs typeface="Arial Unicode MS" pitchFamily="34" charset="-120"/>
              </a:rPr>
              <a:pPr/>
              <a:t>27</a:t>
            </a:fld>
            <a:endParaRPr lang="en-US" altLang="zh-TW">
              <a:latin typeface="Arial Unicode MS" pitchFamily="34" charset="-120"/>
              <a:ea typeface="Arial Unicode MS" pitchFamily="34" charset="-120"/>
              <a:cs typeface="Arial Unicode MS" pitchFamily="34" charset="-120"/>
            </a:endParaRPr>
          </a:p>
        </p:txBody>
      </p:sp>
      <p:graphicFrame>
        <p:nvGraphicFramePr>
          <p:cNvPr id="8" name="圖表 7"/>
          <p:cNvGraphicFramePr/>
          <p:nvPr/>
        </p:nvGraphicFramePr>
        <p:xfrm>
          <a:off x="214282" y="1500174"/>
          <a:ext cx="4572032" cy="285752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圖表 8"/>
          <p:cNvGraphicFramePr/>
          <p:nvPr/>
        </p:nvGraphicFramePr>
        <p:xfrm>
          <a:off x="4500562" y="3500438"/>
          <a:ext cx="4500594" cy="285752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algn="ctr"/>
            <a:r>
              <a:rPr lang="en-US" altLang="zh-TW" dirty="0" smtClean="0">
                <a:latin typeface="Arial Unicode MS" pitchFamily="34" charset="-120"/>
                <a:ea typeface="Arial Unicode MS" pitchFamily="34" charset="-120"/>
                <a:cs typeface="Arial Unicode MS" pitchFamily="34" charset="-120"/>
              </a:rPr>
              <a:t>Average Base Latency</a:t>
            </a:r>
            <a:endParaRPr lang="en-US" altLang="zh-TW" dirty="0">
              <a:latin typeface="Arial Unicode MS" pitchFamily="34" charset="-120"/>
              <a:ea typeface="Arial Unicode MS" pitchFamily="34" charset="-120"/>
              <a:cs typeface="Arial Unicode MS" pitchFamily="34" charset="-120"/>
            </a:endParaRPr>
          </a:p>
        </p:txBody>
      </p:sp>
      <p:sp>
        <p:nvSpPr>
          <p:cNvPr id="13" name="內容版面配置區 12"/>
          <p:cNvSpPr>
            <a:spLocks noGrp="1"/>
          </p:cNvSpPr>
          <p:nvPr>
            <p:ph idx="1"/>
          </p:nvPr>
        </p:nvSpPr>
        <p:spPr/>
        <p:txBody>
          <a:bodyPr/>
          <a:lstStyle/>
          <a:p>
            <a:endParaRPr lang="zh-TW" altLang="en-US" dirty="0">
              <a:latin typeface="Arial Unicode MS" pitchFamily="34" charset="-120"/>
              <a:ea typeface="Arial Unicode MS" pitchFamily="34" charset="-120"/>
              <a:cs typeface="Arial Unicode MS" pitchFamily="34" charset="-120"/>
            </a:endParaRPr>
          </a:p>
        </p:txBody>
      </p:sp>
      <p:sp>
        <p:nvSpPr>
          <p:cNvPr id="10" name="頁尾版面配置區 3"/>
          <p:cNvSpPr>
            <a:spLocks noGrp="1"/>
          </p:cNvSpPr>
          <p:nvPr>
            <p:ph type="ftr" sz="quarter" idx="11"/>
          </p:nvPr>
        </p:nvSpPr>
        <p:spPr>
          <a:xfrm>
            <a:off x="3288694" y="6400800"/>
            <a:ext cx="4212264" cy="274320"/>
          </a:xfrm>
        </p:spPr>
        <p:txBody>
          <a:bodyPr/>
          <a:lstStyle/>
          <a:p>
            <a:r>
              <a:rPr lang="en-US" altLang="zh-TW" dirty="0" smtClean="0">
                <a:latin typeface="Arial Unicode MS" pitchFamily="34" charset="-120"/>
                <a:ea typeface="Arial Unicode MS" pitchFamily="34" charset="-120"/>
                <a:cs typeface="Arial Unicode MS" pitchFamily="34" charset="-120"/>
              </a:rPr>
              <a:t>National Central University, Taiwan</a:t>
            </a:r>
            <a:endParaRPr lang="en-US" altLang="zh-TW" dirty="0">
              <a:latin typeface="Arial Unicode MS" pitchFamily="34" charset="-120"/>
              <a:ea typeface="Arial Unicode MS" pitchFamily="34" charset="-120"/>
              <a:cs typeface="Arial Unicode MS" pitchFamily="34" charset="-120"/>
            </a:endParaRPr>
          </a:p>
        </p:txBody>
      </p:sp>
      <p:sp>
        <p:nvSpPr>
          <p:cNvPr id="8" name="投影片編號版面配置區 4"/>
          <p:cNvSpPr>
            <a:spLocks noGrp="1"/>
          </p:cNvSpPr>
          <p:nvPr>
            <p:ph type="sldNum" sz="quarter" idx="12"/>
          </p:nvPr>
        </p:nvSpPr>
        <p:spPr/>
        <p:txBody>
          <a:bodyPr/>
          <a:lstStyle/>
          <a:p>
            <a:fld id="{063EF8F2-9B4D-4342-BFD6-5BD58233BF21}" type="slidenum">
              <a:rPr lang="en-US" altLang="zh-TW" smtClean="0">
                <a:latin typeface="Arial Unicode MS" pitchFamily="34" charset="-120"/>
                <a:ea typeface="Arial Unicode MS" pitchFamily="34" charset="-120"/>
                <a:cs typeface="Arial Unicode MS" pitchFamily="34" charset="-120"/>
              </a:rPr>
              <a:pPr/>
              <a:t>28</a:t>
            </a:fld>
            <a:endParaRPr lang="en-US" altLang="zh-TW">
              <a:latin typeface="Arial Unicode MS" pitchFamily="34" charset="-120"/>
              <a:ea typeface="Arial Unicode MS" pitchFamily="34" charset="-120"/>
              <a:cs typeface="Arial Unicode MS" pitchFamily="34" charset="-120"/>
            </a:endParaRPr>
          </a:p>
        </p:txBody>
      </p:sp>
      <p:graphicFrame>
        <p:nvGraphicFramePr>
          <p:cNvPr id="11" name="圖表 10"/>
          <p:cNvGraphicFramePr/>
          <p:nvPr/>
        </p:nvGraphicFramePr>
        <p:xfrm>
          <a:off x="1500166" y="2357430"/>
          <a:ext cx="6000792" cy="3818864"/>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en-US" altLang="zh-TW" dirty="0" smtClean="0">
                <a:latin typeface="Arial Unicode MS" pitchFamily="34" charset="-120"/>
                <a:ea typeface="Arial Unicode MS" pitchFamily="34" charset="-120"/>
                <a:cs typeface="Arial Unicode MS" pitchFamily="34" charset="-120"/>
              </a:rPr>
              <a:t>Simulation Scenario (2) </a:t>
            </a:r>
            <a:endParaRPr lang="zh-TW" altLang="en-US" dirty="0">
              <a:latin typeface="Arial Unicode MS" pitchFamily="34" charset="-120"/>
              <a:ea typeface="Arial Unicode MS" pitchFamily="34" charset="-120"/>
              <a:cs typeface="Arial Unicode MS" pitchFamily="34" charset="-120"/>
            </a:endParaRPr>
          </a:p>
        </p:txBody>
      </p:sp>
      <p:sp>
        <p:nvSpPr>
          <p:cNvPr id="3" name="內容版面配置區 2"/>
          <p:cNvSpPr>
            <a:spLocks noGrp="1"/>
          </p:cNvSpPr>
          <p:nvPr>
            <p:ph idx="1"/>
          </p:nvPr>
        </p:nvSpPr>
        <p:spPr/>
        <p:txBody>
          <a:bodyPr/>
          <a:lstStyle/>
          <a:p>
            <a:r>
              <a:rPr lang="en-US" altLang="zh-TW" dirty="0" smtClean="0">
                <a:latin typeface="Arial Unicode MS" pitchFamily="34" charset="-120"/>
                <a:ea typeface="Arial Unicode MS" pitchFamily="34" charset="-120"/>
                <a:cs typeface="Arial Unicode MS" pitchFamily="34" charset="-120"/>
              </a:rPr>
              <a:t>To increase the number of peers</a:t>
            </a:r>
          </a:p>
          <a:p>
            <a:pPr lvl="1"/>
            <a:r>
              <a:rPr lang="en-US" altLang="zh-TW" dirty="0" smtClean="0">
                <a:latin typeface="Arial Unicode MS" pitchFamily="34" charset="-120"/>
                <a:ea typeface="Arial Unicode MS" pitchFamily="34" charset="-120"/>
                <a:cs typeface="Arial Unicode MS" pitchFamily="34" charset="-120"/>
              </a:rPr>
              <a:t>for evaluating system scalability</a:t>
            </a:r>
          </a:p>
          <a:p>
            <a:pPr lvl="1"/>
            <a:r>
              <a:rPr lang="en-US" altLang="zh-TW" dirty="0" smtClean="0">
                <a:latin typeface="Arial Unicode MS" pitchFamily="34" charset="-120"/>
                <a:ea typeface="Arial Unicode MS" pitchFamily="34" charset="-120"/>
                <a:cs typeface="Arial Unicode MS" pitchFamily="34" charset="-120"/>
              </a:rPr>
              <a:t>with 50 to 450 peers</a:t>
            </a:r>
          </a:p>
          <a:p>
            <a:pPr lvl="1"/>
            <a:r>
              <a:rPr lang="en-US" altLang="zh-TW" dirty="0" smtClean="0">
                <a:latin typeface="Arial Unicode MS" pitchFamily="34" charset="-120"/>
                <a:ea typeface="Arial Unicode MS" pitchFamily="34" charset="-120"/>
                <a:cs typeface="Arial Unicode MS" pitchFamily="34" charset="-120"/>
              </a:rPr>
              <a:t>and 100 objects</a:t>
            </a:r>
          </a:p>
          <a:p>
            <a:pPr lvl="1"/>
            <a:endParaRPr lang="en-US" altLang="zh-TW" dirty="0" smtClean="0">
              <a:latin typeface="Arial Unicode MS" pitchFamily="34" charset="-120"/>
              <a:ea typeface="Arial Unicode MS" pitchFamily="34" charset="-120"/>
              <a:cs typeface="Arial Unicode MS" pitchFamily="34" charset="-120"/>
            </a:endParaRPr>
          </a:p>
        </p:txBody>
      </p:sp>
      <p:sp>
        <p:nvSpPr>
          <p:cNvPr id="6" name="頁尾版面配置區 3"/>
          <p:cNvSpPr>
            <a:spLocks noGrp="1"/>
          </p:cNvSpPr>
          <p:nvPr>
            <p:ph type="ftr" sz="quarter" idx="11"/>
          </p:nvPr>
        </p:nvSpPr>
        <p:spPr>
          <a:xfrm>
            <a:off x="3288694" y="6400800"/>
            <a:ext cx="4212264" cy="274320"/>
          </a:xfrm>
        </p:spPr>
        <p:txBody>
          <a:bodyPr/>
          <a:lstStyle/>
          <a:p>
            <a:r>
              <a:rPr lang="en-US" altLang="zh-TW" dirty="0" smtClean="0">
                <a:latin typeface="Arial Unicode MS" pitchFamily="34" charset="-120"/>
                <a:ea typeface="Arial Unicode MS" pitchFamily="34" charset="-120"/>
                <a:cs typeface="Arial Unicode MS" pitchFamily="34" charset="-120"/>
              </a:rPr>
              <a:t>National Central University, Taiwan</a:t>
            </a:r>
            <a:endParaRPr lang="en-US" altLang="zh-TW" dirty="0">
              <a:latin typeface="Arial Unicode MS" pitchFamily="34" charset="-120"/>
              <a:ea typeface="Arial Unicode MS" pitchFamily="34" charset="-120"/>
              <a:cs typeface="Arial Unicode MS" pitchFamily="34" charset="-120"/>
            </a:endParaRPr>
          </a:p>
        </p:txBody>
      </p:sp>
      <p:sp>
        <p:nvSpPr>
          <p:cNvPr id="5" name="投影片編號版面配置區 4"/>
          <p:cNvSpPr>
            <a:spLocks noGrp="1"/>
          </p:cNvSpPr>
          <p:nvPr>
            <p:ph type="sldNum" sz="quarter" idx="12"/>
          </p:nvPr>
        </p:nvSpPr>
        <p:spPr/>
        <p:txBody>
          <a:bodyPr/>
          <a:lstStyle/>
          <a:p>
            <a:fld id="{EAB884EB-8548-41BD-BD42-DC623E1F5290}" type="slidenum">
              <a:rPr lang="en-US" altLang="zh-TW" smtClean="0">
                <a:latin typeface="Arial Unicode MS" pitchFamily="34" charset="-120"/>
                <a:ea typeface="Arial Unicode MS" pitchFamily="34" charset="-120"/>
                <a:cs typeface="Arial Unicode MS" pitchFamily="34" charset="-120"/>
              </a:rPr>
              <a:pPr/>
              <a:t>29</a:t>
            </a:fld>
            <a:endParaRPr lang="en-US" altLang="zh-TW">
              <a:latin typeface="Arial Unicode MS" pitchFamily="34" charset="-120"/>
              <a:ea typeface="Arial Unicode MS" pitchFamily="34" charset="-120"/>
              <a:cs typeface="Arial Unicode MS" pitchFamily="34" charset="-12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algn="ctr"/>
            <a:r>
              <a:rPr lang="en-US" altLang="zh-TW" dirty="0" smtClean="0">
                <a:latin typeface="Arial Unicode MS" pitchFamily="34" charset="-120"/>
                <a:ea typeface="Arial Unicode MS" pitchFamily="34" charset="-120"/>
                <a:cs typeface="Arial Unicode MS" pitchFamily="34" charset="-120"/>
              </a:rPr>
              <a:t>Outline</a:t>
            </a:r>
            <a:endParaRPr lang="en-US" altLang="zh-TW" dirty="0">
              <a:latin typeface="Arial Unicode MS" pitchFamily="34" charset="-120"/>
              <a:ea typeface="Arial Unicode MS" pitchFamily="34" charset="-120"/>
              <a:cs typeface="Arial Unicode MS" pitchFamily="34" charset="-120"/>
            </a:endParaRPr>
          </a:p>
        </p:txBody>
      </p:sp>
      <p:sp>
        <p:nvSpPr>
          <p:cNvPr id="64515" name="Rectangle 3"/>
          <p:cNvSpPr>
            <a:spLocks noGrp="1" noChangeArrowheads="1"/>
          </p:cNvSpPr>
          <p:nvPr>
            <p:ph idx="1"/>
          </p:nvPr>
        </p:nvSpPr>
        <p:spPr/>
        <p:txBody>
          <a:bodyPr/>
          <a:lstStyle/>
          <a:p>
            <a:r>
              <a:rPr lang="en-US" altLang="zh-TW" dirty="0" smtClean="0">
                <a:solidFill>
                  <a:schemeClr val="bg1">
                    <a:lumMod val="85000"/>
                    <a:lumOff val="15000"/>
                  </a:schemeClr>
                </a:solidFill>
                <a:effectLst>
                  <a:outerShdw blurRad="38100" dist="38100" dir="2700000" algn="tl">
                    <a:srgbClr val="000000">
                      <a:alpha val="43137"/>
                    </a:srgbClr>
                  </a:outerShdw>
                </a:effectLst>
                <a:latin typeface="Arial Unicode MS" pitchFamily="34" charset="-120"/>
                <a:ea typeface="Arial Unicode MS" pitchFamily="34" charset="-120"/>
                <a:cs typeface="Arial Unicode MS" pitchFamily="34" charset="-120"/>
              </a:rPr>
              <a:t>Introduction</a:t>
            </a:r>
          </a:p>
          <a:p>
            <a:r>
              <a:rPr lang="en-US" altLang="zh-TW" dirty="0" smtClean="0">
                <a:latin typeface="Arial Unicode MS" pitchFamily="34" charset="-120"/>
                <a:ea typeface="Arial Unicode MS" pitchFamily="34" charset="-120"/>
                <a:cs typeface="Arial Unicode MS" pitchFamily="34" charset="-120"/>
              </a:rPr>
              <a:t>Goals</a:t>
            </a:r>
          </a:p>
          <a:p>
            <a:r>
              <a:rPr lang="en-US" altLang="zh-TW" dirty="0" smtClean="0">
                <a:latin typeface="Arial Unicode MS" pitchFamily="34" charset="-120"/>
                <a:ea typeface="Arial Unicode MS" pitchFamily="34" charset="-120"/>
                <a:cs typeface="Arial Unicode MS" pitchFamily="34" charset="-120"/>
              </a:rPr>
              <a:t>Proposed Scheme</a:t>
            </a:r>
          </a:p>
          <a:p>
            <a:r>
              <a:rPr lang="en-US" altLang="zh-TW" dirty="0" smtClean="0">
                <a:latin typeface="Arial Unicode MS" pitchFamily="34" charset="-120"/>
                <a:ea typeface="Arial Unicode MS" pitchFamily="34" charset="-120"/>
                <a:cs typeface="Arial Unicode MS" pitchFamily="34" charset="-120"/>
              </a:rPr>
              <a:t>Evaluation</a:t>
            </a:r>
          </a:p>
          <a:p>
            <a:r>
              <a:rPr lang="en-US" altLang="zh-TW" dirty="0" smtClean="0">
                <a:latin typeface="Arial Unicode MS" pitchFamily="34" charset="-120"/>
                <a:ea typeface="Arial Unicode MS" pitchFamily="34" charset="-120"/>
                <a:cs typeface="Arial Unicode MS" pitchFamily="34" charset="-120"/>
              </a:rPr>
              <a:t>Conclusion</a:t>
            </a:r>
          </a:p>
          <a:p>
            <a:endParaRPr lang="en-US" altLang="zh-TW" dirty="0" smtClean="0">
              <a:latin typeface="Arial Unicode MS" pitchFamily="34" charset="-120"/>
              <a:ea typeface="Arial Unicode MS" pitchFamily="34" charset="-120"/>
              <a:cs typeface="Arial Unicode MS" pitchFamily="34" charset="-120"/>
            </a:endParaRPr>
          </a:p>
          <a:p>
            <a:endParaRPr lang="en-US" altLang="zh-TW" dirty="0">
              <a:latin typeface="Arial Unicode MS" pitchFamily="34" charset="-120"/>
              <a:ea typeface="Arial Unicode MS" pitchFamily="34" charset="-120"/>
              <a:cs typeface="Arial Unicode MS" pitchFamily="34" charset="-120"/>
            </a:endParaRPr>
          </a:p>
        </p:txBody>
      </p:sp>
      <p:sp>
        <p:nvSpPr>
          <p:cNvPr id="6" name="頁尾版面配置區 3"/>
          <p:cNvSpPr>
            <a:spLocks noGrp="1"/>
          </p:cNvSpPr>
          <p:nvPr>
            <p:ph type="ftr" sz="quarter" idx="11"/>
          </p:nvPr>
        </p:nvSpPr>
        <p:spPr>
          <a:xfrm>
            <a:off x="3288694" y="6400800"/>
            <a:ext cx="4212264" cy="274320"/>
          </a:xfrm>
        </p:spPr>
        <p:txBody>
          <a:bodyPr/>
          <a:lstStyle/>
          <a:p>
            <a:r>
              <a:rPr lang="en-US" altLang="zh-TW" dirty="0" smtClean="0">
                <a:latin typeface="Arial Unicode MS" pitchFamily="34" charset="-120"/>
                <a:ea typeface="Arial Unicode MS" pitchFamily="34" charset="-120"/>
                <a:cs typeface="Arial Unicode MS" pitchFamily="34" charset="-120"/>
              </a:rPr>
              <a:t>National Central University, Taiwan</a:t>
            </a:r>
            <a:endParaRPr lang="en-US" altLang="zh-TW" dirty="0">
              <a:latin typeface="Arial Unicode MS" pitchFamily="34" charset="-120"/>
              <a:ea typeface="Arial Unicode MS" pitchFamily="34" charset="-120"/>
              <a:cs typeface="Arial Unicode MS" pitchFamily="34" charset="-120"/>
            </a:endParaRPr>
          </a:p>
        </p:txBody>
      </p:sp>
      <p:sp>
        <p:nvSpPr>
          <p:cNvPr id="5" name="投影片編號版面配置區 4"/>
          <p:cNvSpPr>
            <a:spLocks noGrp="1"/>
          </p:cNvSpPr>
          <p:nvPr>
            <p:ph type="sldNum" sz="quarter" idx="12"/>
          </p:nvPr>
        </p:nvSpPr>
        <p:spPr/>
        <p:txBody>
          <a:bodyPr/>
          <a:lstStyle/>
          <a:p>
            <a:fld id="{B2FB62D8-C655-4F1C-9C19-6B2EABD7F65B}" type="slidenum">
              <a:rPr lang="en-US" altLang="zh-TW" smtClean="0">
                <a:latin typeface="Arial Unicode MS" pitchFamily="34" charset="-120"/>
                <a:ea typeface="Arial Unicode MS" pitchFamily="34" charset="-120"/>
                <a:cs typeface="Arial Unicode MS" pitchFamily="34" charset="-120"/>
              </a:rPr>
              <a:pPr/>
              <a:t>3</a:t>
            </a:fld>
            <a:endParaRPr lang="en-US" altLang="zh-TW">
              <a:latin typeface="Arial Unicode MS" pitchFamily="34" charset="-120"/>
              <a:ea typeface="Arial Unicode MS" pitchFamily="34" charset="-120"/>
              <a:cs typeface="Arial Unicode MS" pitchFamily="34" charset="-12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normAutofit fontScale="90000"/>
          </a:bodyPr>
          <a:lstStyle/>
          <a:p>
            <a:pPr algn="ctr"/>
            <a:r>
              <a:rPr lang="en-US" altLang="zh-TW" dirty="0" smtClean="0">
                <a:latin typeface="Arial Unicode MS" pitchFamily="34" charset="-120"/>
                <a:ea typeface="Arial Unicode MS" pitchFamily="34" charset="-120"/>
                <a:cs typeface="Arial Unicode MS" pitchFamily="34" charset="-120"/>
              </a:rPr>
              <a:t>Server Request Ratio </a:t>
            </a:r>
            <a:br>
              <a:rPr lang="en-US" altLang="zh-TW" dirty="0" smtClean="0">
                <a:latin typeface="Arial Unicode MS" pitchFamily="34" charset="-120"/>
                <a:ea typeface="Arial Unicode MS" pitchFamily="34" charset="-120"/>
                <a:cs typeface="Arial Unicode MS" pitchFamily="34" charset="-120"/>
              </a:rPr>
            </a:br>
            <a:r>
              <a:rPr lang="en-US" altLang="zh-TW" dirty="0" smtClean="0">
                <a:latin typeface="Arial Unicode MS" pitchFamily="34" charset="-120"/>
                <a:ea typeface="Arial Unicode MS" pitchFamily="34" charset="-120"/>
                <a:cs typeface="Arial Unicode MS" pitchFamily="34" charset="-120"/>
              </a:rPr>
              <a:t>and Fill Ratio</a:t>
            </a:r>
            <a:endParaRPr lang="en-US" altLang="zh-TW" dirty="0">
              <a:latin typeface="Arial Unicode MS" pitchFamily="34" charset="-120"/>
              <a:ea typeface="Arial Unicode MS" pitchFamily="34" charset="-120"/>
              <a:cs typeface="Arial Unicode MS" pitchFamily="34" charset="-120"/>
            </a:endParaRPr>
          </a:p>
        </p:txBody>
      </p:sp>
      <p:sp>
        <p:nvSpPr>
          <p:cNvPr id="10" name="內容版面配置區 9"/>
          <p:cNvSpPr>
            <a:spLocks noGrp="1"/>
          </p:cNvSpPr>
          <p:nvPr>
            <p:ph idx="1"/>
          </p:nvPr>
        </p:nvSpPr>
        <p:spPr/>
        <p:txBody>
          <a:bodyPr/>
          <a:lstStyle/>
          <a:p>
            <a:endParaRPr lang="zh-TW" altLang="en-US" dirty="0">
              <a:latin typeface="Arial Unicode MS" pitchFamily="34" charset="-120"/>
              <a:ea typeface="Arial Unicode MS" pitchFamily="34" charset="-120"/>
              <a:cs typeface="Arial Unicode MS" pitchFamily="34" charset="-120"/>
            </a:endParaRPr>
          </a:p>
        </p:txBody>
      </p:sp>
      <p:sp>
        <p:nvSpPr>
          <p:cNvPr id="7" name="頁尾版面配置區 3"/>
          <p:cNvSpPr>
            <a:spLocks noGrp="1"/>
          </p:cNvSpPr>
          <p:nvPr>
            <p:ph type="ftr" sz="quarter" idx="11"/>
          </p:nvPr>
        </p:nvSpPr>
        <p:spPr>
          <a:xfrm>
            <a:off x="3288694" y="6400800"/>
            <a:ext cx="4212264" cy="274320"/>
          </a:xfrm>
        </p:spPr>
        <p:txBody>
          <a:bodyPr/>
          <a:lstStyle/>
          <a:p>
            <a:r>
              <a:rPr lang="en-US" altLang="zh-TW" dirty="0" smtClean="0">
                <a:latin typeface="Arial Unicode MS" pitchFamily="34" charset="-120"/>
                <a:ea typeface="Arial Unicode MS" pitchFamily="34" charset="-120"/>
                <a:cs typeface="Arial Unicode MS" pitchFamily="34" charset="-120"/>
              </a:rPr>
              <a:t>National Central University, Taiwan</a:t>
            </a:r>
            <a:endParaRPr lang="en-US" altLang="zh-TW" dirty="0">
              <a:latin typeface="Arial Unicode MS" pitchFamily="34" charset="-120"/>
              <a:ea typeface="Arial Unicode MS" pitchFamily="34" charset="-120"/>
              <a:cs typeface="Arial Unicode MS" pitchFamily="34" charset="-120"/>
            </a:endParaRPr>
          </a:p>
        </p:txBody>
      </p:sp>
      <p:sp>
        <p:nvSpPr>
          <p:cNvPr id="5" name="投影片編號版面配置區 4"/>
          <p:cNvSpPr>
            <a:spLocks noGrp="1"/>
          </p:cNvSpPr>
          <p:nvPr>
            <p:ph type="sldNum" sz="quarter" idx="12"/>
          </p:nvPr>
        </p:nvSpPr>
        <p:spPr/>
        <p:txBody>
          <a:bodyPr/>
          <a:lstStyle/>
          <a:p>
            <a:fld id="{A8816E75-1D02-499B-B7C4-5C76ACB9103C}" type="slidenum">
              <a:rPr lang="en-US" altLang="zh-TW" smtClean="0">
                <a:latin typeface="Arial Unicode MS" pitchFamily="34" charset="-120"/>
                <a:ea typeface="Arial Unicode MS" pitchFamily="34" charset="-120"/>
                <a:cs typeface="Arial Unicode MS" pitchFamily="34" charset="-120"/>
              </a:rPr>
              <a:pPr/>
              <a:t>30</a:t>
            </a:fld>
            <a:endParaRPr lang="en-US" altLang="zh-TW">
              <a:latin typeface="Arial Unicode MS" pitchFamily="34" charset="-120"/>
              <a:ea typeface="Arial Unicode MS" pitchFamily="34" charset="-120"/>
              <a:cs typeface="Arial Unicode MS" pitchFamily="34" charset="-120"/>
            </a:endParaRPr>
          </a:p>
        </p:txBody>
      </p:sp>
      <p:graphicFrame>
        <p:nvGraphicFramePr>
          <p:cNvPr id="11" name="圖表 10"/>
          <p:cNvGraphicFramePr/>
          <p:nvPr/>
        </p:nvGraphicFramePr>
        <p:xfrm>
          <a:off x="4357686" y="3571876"/>
          <a:ext cx="4500594" cy="2571768"/>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圖表 11"/>
          <p:cNvGraphicFramePr/>
          <p:nvPr/>
        </p:nvGraphicFramePr>
        <p:xfrm>
          <a:off x="142844" y="1571612"/>
          <a:ext cx="4477954" cy="2599596"/>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algn="ctr"/>
            <a:r>
              <a:rPr lang="en-US" altLang="zh-TW" dirty="0" smtClean="0">
                <a:latin typeface="Arial Unicode MS" pitchFamily="34" charset="-120"/>
                <a:ea typeface="Arial Unicode MS" pitchFamily="34" charset="-120"/>
                <a:cs typeface="Arial Unicode MS" pitchFamily="34" charset="-120"/>
              </a:rPr>
              <a:t>Average Base Latency</a:t>
            </a:r>
            <a:endParaRPr lang="en-US" altLang="zh-TW" dirty="0">
              <a:latin typeface="Arial Unicode MS" pitchFamily="34" charset="-120"/>
              <a:ea typeface="Arial Unicode MS" pitchFamily="34" charset="-120"/>
              <a:cs typeface="Arial Unicode MS" pitchFamily="34" charset="-120"/>
            </a:endParaRPr>
          </a:p>
        </p:txBody>
      </p:sp>
      <p:sp>
        <p:nvSpPr>
          <p:cNvPr id="10" name="內容版面配置區 9"/>
          <p:cNvSpPr>
            <a:spLocks noGrp="1"/>
          </p:cNvSpPr>
          <p:nvPr>
            <p:ph idx="1"/>
          </p:nvPr>
        </p:nvSpPr>
        <p:spPr/>
        <p:txBody>
          <a:bodyPr/>
          <a:lstStyle/>
          <a:p>
            <a:endParaRPr lang="zh-TW" altLang="en-US" dirty="0">
              <a:latin typeface="Arial Unicode MS" pitchFamily="34" charset="-120"/>
              <a:ea typeface="Arial Unicode MS" pitchFamily="34" charset="-120"/>
              <a:cs typeface="Arial Unicode MS" pitchFamily="34" charset="-120"/>
            </a:endParaRPr>
          </a:p>
        </p:txBody>
      </p:sp>
      <p:sp>
        <p:nvSpPr>
          <p:cNvPr id="7" name="頁尾版面配置區 3"/>
          <p:cNvSpPr>
            <a:spLocks noGrp="1"/>
          </p:cNvSpPr>
          <p:nvPr>
            <p:ph type="ftr" sz="quarter" idx="11"/>
          </p:nvPr>
        </p:nvSpPr>
        <p:spPr>
          <a:xfrm>
            <a:off x="3288694" y="6400800"/>
            <a:ext cx="4212264" cy="274320"/>
          </a:xfrm>
        </p:spPr>
        <p:txBody>
          <a:bodyPr/>
          <a:lstStyle/>
          <a:p>
            <a:r>
              <a:rPr lang="en-US" altLang="zh-TW" dirty="0" smtClean="0">
                <a:latin typeface="Arial Unicode MS" pitchFamily="34" charset="-120"/>
                <a:ea typeface="Arial Unicode MS" pitchFamily="34" charset="-120"/>
                <a:cs typeface="Arial Unicode MS" pitchFamily="34" charset="-120"/>
              </a:rPr>
              <a:t>National Central University, Taiwan</a:t>
            </a:r>
            <a:endParaRPr lang="en-US" altLang="zh-TW" dirty="0">
              <a:latin typeface="Arial Unicode MS" pitchFamily="34" charset="-120"/>
              <a:ea typeface="Arial Unicode MS" pitchFamily="34" charset="-120"/>
              <a:cs typeface="Arial Unicode MS" pitchFamily="34" charset="-120"/>
            </a:endParaRPr>
          </a:p>
        </p:txBody>
      </p:sp>
      <p:sp>
        <p:nvSpPr>
          <p:cNvPr id="5" name="投影片編號版面配置區 4"/>
          <p:cNvSpPr>
            <a:spLocks noGrp="1"/>
          </p:cNvSpPr>
          <p:nvPr>
            <p:ph type="sldNum" sz="quarter" idx="12"/>
          </p:nvPr>
        </p:nvSpPr>
        <p:spPr/>
        <p:txBody>
          <a:bodyPr/>
          <a:lstStyle/>
          <a:p>
            <a:fld id="{A8816E75-1D02-499B-B7C4-5C76ACB9103C}" type="slidenum">
              <a:rPr lang="en-US" altLang="zh-TW" smtClean="0">
                <a:latin typeface="Arial Unicode MS" pitchFamily="34" charset="-120"/>
                <a:ea typeface="Arial Unicode MS" pitchFamily="34" charset="-120"/>
                <a:cs typeface="Arial Unicode MS" pitchFamily="34" charset="-120"/>
              </a:rPr>
              <a:pPr/>
              <a:t>31</a:t>
            </a:fld>
            <a:endParaRPr lang="en-US" altLang="zh-TW">
              <a:latin typeface="Arial Unicode MS" pitchFamily="34" charset="-120"/>
              <a:ea typeface="Arial Unicode MS" pitchFamily="34" charset="-120"/>
              <a:cs typeface="Arial Unicode MS" pitchFamily="34" charset="-120"/>
            </a:endParaRPr>
          </a:p>
        </p:txBody>
      </p:sp>
      <p:graphicFrame>
        <p:nvGraphicFramePr>
          <p:cNvPr id="8" name="圖表 7"/>
          <p:cNvGraphicFramePr/>
          <p:nvPr/>
        </p:nvGraphicFramePr>
        <p:xfrm>
          <a:off x="1785918" y="2214554"/>
          <a:ext cx="5715040" cy="392909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algn="ctr"/>
            <a:r>
              <a:rPr lang="en-US" altLang="zh-TW" dirty="0" smtClean="0">
                <a:latin typeface="Arial Unicode MS" pitchFamily="34" charset="-120"/>
                <a:ea typeface="Arial Unicode MS" pitchFamily="34" charset="-120"/>
                <a:cs typeface="Arial Unicode MS" pitchFamily="34" charset="-120"/>
              </a:rPr>
              <a:t>Conclusion</a:t>
            </a:r>
            <a:endParaRPr lang="en-US" altLang="zh-TW" dirty="0">
              <a:latin typeface="Arial Unicode MS" pitchFamily="34" charset="-120"/>
              <a:ea typeface="Arial Unicode MS" pitchFamily="34" charset="-120"/>
              <a:cs typeface="Arial Unicode MS" pitchFamily="34" charset="-120"/>
            </a:endParaRPr>
          </a:p>
        </p:txBody>
      </p:sp>
      <p:sp>
        <p:nvSpPr>
          <p:cNvPr id="39939" name="Rectangle 3"/>
          <p:cNvSpPr>
            <a:spLocks noGrp="1" noChangeArrowheads="1"/>
          </p:cNvSpPr>
          <p:nvPr>
            <p:ph idx="1"/>
          </p:nvPr>
        </p:nvSpPr>
        <p:spPr/>
        <p:txBody>
          <a:bodyPr>
            <a:normAutofit/>
          </a:bodyPr>
          <a:lstStyle/>
          <a:p>
            <a:r>
              <a:rPr lang="en-US" altLang="zh-TW" dirty="0" smtClean="0">
                <a:latin typeface="Arial Unicode MS" pitchFamily="34" charset="-120"/>
                <a:ea typeface="Arial Unicode MS" pitchFamily="34" charset="-120"/>
                <a:cs typeface="Arial Unicode MS" pitchFamily="34" charset="-120"/>
              </a:rPr>
              <a:t>Broadened Source Discovery</a:t>
            </a:r>
          </a:p>
          <a:p>
            <a:pPr lvl="1"/>
            <a:r>
              <a:rPr lang="en-US" altLang="zh-TW" dirty="0" smtClean="0">
                <a:latin typeface="Arial Unicode MS" pitchFamily="34" charset="-120"/>
                <a:ea typeface="Arial Unicode MS" pitchFamily="34" charset="-120"/>
                <a:cs typeface="Arial Unicode MS" pitchFamily="34" charset="-120"/>
              </a:rPr>
              <a:t>Peer list increases potential sources</a:t>
            </a:r>
          </a:p>
          <a:p>
            <a:r>
              <a:rPr lang="en-US" altLang="zh-TW" dirty="0" smtClean="0">
                <a:latin typeface="Arial Unicode MS" pitchFamily="34" charset="-120"/>
                <a:ea typeface="Arial Unicode MS" pitchFamily="34" charset="-120"/>
                <a:cs typeface="Arial Unicode MS" pitchFamily="34" charset="-120"/>
              </a:rPr>
              <a:t>Bandwidth Reservation</a:t>
            </a:r>
          </a:p>
          <a:p>
            <a:pPr lvl="1"/>
            <a:r>
              <a:rPr lang="en-US" altLang="zh-TW" dirty="0" smtClean="0">
                <a:latin typeface="Arial Unicode MS" pitchFamily="34" charset="-120"/>
                <a:ea typeface="Arial Unicode MS" pitchFamily="34" charset="-120"/>
                <a:cs typeface="Arial Unicode MS" pitchFamily="34" charset="-120"/>
              </a:rPr>
              <a:t>Channel allocation guarantees </a:t>
            </a:r>
            <a:r>
              <a:rPr lang="en-US" altLang="zh-TW" dirty="0" err="1" smtClean="0">
                <a:latin typeface="Arial Unicode MS" pitchFamily="34" charset="-120"/>
                <a:ea typeface="Arial Unicode MS" pitchFamily="34" charset="-120"/>
                <a:cs typeface="Arial Unicode MS" pitchFamily="34" charset="-120"/>
              </a:rPr>
              <a:t>QoS</a:t>
            </a:r>
            <a:endParaRPr lang="en-US" altLang="zh-TW" dirty="0" smtClean="0">
              <a:latin typeface="Arial Unicode MS" pitchFamily="34" charset="-120"/>
              <a:ea typeface="Arial Unicode MS" pitchFamily="34" charset="-120"/>
              <a:cs typeface="Arial Unicode MS" pitchFamily="34" charset="-120"/>
            </a:endParaRPr>
          </a:p>
          <a:p>
            <a:r>
              <a:rPr lang="en-US" altLang="zh-TW" dirty="0" smtClean="0">
                <a:latin typeface="Arial Unicode MS" pitchFamily="34" charset="-120"/>
                <a:ea typeface="Arial Unicode MS" pitchFamily="34" charset="-120"/>
                <a:cs typeface="Arial Unicode MS" pitchFamily="34" charset="-120"/>
              </a:rPr>
              <a:t> Dual-Order Content Exchange</a:t>
            </a:r>
          </a:p>
          <a:p>
            <a:pPr lvl="1"/>
            <a:r>
              <a:rPr lang="en-US" altLang="zh-TW" dirty="0" smtClean="0">
                <a:latin typeface="Arial Unicode MS" pitchFamily="34" charset="-120"/>
                <a:ea typeface="Arial Unicode MS" pitchFamily="34" charset="-120"/>
                <a:cs typeface="Arial Unicode MS" pitchFamily="34" charset="-120"/>
              </a:rPr>
              <a:t>Tit-for-</a:t>
            </a:r>
            <a:r>
              <a:rPr lang="en-US" altLang="zh-TW" dirty="0" err="1" smtClean="0">
                <a:latin typeface="Arial Unicode MS" pitchFamily="34" charset="-120"/>
                <a:ea typeface="Arial Unicode MS" pitchFamily="34" charset="-120"/>
                <a:cs typeface="Arial Unicode MS" pitchFamily="34" charset="-120"/>
              </a:rPr>
              <a:t>Tac</a:t>
            </a:r>
            <a:r>
              <a:rPr lang="en-US" altLang="zh-TW" dirty="0" smtClean="0">
                <a:latin typeface="Arial Unicode MS" pitchFamily="34" charset="-120"/>
                <a:ea typeface="Arial Unicode MS" pitchFamily="34" charset="-120"/>
                <a:cs typeface="Arial Unicode MS" pitchFamily="34" charset="-120"/>
              </a:rPr>
              <a:t> improves bandwidth utilization</a:t>
            </a:r>
          </a:p>
          <a:p>
            <a:pPr lvl="1"/>
            <a:endParaRPr lang="en-US" altLang="zh-TW" dirty="0" smtClean="0">
              <a:latin typeface="Arial Unicode MS" pitchFamily="34" charset="-120"/>
              <a:ea typeface="Arial Unicode MS" pitchFamily="34" charset="-120"/>
              <a:cs typeface="Arial Unicode MS" pitchFamily="34" charset="-120"/>
            </a:endParaRPr>
          </a:p>
          <a:p>
            <a:r>
              <a:rPr lang="en-US" altLang="zh-TW" dirty="0" smtClean="0">
                <a:latin typeface="Arial Unicode MS" pitchFamily="34" charset="-120"/>
                <a:ea typeface="Arial Unicode MS" pitchFamily="34" charset="-120"/>
                <a:cs typeface="Arial Unicode MS" pitchFamily="34" charset="-120"/>
              </a:rPr>
              <a:t>Simulation results justify our claims</a:t>
            </a:r>
          </a:p>
          <a:p>
            <a:pPr lvl="2"/>
            <a:endParaRPr lang="en-US" altLang="zh-TW" dirty="0" smtClean="0">
              <a:latin typeface="Arial Unicode MS" pitchFamily="34" charset="-120"/>
              <a:ea typeface="Arial Unicode MS" pitchFamily="34" charset="-120"/>
              <a:cs typeface="Arial Unicode MS" pitchFamily="34" charset="-120"/>
            </a:endParaRPr>
          </a:p>
        </p:txBody>
      </p:sp>
      <p:sp>
        <p:nvSpPr>
          <p:cNvPr id="10" name="頁尾版面配置區 3"/>
          <p:cNvSpPr>
            <a:spLocks noGrp="1"/>
          </p:cNvSpPr>
          <p:nvPr>
            <p:ph type="ftr" sz="quarter" idx="11"/>
          </p:nvPr>
        </p:nvSpPr>
        <p:spPr>
          <a:xfrm>
            <a:off x="3288694" y="6400800"/>
            <a:ext cx="4212264" cy="274320"/>
          </a:xfrm>
        </p:spPr>
        <p:txBody>
          <a:bodyPr/>
          <a:lstStyle/>
          <a:p>
            <a:r>
              <a:rPr lang="en-US" altLang="zh-TW" dirty="0" smtClean="0">
                <a:latin typeface="Arial Unicode MS" pitchFamily="34" charset="-120"/>
                <a:ea typeface="Arial Unicode MS" pitchFamily="34" charset="-120"/>
                <a:cs typeface="Arial Unicode MS" pitchFamily="34" charset="-120"/>
              </a:rPr>
              <a:t>National Central University, Taiwan</a:t>
            </a:r>
            <a:endParaRPr lang="en-US" altLang="zh-TW" dirty="0">
              <a:latin typeface="Arial Unicode MS" pitchFamily="34" charset="-120"/>
              <a:ea typeface="Arial Unicode MS" pitchFamily="34" charset="-120"/>
              <a:cs typeface="Arial Unicode MS" pitchFamily="34" charset="-12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8"/>
          <p:cNvSpPr>
            <a:spLocks noGrp="1"/>
          </p:cNvSpPr>
          <p:nvPr>
            <p:ph type="title"/>
          </p:nvPr>
        </p:nvSpPr>
        <p:spPr/>
        <p:txBody>
          <a:bodyPr/>
          <a:lstStyle/>
          <a:p>
            <a:endParaRPr lang="zh-TW" altLang="en-US">
              <a:latin typeface="Arial Unicode MS" pitchFamily="34" charset="-120"/>
              <a:ea typeface="Arial Unicode MS" pitchFamily="34" charset="-120"/>
              <a:cs typeface="Arial Unicode MS" pitchFamily="34" charset="-120"/>
            </a:endParaRPr>
          </a:p>
        </p:txBody>
      </p:sp>
      <p:sp>
        <p:nvSpPr>
          <p:cNvPr id="78856" name="Rectangle 8"/>
          <p:cNvSpPr>
            <a:spLocks noGrp="1" noChangeArrowheads="1"/>
          </p:cNvSpPr>
          <p:nvPr>
            <p:ph idx="1"/>
          </p:nvPr>
        </p:nvSpPr>
        <p:spPr>
          <a:xfrm>
            <a:off x="457200" y="2500307"/>
            <a:ext cx="8229600" cy="3672210"/>
          </a:xfrm>
        </p:spPr>
        <p:txBody>
          <a:bodyPr/>
          <a:lstStyle/>
          <a:p>
            <a:endParaRPr lang="en-US" altLang="zh-TW" dirty="0" smtClean="0">
              <a:latin typeface="Arial Unicode MS" pitchFamily="34" charset="-120"/>
              <a:ea typeface="Arial Unicode MS" pitchFamily="34" charset="-120"/>
              <a:cs typeface="Arial Unicode MS" pitchFamily="34" charset="-120"/>
            </a:endParaRPr>
          </a:p>
          <a:p>
            <a:pPr algn="ctr">
              <a:buNone/>
            </a:pPr>
            <a:r>
              <a:rPr lang="en-US" altLang="zh-TW" sz="5400" dirty="0" smtClean="0">
                <a:latin typeface="Arial Unicode MS" pitchFamily="34" charset="-120"/>
                <a:ea typeface="Arial Unicode MS" pitchFamily="34" charset="-120"/>
                <a:cs typeface="Arial Unicode MS" pitchFamily="34" charset="-120"/>
              </a:rPr>
              <a:t>Thank you for listening!</a:t>
            </a:r>
          </a:p>
          <a:p>
            <a:endParaRPr lang="en-US" altLang="zh-TW" dirty="0">
              <a:latin typeface="Arial Unicode MS" pitchFamily="34" charset="-120"/>
              <a:ea typeface="Arial Unicode MS" pitchFamily="34" charset="-120"/>
              <a:cs typeface="Arial Unicode MS" pitchFamily="34" charset="-120"/>
            </a:endParaRPr>
          </a:p>
        </p:txBody>
      </p:sp>
      <p:sp>
        <p:nvSpPr>
          <p:cNvPr id="6" name="頁尾版面配置區 3"/>
          <p:cNvSpPr>
            <a:spLocks noGrp="1"/>
          </p:cNvSpPr>
          <p:nvPr>
            <p:ph type="ftr" sz="quarter" idx="11"/>
          </p:nvPr>
        </p:nvSpPr>
        <p:spPr>
          <a:xfrm>
            <a:off x="3288694" y="6400800"/>
            <a:ext cx="4212264" cy="274320"/>
          </a:xfrm>
        </p:spPr>
        <p:txBody>
          <a:bodyPr/>
          <a:lstStyle/>
          <a:p>
            <a:r>
              <a:rPr lang="en-US" altLang="zh-TW" dirty="0" smtClean="0">
                <a:latin typeface="Arial Unicode MS" pitchFamily="34" charset="-120"/>
                <a:ea typeface="Arial Unicode MS" pitchFamily="34" charset="-120"/>
                <a:cs typeface="Arial Unicode MS" pitchFamily="34" charset="-120"/>
              </a:rPr>
              <a:t>National Central University, Taiwan</a:t>
            </a:r>
            <a:endParaRPr lang="en-US" altLang="zh-TW" dirty="0">
              <a:latin typeface="Arial Unicode MS" pitchFamily="34" charset="-120"/>
              <a:ea typeface="Arial Unicode MS" pitchFamily="34" charset="-120"/>
              <a:cs typeface="Arial Unicode MS" pitchFamily="34" charset="-120"/>
            </a:endParaRPr>
          </a:p>
        </p:txBody>
      </p:sp>
      <p:sp>
        <p:nvSpPr>
          <p:cNvPr id="4" name="投影片編號版面配置區 4"/>
          <p:cNvSpPr>
            <a:spLocks noGrp="1"/>
          </p:cNvSpPr>
          <p:nvPr>
            <p:ph type="sldNum" sz="quarter" idx="12"/>
          </p:nvPr>
        </p:nvSpPr>
        <p:spPr/>
        <p:txBody>
          <a:bodyPr/>
          <a:lstStyle/>
          <a:p>
            <a:fld id="{C8E40FE2-3B63-41BC-857E-ED0BF322C6EF}" type="slidenum">
              <a:rPr lang="en-US" altLang="zh-TW" smtClean="0">
                <a:latin typeface="Arial Unicode MS" pitchFamily="34" charset="-120"/>
                <a:ea typeface="Arial Unicode MS" pitchFamily="34" charset="-120"/>
                <a:cs typeface="Arial Unicode MS" pitchFamily="34" charset="-120"/>
              </a:rPr>
              <a:pPr/>
              <a:t>33</a:t>
            </a:fld>
            <a:endParaRPr lang="en-US" altLang="zh-TW">
              <a:latin typeface="Arial Unicode MS" pitchFamily="34" charset="-120"/>
              <a:ea typeface="Arial Unicode MS" pitchFamily="34" charset="-120"/>
              <a:cs typeface="Arial Unicode MS" pitchFamily="34" charset="-120"/>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標題 8"/>
          <p:cNvSpPr>
            <a:spLocks noGrp="1"/>
          </p:cNvSpPr>
          <p:nvPr>
            <p:ph type="title"/>
          </p:nvPr>
        </p:nvSpPr>
        <p:spPr/>
        <p:txBody>
          <a:bodyPr/>
          <a:lstStyle/>
          <a:p>
            <a:endParaRPr lang="zh-TW" altLang="en-US">
              <a:latin typeface="Arial Unicode MS" pitchFamily="34" charset="-120"/>
              <a:ea typeface="Arial Unicode MS" pitchFamily="34" charset="-120"/>
              <a:cs typeface="Arial Unicode MS" pitchFamily="34" charset="-120"/>
            </a:endParaRPr>
          </a:p>
        </p:txBody>
      </p:sp>
      <p:sp>
        <p:nvSpPr>
          <p:cNvPr id="78856" name="Rectangle 8"/>
          <p:cNvSpPr>
            <a:spLocks noGrp="1" noChangeArrowheads="1"/>
          </p:cNvSpPr>
          <p:nvPr>
            <p:ph idx="1"/>
          </p:nvPr>
        </p:nvSpPr>
        <p:spPr>
          <a:xfrm>
            <a:off x="457200" y="2500307"/>
            <a:ext cx="8229600" cy="3672210"/>
          </a:xfrm>
        </p:spPr>
        <p:txBody>
          <a:bodyPr/>
          <a:lstStyle/>
          <a:p>
            <a:endParaRPr lang="en-US" altLang="zh-TW" dirty="0" smtClean="0">
              <a:latin typeface="Arial Unicode MS" pitchFamily="34" charset="-120"/>
              <a:ea typeface="Arial Unicode MS" pitchFamily="34" charset="-120"/>
              <a:cs typeface="Arial Unicode MS" pitchFamily="34" charset="-120"/>
            </a:endParaRPr>
          </a:p>
          <a:p>
            <a:pPr algn="ctr">
              <a:buNone/>
            </a:pPr>
            <a:r>
              <a:rPr lang="en-US" altLang="zh-TW" sz="8800" dirty="0" smtClean="0">
                <a:latin typeface="Arial Unicode MS" pitchFamily="34" charset="-120"/>
                <a:ea typeface="Arial Unicode MS" pitchFamily="34" charset="-120"/>
                <a:cs typeface="Arial Unicode MS" pitchFamily="34" charset="-120"/>
              </a:rPr>
              <a:t>Q&amp;A</a:t>
            </a:r>
            <a:endParaRPr lang="en-US" altLang="zh-TW" sz="5400" dirty="0" smtClean="0">
              <a:latin typeface="Arial Unicode MS" pitchFamily="34" charset="-120"/>
              <a:ea typeface="Arial Unicode MS" pitchFamily="34" charset="-120"/>
              <a:cs typeface="Arial Unicode MS" pitchFamily="34" charset="-120"/>
            </a:endParaRPr>
          </a:p>
          <a:p>
            <a:endParaRPr lang="en-US" altLang="zh-TW" dirty="0">
              <a:latin typeface="Arial Unicode MS" pitchFamily="34" charset="-120"/>
              <a:ea typeface="Arial Unicode MS" pitchFamily="34" charset="-120"/>
              <a:cs typeface="Arial Unicode MS" pitchFamily="34" charset="-120"/>
            </a:endParaRPr>
          </a:p>
        </p:txBody>
      </p:sp>
      <p:sp>
        <p:nvSpPr>
          <p:cNvPr id="6" name="頁尾版面配置區 3"/>
          <p:cNvSpPr>
            <a:spLocks noGrp="1"/>
          </p:cNvSpPr>
          <p:nvPr>
            <p:ph type="ftr" sz="quarter" idx="11"/>
          </p:nvPr>
        </p:nvSpPr>
        <p:spPr>
          <a:xfrm>
            <a:off x="3288694" y="6400800"/>
            <a:ext cx="4212264" cy="274320"/>
          </a:xfrm>
        </p:spPr>
        <p:txBody>
          <a:bodyPr/>
          <a:lstStyle/>
          <a:p>
            <a:r>
              <a:rPr lang="en-US" altLang="zh-TW" dirty="0" smtClean="0">
                <a:latin typeface="Arial Unicode MS" pitchFamily="34" charset="-120"/>
                <a:ea typeface="Arial Unicode MS" pitchFamily="34" charset="-120"/>
                <a:cs typeface="Arial Unicode MS" pitchFamily="34" charset="-120"/>
              </a:rPr>
              <a:t>National Central University, Taiwan</a:t>
            </a:r>
            <a:endParaRPr lang="en-US" altLang="zh-TW" dirty="0">
              <a:latin typeface="Arial Unicode MS" pitchFamily="34" charset="-120"/>
              <a:ea typeface="Arial Unicode MS" pitchFamily="34" charset="-120"/>
              <a:cs typeface="Arial Unicode MS" pitchFamily="34" charset="-120"/>
            </a:endParaRPr>
          </a:p>
        </p:txBody>
      </p:sp>
      <p:sp>
        <p:nvSpPr>
          <p:cNvPr id="4" name="投影片編號版面配置區 4"/>
          <p:cNvSpPr>
            <a:spLocks noGrp="1"/>
          </p:cNvSpPr>
          <p:nvPr>
            <p:ph type="sldNum" sz="quarter" idx="12"/>
          </p:nvPr>
        </p:nvSpPr>
        <p:spPr/>
        <p:txBody>
          <a:bodyPr/>
          <a:lstStyle/>
          <a:p>
            <a:fld id="{C8E40FE2-3B63-41BC-857E-ED0BF322C6EF}" type="slidenum">
              <a:rPr lang="en-US" altLang="zh-TW" smtClean="0">
                <a:latin typeface="Arial Unicode MS" pitchFamily="34" charset="-120"/>
                <a:ea typeface="Arial Unicode MS" pitchFamily="34" charset="-120"/>
                <a:cs typeface="Arial Unicode MS" pitchFamily="34" charset="-120"/>
              </a:rPr>
              <a:pPr/>
              <a:t>34</a:t>
            </a:fld>
            <a:endParaRPr lang="en-US" altLang="zh-TW">
              <a:latin typeface="Arial Unicode MS" pitchFamily="34" charset="-120"/>
              <a:ea typeface="Arial Unicode MS" pitchFamily="34" charset="-120"/>
              <a:cs typeface="Arial Unicode MS" pitchFamily="34" charset="-12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a:xfrm>
            <a:off x="457200" y="285736"/>
            <a:ext cx="8229600" cy="1143000"/>
          </a:xfrm>
        </p:spPr>
        <p:txBody>
          <a:bodyPr>
            <a:normAutofit/>
          </a:bodyPr>
          <a:lstStyle/>
          <a:p>
            <a:r>
              <a:rPr lang="en-GB" altLang="zh-TW" sz="4000" dirty="0" smtClean="0">
                <a:latin typeface="Arial Unicode MS" pitchFamily="34" charset="-120"/>
                <a:ea typeface="Arial Unicode MS" pitchFamily="34" charset="-120"/>
                <a:cs typeface="Arial Unicode MS" pitchFamily="34" charset="-120"/>
              </a:rPr>
              <a:t>3D Streaming vs. Media Streaming</a:t>
            </a:r>
            <a:endParaRPr lang="en-GB" altLang="zh-TW" sz="4000" dirty="0">
              <a:latin typeface="Arial Unicode MS" pitchFamily="34" charset="-120"/>
              <a:ea typeface="Arial Unicode MS" pitchFamily="34" charset="-120"/>
              <a:cs typeface="Arial Unicode MS" pitchFamily="34" charset="-120"/>
            </a:endParaRPr>
          </a:p>
        </p:txBody>
      </p:sp>
      <p:sp>
        <p:nvSpPr>
          <p:cNvPr id="116739" name="Rectangle 3"/>
          <p:cNvSpPr>
            <a:spLocks noGrp="1" noChangeArrowheads="1"/>
          </p:cNvSpPr>
          <p:nvPr>
            <p:ph idx="1"/>
          </p:nvPr>
        </p:nvSpPr>
        <p:spPr/>
        <p:txBody>
          <a:bodyPr/>
          <a:lstStyle/>
          <a:p>
            <a:r>
              <a:rPr lang="en-GB" altLang="zh-TW" dirty="0" smtClean="0">
                <a:latin typeface="Arial Unicode MS" pitchFamily="34" charset="-120"/>
                <a:ea typeface="Arial Unicode MS" pitchFamily="34" charset="-120"/>
                <a:cs typeface="Arial Unicode MS" pitchFamily="34" charset="-120"/>
              </a:rPr>
              <a:t>Video media streaming is very matured</a:t>
            </a:r>
          </a:p>
          <a:p>
            <a:endParaRPr lang="en-GB" altLang="zh-TW" dirty="0" smtClean="0">
              <a:latin typeface="Arial Unicode MS" pitchFamily="34" charset="-120"/>
              <a:ea typeface="Arial Unicode MS" pitchFamily="34" charset="-120"/>
              <a:cs typeface="Arial Unicode MS" pitchFamily="34" charset="-120"/>
            </a:endParaRPr>
          </a:p>
          <a:p>
            <a:r>
              <a:rPr lang="en-GB" altLang="zh-TW" dirty="0" smtClean="0">
                <a:latin typeface="Arial Unicode MS" pitchFamily="34" charset="-120"/>
                <a:ea typeface="Arial Unicode MS" pitchFamily="34" charset="-120"/>
                <a:cs typeface="Arial Unicode MS" pitchFamily="34" charset="-120"/>
              </a:rPr>
              <a:t>User access patterns are different</a:t>
            </a:r>
          </a:p>
          <a:p>
            <a:pPr lvl="1"/>
            <a:r>
              <a:rPr lang="en-GB" altLang="zh-TW" dirty="0" smtClean="0">
                <a:effectLst>
                  <a:outerShdw blurRad="38100" dist="38100" dir="2700000" algn="tl">
                    <a:srgbClr val="000000">
                      <a:alpha val="43137"/>
                    </a:srgbClr>
                  </a:outerShdw>
                </a:effectLst>
                <a:latin typeface="Arial Unicode MS" pitchFamily="34" charset="-120"/>
                <a:ea typeface="Arial Unicode MS" pitchFamily="34" charset="-120"/>
                <a:cs typeface="Arial Unicode MS" pitchFamily="34" charset="-120"/>
              </a:rPr>
              <a:t>Highly interactive</a:t>
            </a:r>
            <a:r>
              <a:rPr lang="en-GB" altLang="zh-TW" dirty="0" smtClean="0">
                <a:latin typeface="Arial Unicode MS" pitchFamily="34" charset="-120"/>
                <a:ea typeface="Arial Unicode MS" pitchFamily="34" charset="-120"/>
                <a:cs typeface="Arial Unicode MS" pitchFamily="34" charset="-120"/>
              </a:rPr>
              <a:t>     		</a:t>
            </a:r>
            <a:r>
              <a:rPr lang="en-GB" altLang="zh-TW" dirty="0" smtClean="0">
                <a:latin typeface="Arial Unicode MS" pitchFamily="34" charset="-120"/>
                <a:ea typeface="Arial Unicode MS" pitchFamily="34" charset="-120"/>
                <a:cs typeface="Arial Unicode MS" pitchFamily="34" charset="-120"/>
                <a:sym typeface="Wingdings" pitchFamily="2" charset="2"/>
              </a:rPr>
              <a:t> </a:t>
            </a:r>
            <a:r>
              <a:rPr lang="en-US" altLang="zh-TW" dirty="0" smtClean="0">
                <a:latin typeface="Arial Unicode MS" pitchFamily="34" charset="-120"/>
                <a:ea typeface="Arial Unicode MS" pitchFamily="34" charset="-120"/>
                <a:cs typeface="Arial Unicode MS" pitchFamily="34" charset="-120"/>
                <a:sym typeface="Wingdings" pitchFamily="2" charset="2"/>
              </a:rPr>
              <a:t>Latency-sensitive </a:t>
            </a:r>
          </a:p>
          <a:p>
            <a:pPr lvl="1"/>
            <a:r>
              <a:rPr lang="en-GB" altLang="zh-TW" dirty="0" smtClean="0">
                <a:effectLst>
                  <a:outerShdw blurRad="38100" dist="38100" dir="2700000" algn="tl">
                    <a:srgbClr val="000000">
                      <a:alpha val="43137"/>
                    </a:srgbClr>
                  </a:outerShdw>
                </a:effectLst>
                <a:latin typeface="Arial Unicode MS" pitchFamily="34" charset="-120"/>
                <a:ea typeface="Arial Unicode MS" pitchFamily="34" charset="-120"/>
                <a:cs typeface="Arial Unicode MS" pitchFamily="34" charset="-120"/>
              </a:rPr>
              <a:t>Behaviour-dependent</a:t>
            </a:r>
            <a:r>
              <a:rPr lang="en-GB" altLang="zh-TW" dirty="0" smtClean="0">
                <a:latin typeface="Arial Unicode MS" pitchFamily="34" charset="-120"/>
                <a:ea typeface="Arial Unicode MS" pitchFamily="34" charset="-120"/>
                <a:cs typeface="Arial Unicode MS" pitchFamily="34" charset="-120"/>
              </a:rPr>
              <a:t>	</a:t>
            </a:r>
            <a:r>
              <a:rPr lang="en-GB" altLang="zh-TW" dirty="0" smtClean="0">
                <a:latin typeface="Arial Unicode MS" pitchFamily="34" charset="-120"/>
                <a:ea typeface="Arial Unicode MS" pitchFamily="34" charset="-120"/>
                <a:cs typeface="Arial Unicode MS" pitchFamily="34" charset="-120"/>
                <a:sym typeface="Wingdings" pitchFamily="2" charset="2"/>
              </a:rPr>
              <a:t> </a:t>
            </a:r>
            <a:r>
              <a:rPr lang="en-GB" altLang="zh-TW" dirty="0" smtClean="0">
                <a:latin typeface="Arial Unicode MS" pitchFamily="34" charset="-120"/>
                <a:ea typeface="Arial Unicode MS" pitchFamily="34" charset="-120"/>
                <a:cs typeface="Arial Unicode MS" pitchFamily="34" charset="-120"/>
              </a:rPr>
              <a:t>Non-sequential</a:t>
            </a:r>
          </a:p>
          <a:p>
            <a:pPr lvl="1"/>
            <a:endParaRPr lang="en-GB" altLang="zh-TW" dirty="0" smtClean="0">
              <a:latin typeface="Arial Unicode MS" pitchFamily="34" charset="-120"/>
              <a:ea typeface="Arial Unicode MS" pitchFamily="34" charset="-120"/>
              <a:cs typeface="Arial Unicode MS" pitchFamily="34" charset="-120"/>
            </a:endParaRPr>
          </a:p>
        </p:txBody>
      </p:sp>
      <p:sp>
        <p:nvSpPr>
          <p:cNvPr id="10" name="頁尾版面配置區 3"/>
          <p:cNvSpPr>
            <a:spLocks noGrp="1"/>
          </p:cNvSpPr>
          <p:nvPr>
            <p:ph type="ftr" sz="quarter" idx="11"/>
          </p:nvPr>
        </p:nvSpPr>
        <p:spPr/>
        <p:txBody>
          <a:bodyPr/>
          <a:lstStyle/>
          <a:p>
            <a:r>
              <a:rPr lang="en-US" altLang="zh-TW" smtClean="0">
                <a:latin typeface="Arial Unicode MS" pitchFamily="34" charset="-120"/>
                <a:ea typeface="Arial Unicode MS" pitchFamily="34" charset="-120"/>
                <a:cs typeface="Arial Unicode MS" pitchFamily="34" charset="-120"/>
              </a:rPr>
              <a:t>National Central University, Taiwan</a:t>
            </a:r>
            <a:endParaRPr lang="en-US" altLang="zh-TW" dirty="0">
              <a:latin typeface="Arial Unicode MS" pitchFamily="34" charset="-120"/>
              <a:ea typeface="Arial Unicode MS" pitchFamily="34" charset="-120"/>
              <a:cs typeface="Arial Unicode MS" pitchFamily="34" charset="-120"/>
            </a:endParaRPr>
          </a:p>
        </p:txBody>
      </p:sp>
      <p:sp>
        <p:nvSpPr>
          <p:cNvPr id="4" name="投影片編號版面配置區 3"/>
          <p:cNvSpPr>
            <a:spLocks noGrp="1"/>
          </p:cNvSpPr>
          <p:nvPr>
            <p:ph type="sldNum" sz="quarter" idx="12"/>
          </p:nvPr>
        </p:nvSpPr>
        <p:spPr/>
        <p:txBody>
          <a:bodyPr/>
          <a:lstStyle/>
          <a:p>
            <a:r>
              <a:rPr lang="zh-TW" altLang="en-GB" smtClean="0">
                <a:latin typeface="Arial Unicode MS" pitchFamily="34" charset="-120"/>
                <a:ea typeface="Arial Unicode MS" pitchFamily="34" charset="-120"/>
                <a:cs typeface="Arial Unicode MS" pitchFamily="34" charset="-120"/>
              </a:rPr>
              <a:t>         </a:t>
            </a:r>
            <a:fld id="{477D23B5-0BCE-432E-8204-20546A9E7CB5}" type="slidenum">
              <a:rPr lang="zh-TW" altLang="en-GB" smtClean="0">
                <a:latin typeface="Arial Unicode MS" pitchFamily="34" charset="-120"/>
                <a:ea typeface="Arial Unicode MS" pitchFamily="34" charset="-120"/>
                <a:cs typeface="Arial Unicode MS" pitchFamily="34" charset="-120"/>
              </a:rPr>
              <a:pPr/>
              <a:t>35</a:t>
            </a:fld>
            <a:endParaRPr lang="en-GB" altLang="zh-TW" dirty="0">
              <a:latin typeface="Arial Unicode MS" pitchFamily="34" charset="-120"/>
              <a:ea typeface="Arial Unicode MS" pitchFamily="34" charset="-120"/>
              <a:cs typeface="Arial Unicode MS" pitchFamily="34" charset="-120"/>
            </a:endParaRPr>
          </a:p>
        </p:txBody>
      </p:sp>
    </p:spTree>
  </p:cSld>
  <p:clrMapOvr>
    <a:masterClrMapping/>
  </p:clrMapOvr>
  <p:transition spd="med"/>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normAutofit/>
          </a:bodyPr>
          <a:lstStyle/>
          <a:p>
            <a:pPr algn="ctr"/>
            <a:r>
              <a:rPr lang="en-US" altLang="zh-TW" dirty="0" smtClean="0"/>
              <a:t>Preparation</a:t>
            </a:r>
            <a:endParaRPr lang="en-US" altLang="zh-TW" dirty="0"/>
          </a:p>
        </p:txBody>
      </p:sp>
      <p:sp>
        <p:nvSpPr>
          <p:cNvPr id="49155" name="Rectangle 3"/>
          <p:cNvSpPr>
            <a:spLocks noGrp="1" noChangeArrowheads="1"/>
          </p:cNvSpPr>
          <p:nvPr>
            <p:ph idx="1"/>
          </p:nvPr>
        </p:nvSpPr>
        <p:spPr/>
        <p:txBody>
          <a:bodyPr/>
          <a:lstStyle/>
          <a:p>
            <a:r>
              <a:rPr lang="en-US" altLang="zh-TW" dirty="0" smtClean="0"/>
              <a:t>State Exchange</a:t>
            </a:r>
          </a:p>
          <a:p>
            <a:pPr lvl="1"/>
            <a:r>
              <a:rPr lang="en-US" altLang="zh-TW" dirty="0" smtClean="0"/>
              <a:t>Peers periodically exchange incremental content availability information with AOI and connection neighbors .</a:t>
            </a:r>
          </a:p>
          <a:p>
            <a:pPr lvl="1">
              <a:buNone/>
            </a:pPr>
            <a:endParaRPr lang="en-US" altLang="zh-TW" dirty="0" smtClean="0"/>
          </a:p>
        </p:txBody>
      </p:sp>
      <p:sp>
        <p:nvSpPr>
          <p:cNvPr id="15" name="頁尾版面配置區 3"/>
          <p:cNvSpPr>
            <a:spLocks noGrp="1"/>
          </p:cNvSpPr>
          <p:nvPr>
            <p:ph type="ftr" sz="quarter" idx="11"/>
          </p:nvPr>
        </p:nvSpPr>
        <p:spPr>
          <a:xfrm>
            <a:off x="3288694" y="6400800"/>
            <a:ext cx="4212264" cy="274320"/>
          </a:xfrm>
        </p:spPr>
        <p:txBody>
          <a:bodyPr/>
          <a:lstStyle/>
          <a:p>
            <a:r>
              <a:rPr lang="en-US" altLang="zh-TW" dirty="0" smtClean="0"/>
              <a:t>National Central University, Taiwan</a:t>
            </a:r>
            <a:endParaRPr lang="en-US" altLang="zh-TW" dirty="0"/>
          </a:p>
        </p:txBody>
      </p:sp>
      <p:sp>
        <p:nvSpPr>
          <p:cNvPr id="13" name="投影片編號版面配置區 4"/>
          <p:cNvSpPr>
            <a:spLocks noGrp="1"/>
          </p:cNvSpPr>
          <p:nvPr>
            <p:ph type="sldNum" sz="quarter" idx="12"/>
          </p:nvPr>
        </p:nvSpPr>
        <p:spPr/>
        <p:txBody>
          <a:bodyPr/>
          <a:lstStyle/>
          <a:p>
            <a:fld id="{D87E6A78-6B88-469A-967F-8B354DBAA822}" type="slidenum">
              <a:rPr lang="en-US" altLang="zh-TW" smtClean="0"/>
              <a:pPr/>
              <a:t>36</a:t>
            </a:fld>
            <a:endParaRPr lang="en-US" altLang="zh-TW"/>
          </a:p>
        </p:txBody>
      </p:sp>
      <p:grpSp>
        <p:nvGrpSpPr>
          <p:cNvPr id="20" name="群組 19"/>
          <p:cNvGrpSpPr/>
          <p:nvPr/>
        </p:nvGrpSpPr>
        <p:grpSpPr>
          <a:xfrm>
            <a:off x="1500166" y="4143380"/>
            <a:ext cx="6192837" cy="1512887"/>
            <a:chOff x="827088" y="4437063"/>
            <a:chExt cx="6192837" cy="1512887"/>
          </a:xfrm>
        </p:grpSpPr>
        <p:sp>
          <p:nvSpPr>
            <p:cNvPr id="49156" name="Rectangle 4"/>
            <p:cNvSpPr>
              <a:spLocks noChangeArrowheads="1"/>
            </p:cNvSpPr>
            <p:nvPr/>
          </p:nvSpPr>
          <p:spPr bwMode="auto">
            <a:xfrm>
              <a:off x="827088" y="5084763"/>
              <a:ext cx="1223962" cy="431800"/>
            </a:xfrm>
            <a:prstGeom prst="rect">
              <a:avLst/>
            </a:prstGeom>
            <a:solidFill>
              <a:schemeClr val="accent1"/>
            </a:solidFill>
            <a:ln w="25400">
              <a:solidFill>
                <a:schemeClr val="tx1"/>
              </a:solidFill>
              <a:miter lim="800000"/>
              <a:headEnd/>
              <a:tailEnd/>
            </a:ln>
            <a:effectLst/>
          </p:spPr>
          <p:txBody>
            <a:bodyPr wrap="none" anchor="ctr"/>
            <a:lstStyle/>
            <a:p>
              <a:pPr algn="ctr"/>
              <a:r>
                <a:rPr lang="en-US" altLang="zh-TW" b="1" dirty="0">
                  <a:latin typeface="Times New Roman" pitchFamily="18" charset="0"/>
                </a:rPr>
                <a:t>Type</a:t>
              </a:r>
            </a:p>
          </p:txBody>
        </p:sp>
        <p:sp>
          <p:nvSpPr>
            <p:cNvPr id="49157" name="Rectangle 5"/>
            <p:cNvSpPr>
              <a:spLocks noChangeArrowheads="1"/>
            </p:cNvSpPr>
            <p:nvPr/>
          </p:nvSpPr>
          <p:spPr bwMode="auto">
            <a:xfrm>
              <a:off x="2051050" y="5084763"/>
              <a:ext cx="936625" cy="431800"/>
            </a:xfrm>
            <a:prstGeom prst="rect">
              <a:avLst/>
            </a:prstGeom>
            <a:solidFill>
              <a:srgbClr val="00FFFF"/>
            </a:solidFill>
            <a:ln w="25400">
              <a:solidFill>
                <a:schemeClr val="tx1"/>
              </a:solidFill>
              <a:miter lim="800000"/>
              <a:headEnd/>
              <a:tailEnd/>
            </a:ln>
            <a:effectLst/>
          </p:spPr>
          <p:txBody>
            <a:bodyPr wrap="none" anchor="ctr"/>
            <a:lstStyle/>
            <a:p>
              <a:pPr algn="ctr"/>
              <a:r>
                <a:rPr lang="en-US" altLang="zh-TW">
                  <a:latin typeface="Times New Roman" pitchFamily="18" charset="0"/>
                </a:rPr>
                <a:t>Obj_ID</a:t>
              </a:r>
            </a:p>
          </p:txBody>
        </p:sp>
        <p:sp>
          <p:nvSpPr>
            <p:cNvPr id="49159" name="Rectangle 7"/>
            <p:cNvSpPr>
              <a:spLocks noChangeArrowheads="1"/>
            </p:cNvSpPr>
            <p:nvPr/>
          </p:nvSpPr>
          <p:spPr bwMode="auto">
            <a:xfrm>
              <a:off x="2987675" y="5084763"/>
              <a:ext cx="936625" cy="431800"/>
            </a:xfrm>
            <a:prstGeom prst="rect">
              <a:avLst/>
            </a:prstGeom>
            <a:solidFill>
              <a:srgbClr val="00FFFF"/>
            </a:solidFill>
            <a:ln w="25400">
              <a:solidFill>
                <a:schemeClr val="tx1"/>
              </a:solidFill>
              <a:miter lim="800000"/>
              <a:headEnd/>
              <a:tailEnd/>
            </a:ln>
            <a:effectLst/>
          </p:spPr>
          <p:txBody>
            <a:bodyPr wrap="none" anchor="ctr"/>
            <a:lstStyle/>
            <a:p>
              <a:pPr algn="ctr"/>
              <a:r>
                <a:rPr lang="en-US" altLang="zh-TW">
                  <a:latin typeface="Times New Roman" pitchFamily="18" charset="0"/>
                </a:rPr>
                <a:t>Piece_ID</a:t>
              </a:r>
            </a:p>
          </p:txBody>
        </p:sp>
        <p:sp>
          <p:nvSpPr>
            <p:cNvPr id="49160" name="Rectangle 8"/>
            <p:cNvSpPr>
              <a:spLocks noChangeArrowheads="1"/>
            </p:cNvSpPr>
            <p:nvPr/>
          </p:nvSpPr>
          <p:spPr bwMode="auto">
            <a:xfrm>
              <a:off x="3924300" y="5084763"/>
              <a:ext cx="936625" cy="431800"/>
            </a:xfrm>
            <a:prstGeom prst="rect">
              <a:avLst/>
            </a:prstGeom>
            <a:solidFill>
              <a:srgbClr val="00FFFF"/>
            </a:solidFill>
            <a:ln w="25400">
              <a:solidFill>
                <a:schemeClr val="tx1"/>
              </a:solidFill>
              <a:miter lim="800000"/>
              <a:headEnd/>
              <a:tailEnd/>
            </a:ln>
            <a:effectLst/>
          </p:spPr>
          <p:txBody>
            <a:bodyPr wrap="none" anchor="ctr"/>
            <a:lstStyle/>
            <a:p>
              <a:pPr algn="ctr"/>
              <a:r>
                <a:rPr lang="en-US" altLang="zh-TW">
                  <a:latin typeface="Times New Roman" pitchFamily="18" charset="0"/>
                </a:rPr>
                <a:t>Obj_ID</a:t>
              </a:r>
            </a:p>
          </p:txBody>
        </p:sp>
        <p:sp>
          <p:nvSpPr>
            <p:cNvPr id="49161" name="Rectangle 9"/>
            <p:cNvSpPr>
              <a:spLocks noChangeArrowheads="1"/>
            </p:cNvSpPr>
            <p:nvPr/>
          </p:nvSpPr>
          <p:spPr bwMode="auto">
            <a:xfrm>
              <a:off x="4860925" y="5084763"/>
              <a:ext cx="936625" cy="431800"/>
            </a:xfrm>
            <a:prstGeom prst="rect">
              <a:avLst/>
            </a:prstGeom>
            <a:solidFill>
              <a:srgbClr val="00FFFF"/>
            </a:solidFill>
            <a:ln w="25400">
              <a:solidFill>
                <a:schemeClr val="tx1"/>
              </a:solidFill>
              <a:miter lim="800000"/>
              <a:headEnd/>
              <a:tailEnd/>
            </a:ln>
            <a:effectLst/>
          </p:spPr>
          <p:txBody>
            <a:bodyPr wrap="none" anchor="ctr"/>
            <a:lstStyle/>
            <a:p>
              <a:pPr algn="ctr"/>
              <a:r>
                <a:rPr lang="en-US" altLang="zh-TW">
                  <a:latin typeface="Times New Roman" pitchFamily="18" charset="0"/>
                </a:rPr>
                <a:t>Piece_ID</a:t>
              </a:r>
            </a:p>
          </p:txBody>
        </p:sp>
        <p:sp>
          <p:nvSpPr>
            <p:cNvPr id="49162" name="Text Box 10"/>
            <p:cNvSpPr txBox="1">
              <a:spLocks noChangeArrowheads="1"/>
            </p:cNvSpPr>
            <p:nvPr/>
          </p:nvSpPr>
          <p:spPr bwMode="auto">
            <a:xfrm>
              <a:off x="5810250" y="5129213"/>
              <a:ext cx="1098550" cy="366712"/>
            </a:xfrm>
            <a:prstGeom prst="rect">
              <a:avLst/>
            </a:prstGeom>
            <a:noFill/>
            <a:ln w="9525">
              <a:noFill/>
              <a:miter lim="800000"/>
              <a:headEnd/>
              <a:tailEnd/>
            </a:ln>
            <a:effectLst/>
          </p:spPr>
          <p:txBody>
            <a:bodyPr wrap="none">
              <a:spAutoFit/>
            </a:bodyPr>
            <a:lstStyle/>
            <a:p>
              <a:r>
                <a:rPr lang="en-US" altLang="zh-TW"/>
                <a:t>‧‧‧‧</a:t>
              </a:r>
            </a:p>
          </p:txBody>
        </p:sp>
        <p:sp>
          <p:nvSpPr>
            <p:cNvPr id="49163" name="Rectangle 11"/>
            <p:cNvSpPr>
              <a:spLocks noChangeArrowheads="1"/>
            </p:cNvSpPr>
            <p:nvPr/>
          </p:nvSpPr>
          <p:spPr bwMode="auto">
            <a:xfrm>
              <a:off x="2051050" y="4437063"/>
              <a:ext cx="4968875" cy="1512887"/>
            </a:xfrm>
            <a:prstGeom prst="rect">
              <a:avLst/>
            </a:prstGeom>
            <a:noFill/>
            <a:ln w="25400">
              <a:solidFill>
                <a:schemeClr val="tx1"/>
              </a:solidFill>
              <a:prstDash val="dash"/>
              <a:miter lim="800000"/>
              <a:headEnd/>
              <a:tailEnd/>
            </a:ln>
            <a:effectLst/>
          </p:spPr>
          <p:txBody>
            <a:bodyPr wrap="none" anchor="ctr"/>
            <a:lstStyle/>
            <a:p>
              <a:endParaRPr lang="zh-TW" altLang="en-US"/>
            </a:p>
          </p:txBody>
        </p:sp>
        <p:sp>
          <p:nvSpPr>
            <p:cNvPr id="49164" name="Text Box 12"/>
            <p:cNvSpPr txBox="1">
              <a:spLocks noChangeArrowheads="1"/>
            </p:cNvSpPr>
            <p:nvPr/>
          </p:nvSpPr>
          <p:spPr bwMode="auto">
            <a:xfrm>
              <a:off x="2700338" y="4575175"/>
              <a:ext cx="3727450" cy="366713"/>
            </a:xfrm>
            <a:prstGeom prst="rect">
              <a:avLst/>
            </a:prstGeom>
            <a:noFill/>
            <a:ln w="9525">
              <a:noFill/>
              <a:miter lim="800000"/>
              <a:headEnd/>
              <a:tailEnd/>
            </a:ln>
            <a:effectLst/>
          </p:spPr>
          <p:txBody>
            <a:bodyPr wrap="none">
              <a:spAutoFit/>
            </a:bodyPr>
            <a:lstStyle/>
            <a:p>
              <a:r>
                <a:rPr lang="en-US" altLang="zh-TW" b="1">
                  <a:solidFill>
                    <a:srgbClr val="FF0000"/>
                  </a:solidFill>
                  <a:latin typeface="Times New Roman" pitchFamily="18" charset="0"/>
                </a:rPr>
                <a:t>incremental availability information</a:t>
              </a:r>
            </a:p>
          </p:txBody>
        </p:sp>
      </p:gr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p:txBody>
          <a:bodyPr/>
          <a:lstStyle/>
          <a:p>
            <a:r>
              <a:rPr lang="en-US" altLang="zh-TW">
                <a:latin typeface="Times New Roman" pitchFamily="18" charset="0"/>
              </a:rPr>
              <a:t>LODDT</a:t>
            </a:r>
          </a:p>
        </p:txBody>
      </p:sp>
      <p:sp>
        <p:nvSpPr>
          <p:cNvPr id="63" name="頁尾版面配置區 3"/>
          <p:cNvSpPr>
            <a:spLocks noGrp="1"/>
          </p:cNvSpPr>
          <p:nvPr>
            <p:ph type="ftr" sz="quarter" idx="11"/>
          </p:nvPr>
        </p:nvSpPr>
        <p:spPr/>
        <p:txBody>
          <a:bodyPr/>
          <a:lstStyle/>
          <a:p>
            <a:r>
              <a:rPr lang="en-US" altLang="zh-TW"/>
              <a:t>National Central University, Taiwan</a:t>
            </a:r>
          </a:p>
        </p:txBody>
      </p:sp>
      <p:sp>
        <p:nvSpPr>
          <p:cNvPr id="64" name="投影片編號版面配置區 4"/>
          <p:cNvSpPr>
            <a:spLocks noGrp="1"/>
          </p:cNvSpPr>
          <p:nvPr>
            <p:ph type="sldNum" sz="quarter" idx="12"/>
          </p:nvPr>
        </p:nvSpPr>
        <p:spPr/>
        <p:txBody>
          <a:bodyPr/>
          <a:lstStyle/>
          <a:p>
            <a:fld id="{5CE762B5-5533-48D6-AFED-0DC90B0055A5}" type="slidenum">
              <a:rPr lang="en-US" altLang="zh-TW"/>
              <a:pPr/>
              <a:t>37</a:t>
            </a:fld>
            <a:endParaRPr lang="en-US" altLang="zh-TW"/>
          </a:p>
        </p:txBody>
      </p:sp>
      <p:grpSp>
        <p:nvGrpSpPr>
          <p:cNvPr id="2" name="Group 3"/>
          <p:cNvGrpSpPr>
            <a:grpSpLocks/>
          </p:cNvGrpSpPr>
          <p:nvPr/>
        </p:nvGrpSpPr>
        <p:grpSpPr bwMode="auto">
          <a:xfrm>
            <a:off x="468313" y="2060575"/>
            <a:ext cx="1511300" cy="944563"/>
            <a:chOff x="4105" y="1298"/>
            <a:chExt cx="952" cy="595"/>
          </a:xfrm>
        </p:grpSpPr>
        <p:sp>
          <p:nvSpPr>
            <p:cNvPr id="89092" name="Rectangle 4"/>
            <p:cNvSpPr>
              <a:spLocks noChangeArrowheads="1"/>
            </p:cNvSpPr>
            <p:nvPr/>
          </p:nvSpPr>
          <p:spPr bwMode="auto">
            <a:xfrm>
              <a:off x="4105" y="1519"/>
              <a:ext cx="239" cy="240"/>
            </a:xfrm>
            <a:prstGeom prst="rect">
              <a:avLst/>
            </a:prstGeom>
            <a:solidFill>
              <a:schemeClr val="accent1"/>
            </a:solidFill>
            <a:ln w="9525">
              <a:miter lim="800000"/>
              <a:headEnd/>
              <a:tailEnd/>
            </a:ln>
            <a:effectLst/>
            <a:scene3d>
              <a:camera prst="legacyObliqueTopRight"/>
              <a:lightRig rig="legacyFlat3" dir="b"/>
            </a:scene3d>
            <a:sp3d extrusionH="887400" prstMaterial="legacyMatte">
              <a:bevelT w="13500" h="13500" prst="angle"/>
              <a:bevelB w="13500" h="13500" prst="angle"/>
              <a:extrusionClr>
                <a:schemeClr val="accent1"/>
              </a:extrusionClr>
            </a:sp3d>
          </p:spPr>
          <p:txBody>
            <a:bodyPr wrap="none" anchor="ctr">
              <a:flatTx/>
            </a:bodyPr>
            <a:lstStyle/>
            <a:p>
              <a:endParaRPr lang="zh-TW" altLang="en-US"/>
            </a:p>
          </p:txBody>
        </p:sp>
        <p:sp>
          <p:nvSpPr>
            <p:cNvPr id="89093" name="Rectangle 5"/>
            <p:cNvSpPr>
              <a:spLocks noChangeArrowheads="1"/>
            </p:cNvSpPr>
            <p:nvPr/>
          </p:nvSpPr>
          <p:spPr bwMode="auto">
            <a:xfrm>
              <a:off x="4365" y="1298"/>
              <a:ext cx="239" cy="456"/>
            </a:xfrm>
            <a:prstGeom prst="rect">
              <a:avLst/>
            </a:prstGeom>
            <a:solidFill>
              <a:srgbClr val="FF0000"/>
            </a:solidFill>
            <a:ln w="9525">
              <a:miter lim="800000"/>
              <a:headEnd/>
              <a:tailEnd/>
            </a:ln>
            <a:effectLst/>
            <a:scene3d>
              <a:camera prst="legacyObliqueTopRight"/>
              <a:lightRig rig="legacyFlat3" dir="b"/>
            </a:scene3d>
            <a:sp3d extrusionH="887400" prstMaterial="legacyMatte">
              <a:bevelT w="13500" h="13500" prst="angle"/>
              <a:bevelB w="13500" h="13500" prst="angle"/>
              <a:extrusionClr>
                <a:srgbClr val="FF0000"/>
              </a:extrusionClr>
            </a:sp3d>
          </p:spPr>
          <p:txBody>
            <a:bodyPr wrap="none" anchor="ctr">
              <a:flatTx/>
            </a:bodyPr>
            <a:lstStyle/>
            <a:p>
              <a:endParaRPr lang="zh-TW" altLang="en-US"/>
            </a:p>
          </p:txBody>
        </p:sp>
        <p:sp>
          <p:nvSpPr>
            <p:cNvPr id="89094" name="Rectangle 6"/>
            <p:cNvSpPr>
              <a:spLocks noChangeArrowheads="1"/>
            </p:cNvSpPr>
            <p:nvPr/>
          </p:nvSpPr>
          <p:spPr bwMode="auto">
            <a:xfrm>
              <a:off x="4196" y="1677"/>
              <a:ext cx="216" cy="216"/>
            </a:xfrm>
            <a:prstGeom prst="rect">
              <a:avLst/>
            </a:prstGeom>
            <a:solidFill>
              <a:srgbClr val="33CC33"/>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33CC33"/>
              </a:extrusionClr>
            </a:sp3d>
          </p:spPr>
          <p:txBody>
            <a:bodyPr wrap="none" anchor="ctr">
              <a:flatTx/>
            </a:bodyPr>
            <a:lstStyle/>
            <a:p>
              <a:endParaRPr lang="zh-TW" altLang="en-US"/>
            </a:p>
          </p:txBody>
        </p:sp>
        <p:sp>
          <p:nvSpPr>
            <p:cNvPr id="89095" name="Rectangle 7"/>
            <p:cNvSpPr>
              <a:spLocks noChangeArrowheads="1"/>
            </p:cNvSpPr>
            <p:nvPr/>
          </p:nvSpPr>
          <p:spPr bwMode="auto">
            <a:xfrm>
              <a:off x="4649" y="1437"/>
              <a:ext cx="408" cy="408"/>
            </a:xfrm>
            <a:prstGeom prst="rect">
              <a:avLst/>
            </a:prstGeom>
            <a:solidFill>
              <a:srgbClr val="CC00CC"/>
            </a:solidFill>
            <a:ln w="9525">
              <a:miter lim="800000"/>
              <a:headEnd/>
              <a:tailEnd/>
            </a:ln>
            <a:effectLst/>
            <a:scene3d>
              <a:camera prst="legacyObliqueTopRight"/>
              <a:lightRig rig="legacyFlat3" dir="b"/>
            </a:scene3d>
            <a:sp3d extrusionH="887400" prstMaterial="legacyMatte">
              <a:bevelT w="13500" h="13500" prst="angle"/>
              <a:bevelB w="13500" h="13500" prst="angle"/>
              <a:extrusionClr>
                <a:srgbClr val="CC00CC"/>
              </a:extrusionClr>
            </a:sp3d>
          </p:spPr>
          <p:txBody>
            <a:bodyPr wrap="none" anchor="ctr">
              <a:flatTx/>
            </a:bodyPr>
            <a:lstStyle/>
            <a:p>
              <a:endParaRPr lang="zh-TW" altLang="en-US"/>
            </a:p>
          </p:txBody>
        </p:sp>
      </p:grpSp>
      <p:grpSp>
        <p:nvGrpSpPr>
          <p:cNvPr id="3" name="Group 8"/>
          <p:cNvGrpSpPr>
            <a:grpSpLocks/>
          </p:cNvGrpSpPr>
          <p:nvPr/>
        </p:nvGrpSpPr>
        <p:grpSpPr bwMode="auto">
          <a:xfrm>
            <a:off x="6589713" y="1843088"/>
            <a:ext cx="1511300" cy="865187"/>
            <a:chOff x="340" y="1207"/>
            <a:chExt cx="952" cy="545"/>
          </a:xfrm>
        </p:grpSpPr>
        <p:sp>
          <p:nvSpPr>
            <p:cNvPr id="89097" name="Oval 9"/>
            <p:cNvSpPr>
              <a:spLocks noChangeArrowheads="1"/>
            </p:cNvSpPr>
            <p:nvPr/>
          </p:nvSpPr>
          <p:spPr bwMode="auto">
            <a:xfrm>
              <a:off x="340" y="1276"/>
              <a:ext cx="288" cy="288"/>
            </a:xfrm>
            <a:prstGeom prst="ellipse">
              <a:avLst/>
            </a:prstGeom>
            <a:noFill/>
            <a:ln w="19050">
              <a:solidFill>
                <a:schemeClr val="accent1"/>
              </a:solidFill>
              <a:prstDash val="dashDot"/>
              <a:round/>
              <a:headEnd/>
              <a:tailEnd/>
            </a:ln>
            <a:effectLst/>
          </p:spPr>
          <p:txBody>
            <a:bodyPr wrap="none" anchor="ctr"/>
            <a:lstStyle/>
            <a:p>
              <a:pPr algn="ctr"/>
              <a:r>
                <a:rPr lang="en-US" altLang="zh-TW">
                  <a:solidFill>
                    <a:schemeClr val="accent1"/>
                  </a:solidFill>
                </a:rPr>
                <a:t>‧</a:t>
              </a:r>
            </a:p>
          </p:txBody>
        </p:sp>
        <p:sp>
          <p:nvSpPr>
            <p:cNvPr id="89098" name="Oval 10"/>
            <p:cNvSpPr>
              <a:spLocks noChangeArrowheads="1"/>
            </p:cNvSpPr>
            <p:nvPr/>
          </p:nvSpPr>
          <p:spPr bwMode="auto">
            <a:xfrm>
              <a:off x="568" y="1207"/>
              <a:ext cx="384" cy="384"/>
            </a:xfrm>
            <a:prstGeom prst="ellipse">
              <a:avLst/>
            </a:prstGeom>
            <a:noFill/>
            <a:ln w="19050">
              <a:solidFill>
                <a:srgbClr val="FF0000"/>
              </a:solidFill>
              <a:prstDash val="dashDot"/>
              <a:round/>
              <a:headEnd/>
              <a:tailEnd/>
            </a:ln>
            <a:effectLst/>
          </p:spPr>
          <p:txBody>
            <a:bodyPr wrap="none" anchor="ctr"/>
            <a:lstStyle/>
            <a:p>
              <a:pPr algn="ctr"/>
              <a:r>
                <a:rPr lang="en-US" altLang="zh-TW">
                  <a:solidFill>
                    <a:srgbClr val="FF0000"/>
                  </a:solidFill>
                </a:rPr>
                <a:t>‧</a:t>
              </a:r>
            </a:p>
          </p:txBody>
        </p:sp>
        <p:sp>
          <p:nvSpPr>
            <p:cNvPr id="89099" name="Oval 11"/>
            <p:cNvSpPr>
              <a:spLocks noChangeArrowheads="1"/>
            </p:cNvSpPr>
            <p:nvPr/>
          </p:nvSpPr>
          <p:spPr bwMode="auto">
            <a:xfrm>
              <a:off x="748" y="1207"/>
              <a:ext cx="544" cy="544"/>
            </a:xfrm>
            <a:prstGeom prst="ellipse">
              <a:avLst/>
            </a:prstGeom>
            <a:noFill/>
            <a:ln w="19050">
              <a:solidFill>
                <a:srgbClr val="CC00CC"/>
              </a:solidFill>
              <a:prstDash val="dashDot"/>
              <a:round/>
              <a:headEnd/>
              <a:tailEnd/>
            </a:ln>
            <a:effectLst/>
          </p:spPr>
          <p:txBody>
            <a:bodyPr wrap="none" anchor="ctr"/>
            <a:lstStyle/>
            <a:p>
              <a:pPr algn="ctr"/>
              <a:r>
                <a:rPr lang="en-US" altLang="zh-TW">
                  <a:solidFill>
                    <a:srgbClr val="CC00CC"/>
                  </a:solidFill>
                </a:rPr>
                <a:t>‧</a:t>
              </a:r>
            </a:p>
          </p:txBody>
        </p:sp>
        <p:sp>
          <p:nvSpPr>
            <p:cNvPr id="89100" name="Oval 12"/>
            <p:cNvSpPr>
              <a:spLocks noChangeArrowheads="1"/>
            </p:cNvSpPr>
            <p:nvPr/>
          </p:nvSpPr>
          <p:spPr bwMode="auto">
            <a:xfrm>
              <a:off x="460" y="1464"/>
              <a:ext cx="288" cy="288"/>
            </a:xfrm>
            <a:prstGeom prst="ellipse">
              <a:avLst/>
            </a:prstGeom>
            <a:noFill/>
            <a:ln w="19050">
              <a:solidFill>
                <a:srgbClr val="33CC33"/>
              </a:solidFill>
              <a:prstDash val="dashDot"/>
              <a:round/>
              <a:headEnd/>
              <a:tailEnd/>
            </a:ln>
            <a:effectLst/>
          </p:spPr>
          <p:txBody>
            <a:bodyPr wrap="none" anchor="ctr"/>
            <a:lstStyle/>
            <a:p>
              <a:pPr algn="ctr"/>
              <a:r>
                <a:rPr lang="en-US" altLang="zh-TW">
                  <a:solidFill>
                    <a:srgbClr val="33CC33"/>
                  </a:solidFill>
                </a:rPr>
                <a:t>‧</a:t>
              </a:r>
            </a:p>
          </p:txBody>
        </p:sp>
      </p:grpSp>
      <p:grpSp>
        <p:nvGrpSpPr>
          <p:cNvPr id="4" name="Group 13"/>
          <p:cNvGrpSpPr>
            <a:grpSpLocks/>
          </p:cNvGrpSpPr>
          <p:nvPr/>
        </p:nvGrpSpPr>
        <p:grpSpPr bwMode="auto">
          <a:xfrm>
            <a:off x="3421063" y="2133600"/>
            <a:ext cx="1871662" cy="215900"/>
            <a:chOff x="204" y="1616"/>
            <a:chExt cx="1179" cy="136"/>
          </a:xfrm>
        </p:grpSpPr>
        <p:sp>
          <p:nvSpPr>
            <p:cNvPr id="89102" name="Rectangle 14"/>
            <p:cNvSpPr>
              <a:spLocks noChangeArrowheads="1"/>
            </p:cNvSpPr>
            <p:nvPr/>
          </p:nvSpPr>
          <p:spPr bwMode="auto">
            <a:xfrm>
              <a:off x="204" y="1616"/>
              <a:ext cx="181" cy="136"/>
            </a:xfrm>
            <a:prstGeom prst="rect">
              <a:avLst/>
            </a:prstGeom>
            <a:solidFill>
              <a:schemeClr val="accent1"/>
            </a:solidFill>
            <a:ln w="9525">
              <a:solidFill>
                <a:schemeClr val="tx1"/>
              </a:solidFill>
              <a:miter lim="800000"/>
              <a:headEnd/>
              <a:tailEnd/>
            </a:ln>
            <a:effectLst/>
          </p:spPr>
          <p:txBody>
            <a:bodyPr wrap="none" anchor="ctr"/>
            <a:lstStyle/>
            <a:p>
              <a:endParaRPr lang="zh-TW" altLang="en-US"/>
            </a:p>
          </p:txBody>
        </p:sp>
        <p:sp>
          <p:nvSpPr>
            <p:cNvPr id="89103" name="Rectangle 15"/>
            <p:cNvSpPr>
              <a:spLocks noChangeArrowheads="1"/>
            </p:cNvSpPr>
            <p:nvPr/>
          </p:nvSpPr>
          <p:spPr bwMode="auto">
            <a:xfrm>
              <a:off x="477" y="1616"/>
              <a:ext cx="181" cy="136"/>
            </a:xfrm>
            <a:prstGeom prst="rect">
              <a:avLst/>
            </a:prstGeom>
            <a:solidFill>
              <a:srgbClr val="33CC33"/>
            </a:solidFill>
            <a:ln w="9525">
              <a:solidFill>
                <a:schemeClr val="tx1"/>
              </a:solidFill>
              <a:miter lim="800000"/>
              <a:headEnd/>
              <a:tailEnd/>
            </a:ln>
            <a:effectLst/>
          </p:spPr>
          <p:txBody>
            <a:bodyPr wrap="none" anchor="ctr"/>
            <a:lstStyle/>
            <a:p>
              <a:endParaRPr lang="zh-TW" altLang="en-US"/>
            </a:p>
          </p:txBody>
        </p:sp>
        <p:sp>
          <p:nvSpPr>
            <p:cNvPr id="89104" name="Rectangle 16"/>
            <p:cNvSpPr>
              <a:spLocks noChangeArrowheads="1"/>
            </p:cNvSpPr>
            <p:nvPr/>
          </p:nvSpPr>
          <p:spPr bwMode="auto">
            <a:xfrm>
              <a:off x="749" y="1616"/>
              <a:ext cx="181" cy="136"/>
            </a:xfrm>
            <a:prstGeom prst="rect">
              <a:avLst/>
            </a:prstGeom>
            <a:solidFill>
              <a:srgbClr val="FF0000"/>
            </a:solidFill>
            <a:ln w="9525">
              <a:solidFill>
                <a:schemeClr val="tx1"/>
              </a:solidFill>
              <a:miter lim="800000"/>
              <a:headEnd/>
              <a:tailEnd/>
            </a:ln>
            <a:effectLst/>
          </p:spPr>
          <p:txBody>
            <a:bodyPr wrap="none" anchor="ctr"/>
            <a:lstStyle/>
            <a:p>
              <a:endParaRPr lang="zh-TW" altLang="en-US"/>
            </a:p>
          </p:txBody>
        </p:sp>
        <p:sp>
          <p:nvSpPr>
            <p:cNvPr id="89105" name="Rectangle 17"/>
            <p:cNvSpPr>
              <a:spLocks noChangeArrowheads="1"/>
            </p:cNvSpPr>
            <p:nvPr/>
          </p:nvSpPr>
          <p:spPr bwMode="auto">
            <a:xfrm>
              <a:off x="1202" y="1616"/>
              <a:ext cx="181" cy="136"/>
            </a:xfrm>
            <a:prstGeom prst="rect">
              <a:avLst/>
            </a:prstGeom>
            <a:solidFill>
              <a:srgbClr val="CC00CC"/>
            </a:solidFill>
            <a:ln w="9525">
              <a:solidFill>
                <a:schemeClr val="tx1"/>
              </a:solidFill>
              <a:miter lim="800000"/>
              <a:headEnd/>
              <a:tailEnd/>
            </a:ln>
            <a:effectLst/>
          </p:spPr>
          <p:txBody>
            <a:bodyPr wrap="none" anchor="ctr"/>
            <a:lstStyle/>
            <a:p>
              <a:endParaRPr lang="zh-TW" altLang="en-US"/>
            </a:p>
          </p:txBody>
        </p:sp>
      </p:grpSp>
      <p:grpSp>
        <p:nvGrpSpPr>
          <p:cNvPr id="5" name="Group 18"/>
          <p:cNvGrpSpPr>
            <a:grpSpLocks/>
          </p:cNvGrpSpPr>
          <p:nvPr/>
        </p:nvGrpSpPr>
        <p:grpSpPr bwMode="auto">
          <a:xfrm>
            <a:off x="468313" y="3789363"/>
            <a:ext cx="1511300" cy="935037"/>
            <a:chOff x="1973" y="2523"/>
            <a:chExt cx="952" cy="589"/>
          </a:xfrm>
        </p:grpSpPr>
        <p:sp>
          <p:nvSpPr>
            <p:cNvPr id="89107" name="Rectangle 19"/>
            <p:cNvSpPr>
              <a:spLocks noChangeArrowheads="1"/>
            </p:cNvSpPr>
            <p:nvPr/>
          </p:nvSpPr>
          <p:spPr bwMode="auto">
            <a:xfrm>
              <a:off x="1973" y="2523"/>
              <a:ext cx="499" cy="589"/>
            </a:xfrm>
            <a:prstGeom prst="rect">
              <a:avLst/>
            </a:prstGeom>
            <a:solidFill>
              <a:srgbClr val="FF9900"/>
            </a:solidFill>
            <a:ln w="9525">
              <a:miter lim="800000"/>
              <a:headEnd/>
              <a:tailEnd/>
            </a:ln>
            <a:effectLst/>
            <a:scene3d>
              <a:camera prst="legacyObliqueTopRight"/>
              <a:lightRig rig="legacyFlat3" dir="b"/>
            </a:scene3d>
            <a:sp3d extrusionH="887400" prstMaterial="legacyMatte">
              <a:bevelT w="13500" h="13500" prst="angle"/>
              <a:bevelB w="13500" h="13500" prst="angle"/>
              <a:extrusionClr>
                <a:srgbClr val="FF9900"/>
              </a:extrusionClr>
            </a:sp3d>
          </p:spPr>
          <p:txBody>
            <a:bodyPr wrap="none" anchor="ctr">
              <a:flatTx/>
            </a:bodyPr>
            <a:lstStyle/>
            <a:p>
              <a:endParaRPr lang="zh-TW" altLang="en-US"/>
            </a:p>
          </p:txBody>
        </p:sp>
        <p:sp>
          <p:nvSpPr>
            <p:cNvPr id="89108" name="Rectangle 20"/>
            <p:cNvSpPr>
              <a:spLocks noChangeArrowheads="1"/>
            </p:cNvSpPr>
            <p:nvPr/>
          </p:nvSpPr>
          <p:spPr bwMode="auto">
            <a:xfrm>
              <a:off x="2517" y="2611"/>
              <a:ext cx="408" cy="408"/>
            </a:xfrm>
            <a:prstGeom prst="rect">
              <a:avLst/>
            </a:prstGeom>
            <a:solidFill>
              <a:srgbClr val="CC00CC"/>
            </a:solidFill>
            <a:ln w="9525">
              <a:miter lim="800000"/>
              <a:headEnd/>
              <a:tailEnd/>
            </a:ln>
            <a:effectLst/>
            <a:scene3d>
              <a:camera prst="legacyObliqueTopRight"/>
              <a:lightRig rig="legacyFlat3" dir="b"/>
            </a:scene3d>
            <a:sp3d extrusionH="887400" prstMaterial="legacyMatte">
              <a:bevelT w="13500" h="13500" prst="angle"/>
              <a:bevelB w="13500" h="13500" prst="angle"/>
              <a:extrusionClr>
                <a:srgbClr val="CC00CC"/>
              </a:extrusionClr>
            </a:sp3d>
          </p:spPr>
          <p:txBody>
            <a:bodyPr wrap="none" anchor="ctr">
              <a:flatTx/>
            </a:bodyPr>
            <a:lstStyle/>
            <a:p>
              <a:endParaRPr lang="zh-TW" altLang="en-US"/>
            </a:p>
          </p:txBody>
        </p:sp>
      </p:grpSp>
      <p:grpSp>
        <p:nvGrpSpPr>
          <p:cNvPr id="6" name="Group 21"/>
          <p:cNvGrpSpPr>
            <a:grpSpLocks/>
          </p:cNvGrpSpPr>
          <p:nvPr/>
        </p:nvGrpSpPr>
        <p:grpSpPr bwMode="auto">
          <a:xfrm>
            <a:off x="3421063" y="3500438"/>
            <a:ext cx="1871662" cy="863600"/>
            <a:chOff x="4150" y="2069"/>
            <a:chExt cx="1179" cy="544"/>
          </a:xfrm>
        </p:grpSpPr>
        <p:sp>
          <p:nvSpPr>
            <p:cNvPr id="89110" name="Rectangle 22"/>
            <p:cNvSpPr>
              <a:spLocks noChangeArrowheads="1"/>
            </p:cNvSpPr>
            <p:nvPr/>
          </p:nvSpPr>
          <p:spPr bwMode="auto">
            <a:xfrm>
              <a:off x="4150" y="2477"/>
              <a:ext cx="181" cy="136"/>
            </a:xfrm>
            <a:prstGeom prst="rect">
              <a:avLst/>
            </a:prstGeom>
            <a:solidFill>
              <a:schemeClr val="accent1"/>
            </a:solidFill>
            <a:ln w="9525">
              <a:solidFill>
                <a:schemeClr val="tx1"/>
              </a:solidFill>
              <a:miter lim="800000"/>
              <a:headEnd/>
              <a:tailEnd/>
            </a:ln>
            <a:effectLst/>
          </p:spPr>
          <p:txBody>
            <a:bodyPr wrap="none" anchor="ctr"/>
            <a:lstStyle/>
            <a:p>
              <a:endParaRPr lang="zh-TW" altLang="en-US"/>
            </a:p>
          </p:txBody>
        </p:sp>
        <p:sp>
          <p:nvSpPr>
            <p:cNvPr id="89111" name="Rectangle 23"/>
            <p:cNvSpPr>
              <a:spLocks noChangeArrowheads="1"/>
            </p:cNvSpPr>
            <p:nvPr/>
          </p:nvSpPr>
          <p:spPr bwMode="auto">
            <a:xfrm>
              <a:off x="4423" y="2477"/>
              <a:ext cx="181" cy="136"/>
            </a:xfrm>
            <a:prstGeom prst="rect">
              <a:avLst/>
            </a:prstGeom>
            <a:solidFill>
              <a:srgbClr val="33CC33"/>
            </a:solidFill>
            <a:ln w="9525">
              <a:solidFill>
                <a:schemeClr val="tx1"/>
              </a:solidFill>
              <a:miter lim="800000"/>
              <a:headEnd/>
              <a:tailEnd/>
            </a:ln>
            <a:effectLst/>
          </p:spPr>
          <p:txBody>
            <a:bodyPr wrap="none" anchor="ctr"/>
            <a:lstStyle/>
            <a:p>
              <a:endParaRPr lang="zh-TW" altLang="en-US"/>
            </a:p>
          </p:txBody>
        </p:sp>
        <p:sp>
          <p:nvSpPr>
            <p:cNvPr id="89112" name="Rectangle 24"/>
            <p:cNvSpPr>
              <a:spLocks noChangeArrowheads="1"/>
            </p:cNvSpPr>
            <p:nvPr/>
          </p:nvSpPr>
          <p:spPr bwMode="auto">
            <a:xfrm>
              <a:off x="4695" y="2477"/>
              <a:ext cx="181" cy="136"/>
            </a:xfrm>
            <a:prstGeom prst="rect">
              <a:avLst/>
            </a:prstGeom>
            <a:solidFill>
              <a:srgbClr val="FF0000"/>
            </a:solidFill>
            <a:ln w="9525">
              <a:solidFill>
                <a:schemeClr val="tx1"/>
              </a:solidFill>
              <a:miter lim="800000"/>
              <a:headEnd/>
              <a:tailEnd/>
            </a:ln>
            <a:effectLst/>
          </p:spPr>
          <p:txBody>
            <a:bodyPr wrap="none" anchor="ctr"/>
            <a:lstStyle/>
            <a:p>
              <a:endParaRPr lang="zh-TW" altLang="en-US"/>
            </a:p>
          </p:txBody>
        </p:sp>
        <p:sp>
          <p:nvSpPr>
            <p:cNvPr id="89113" name="Rectangle 25"/>
            <p:cNvSpPr>
              <a:spLocks noChangeArrowheads="1"/>
            </p:cNvSpPr>
            <p:nvPr/>
          </p:nvSpPr>
          <p:spPr bwMode="auto">
            <a:xfrm>
              <a:off x="5148" y="2477"/>
              <a:ext cx="181" cy="136"/>
            </a:xfrm>
            <a:prstGeom prst="rect">
              <a:avLst/>
            </a:prstGeom>
            <a:solidFill>
              <a:srgbClr val="CC00CC"/>
            </a:solidFill>
            <a:ln w="9525">
              <a:solidFill>
                <a:schemeClr val="tx1"/>
              </a:solidFill>
              <a:miter lim="800000"/>
              <a:headEnd/>
              <a:tailEnd/>
            </a:ln>
            <a:effectLst/>
          </p:spPr>
          <p:txBody>
            <a:bodyPr wrap="none" anchor="ctr"/>
            <a:lstStyle/>
            <a:p>
              <a:endParaRPr lang="zh-TW" altLang="en-US"/>
            </a:p>
          </p:txBody>
        </p:sp>
        <p:sp>
          <p:nvSpPr>
            <p:cNvPr id="89114" name="Rectangle 26"/>
            <p:cNvSpPr>
              <a:spLocks noChangeArrowheads="1"/>
            </p:cNvSpPr>
            <p:nvPr/>
          </p:nvSpPr>
          <p:spPr bwMode="auto">
            <a:xfrm>
              <a:off x="4414" y="2069"/>
              <a:ext cx="181" cy="136"/>
            </a:xfrm>
            <a:prstGeom prst="rect">
              <a:avLst/>
            </a:prstGeom>
            <a:solidFill>
              <a:srgbClr val="FF9900"/>
            </a:solidFill>
            <a:ln w="9525">
              <a:solidFill>
                <a:schemeClr val="tx1"/>
              </a:solidFill>
              <a:miter lim="800000"/>
              <a:headEnd/>
              <a:tailEnd/>
            </a:ln>
            <a:effectLst/>
          </p:spPr>
          <p:txBody>
            <a:bodyPr wrap="none" anchor="ctr"/>
            <a:lstStyle/>
            <a:p>
              <a:endParaRPr lang="zh-TW" altLang="en-US"/>
            </a:p>
          </p:txBody>
        </p:sp>
        <p:sp>
          <p:nvSpPr>
            <p:cNvPr id="89115" name="Line 27"/>
            <p:cNvSpPr>
              <a:spLocks noChangeShapeType="1"/>
            </p:cNvSpPr>
            <p:nvPr/>
          </p:nvSpPr>
          <p:spPr bwMode="auto">
            <a:xfrm>
              <a:off x="4505" y="2250"/>
              <a:ext cx="0" cy="182"/>
            </a:xfrm>
            <a:prstGeom prst="line">
              <a:avLst/>
            </a:prstGeom>
            <a:noFill/>
            <a:ln w="28575">
              <a:solidFill>
                <a:schemeClr val="tx1"/>
              </a:solidFill>
              <a:round/>
              <a:headEnd/>
              <a:tailEnd/>
            </a:ln>
            <a:effectLst/>
          </p:spPr>
          <p:txBody>
            <a:bodyPr/>
            <a:lstStyle/>
            <a:p>
              <a:endParaRPr lang="zh-TW" altLang="en-US"/>
            </a:p>
          </p:txBody>
        </p:sp>
        <p:sp>
          <p:nvSpPr>
            <p:cNvPr id="89116" name="Line 28"/>
            <p:cNvSpPr>
              <a:spLocks noChangeShapeType="1"/>
            </p:cNvSpPr>
            <p:nvPr/>
          </p:nvSpPr>
          <p:spPr bwMode="auto">
            <a:xfrm flipH="1">
              <a:off x="4278" y="2250"/>
              <a:ext cx="227" cy="182"/>
            </a:xfrm>
            <a:prstGeom prst="line">
              <a:avLst/>
            </a:prstGeom>
            <a:noFill/>
            <a:ln w="28575">
              <a:solidFill>
                <a:schemeClr val="tx1"/>
              </a:solidFill>
              <a:round/>
              <a:headEnd/>
              <a:tailEnd/>
            </a:ln>
            <a:effectLst/>
          </p:spPr>
          <p:txBody>
            <a:bodyPr/>
            <a:lstStyle/>
            <a:p>
              <a:endParaRPr lang="zh-TW" altLang="en-US"/>
            </a:p>
          </p:txBody>
        </p:sp>
        <p:sp>
          <p:nvSpPr>
            <p:cNvPr id="89117" name="Line 29"/>
            <p:cNvSpPr>
              <a:spLocks noChangeShapeType="1"/>
            </p:cNvSpPr>
            <p:nvPr/>
          </p:nvSpPr>
          <p:spPr bwMode="auto">
            <a:xfrm>
              <a:off x="4505" y="2250"/>
              <a:ext cx="272" cy="182"/>
            </a:xfrm>
            <a:prstGeom prst="line">
              <a:avLst/>
            </a:prstGeom>
            <a:noFill/>
            <a:ln w="28575">
              <a:solidFill>
                <a:schemeClr val="tx1"/>
              </a:solidFill>
              <a:round/>
              <a:headEnd/>
              <a:tailEnd/>
            </a:ln>
            <a:effectLst/>
          </p:spPr>
          <p:txBody>
            <a:bodyPr/>
            <a:lstStyle/>
            <a:p>
              <a:endParaRPr lang="zh-TW" altLang="en-US"/>
            </a:p>
          </p:txBody>
        </p:sp>
      </p:grpSp>
      <p:grpSp>
        <p:nvGrpSpPr>
          <p:cNvPr id="7" name="Group 30"/>
          <p:cNvGrpSpPr>
            <a:grpSpLocks/>
          </p:cNvGrpSpPr>
          <p:nvPr/>
        </p:nvGrpSpPr>
        <p:grpSpPr bwMode="auto">
          <a:xfrm>
            <a:off x="6516688" y="3357563"/>
            <a:ext cx="1655762" cy="1223962"/>
            <a:chOff x="249" y="2272"/>
            <a:chExt cx="1043" cy="771"/>
          </a:xfrm>
        </p:grpSpPr>
        <p:sp>
          <p:nvSpPr>
            <p:cNvPr id="89119" name="Oval 31"/>
            <p:cNvSpPr>
              <a:spLocks noChangeArrowheads="1"/>
            </p:cNvSpPr>
            <p:nvPr/>
          </p:nvSpPr>
          <p:spPr bwMode="auto">
            <a:xfrm>
              <a:off x="340" y="2456"/>
              <a:ext cx="288" cy="288"/>
            </a:xfrm>
            <a:prstGeom prst="ellipse">
              <a:avLst/>
            </a:prstGeom>
            <a:noFill/>
            <a:ln w="19050">
              <a:solidFill>
                <a:schemeClr val="accent1"/>
              </a:solidFill>
              <a:prstDash val="dashDot"/>
              <a:round/>
              <a:headEnd/>
              <a:tailEnd/>
            </a:ln>
            <a:effectLst/>
          </p:spPr>
          <p:txBody>
            <a:bodyPr wrap="none" anchor="ctr"/>
            <a:lstStyle/>
            <a:p>
              <a:pPr algn="ctr"/>
              <a:r>
                <a:rPr lang="en-US" altLang="zh-TW">
                  <a:solidFill>
                    <a:schemeClr val="accent1"/>
                  </a:solidFill>
                </a:rPr>
                <a:t>‧</a:t>
              </a:r>
            </a:p>
          </p:txBody>
        </p:sp>
        <p:sp>
          <p:nvSpPr>
            <p:cNvPr id="89120" name="Oval 32"/>
            <p:cNvSpPr>
              <a:spLocks noChangeArrowheads="1"/>
            </p:cNvSpPr>
            <p:nvPr/>
          </p:nvSpPr>
          <p:spPr bwMode="auto">
            <a:xfrm>
              <a:off x="568" y="2387"/>
              <a:ext cx="384" cy="384"/>
            </a:xfrm>
            <a:prstGeom prst="ellipse">
              <a:avLst/>
            </a:prstGeom>
            <a:noFill/>
            <a:ln w="19050">
              <a:solidFill>
                <a:srgbClr val="FF0000"/>
              </a:solidFill>
              <a:prstDash val="dashDot"/>
              <a:round/>
              <a:headEnd/>
              <a:tailEnd/>
            </a:ln>
            <a:effectLst/>
          </p:spPr>
          <p:txBody>
            <a:bodyPr wrap="none" anchor="ctr"/>
            <a:lstStyle/>
            <a:p>
              <a:pPr algn="ctr"/>
              <a:r>
                <a:rPr lang="en-US" altLang="zh-TW">
                  <a:solidFill>
                    <a:srgbClr val="FF0000"/>
                  </a:solidFill>
                </a:rPr>
                <a:t>‧</a:t>
              </a:r>
            </a:p>
          </p:txBody>
        </p:sp>
        <p:sp>
          <p:nvSpPr>
            <p:cNvPr id="89121" name="Oval 33"/>
            <p:cNvSpPr>
              <a:spLocks noChangeArrowheads="1"/>
            </p:cNvSpPr>
            <p:nvPr/>
          </p:nvSpPr>
          <p:spPr bwMode="auto">
            <a:xfrm>
              <a:off x="748" y="2387"/>
              <a:ext cx="544" cy="544"/>
            </a:xfrm>
            <a:prstGeom prst="ellipse">
              <a:avLst/>
            </a:prstGeom>
            <a:noFill/>
            <a:ln w="19050">
              <a:solidFill>
                <a:srgbClr val="CC00CC"/>
              </a:solidFill>
              <a:prstDash val="dashDot"/>
              <a:round/>
              <a:headEnd/>
              <a:tailEnd/>
            </a:ln>
            <a:effectLst/>
          </p:spPr>
          <p:txBody>
            <a:bodyPr wrap="none" anchor="ctr"/>
            <a:lstStyle/>
            <a:p>
              <a:pPr algn="ctr"/>
              <a:r>
                <a:rPr lang="en-US" altLang="zh-TW">
                  <a:solidFill>
                    <a:srgbClr val="CC00CC"/>
                  </a:solidFill>
                </a:rPr>
                <a:t>‧</a:t>
              </a:r>
            </a:p>
          </p:txBody>
        </p:sp>
        <p:sp>
          <p:nvSpPr>
            <p:cNvPr id="89122" name="Oval 34"/>
            <p:cNvSpPr>
              <a:spLocks noChangeArrowheads="1"/>
            </p:cNvSpPr>
            <p:nvPr/>
          </p:nvSpPr>
          <p:spPr bwMode="auto">
            <a:xfrm>
              <a:off x="460" y="2644"/>
              <a:ext cx="288" cy="288"/>
            </a:xfrm>
            <a:prstGeom prst="ellipse">
              <a:avLst/>
            </a:prstGeom>
            <a:noFill/>
            <a:ln w="19050">
              <a:solidFill>
                <a:srgbClr val="33CC33"/>
              </a:solidFill>
              <a:prstDash val="dashDot"/>
              <a:round/>
              <a:headEnd/>
              <a:tailEnd/>
            </a:ln>
            <a:effectLst/>
          </p:spPr>
          <p:txBody>
            <a:bodyPr wrap="none" anchor="ctr"/>
            <a:lstStyle/>
            <a:p>
              <a:pPr algn="ctr"/>
              <a:r>
                <a:rPr lang="en-US" altLang="zh-TW">
                  <a:solidFill>
                    <a:srgbClr val="33CC33"/>
                  </a:solidFill>
                </a:rPr>
                <a:t>‧</a:t>
              </a:r>
            </a:p>
          </p:txBody>
        </p:sp>
        <p:sp>
          <p:nvSpPr>
            <p:cNvPr id="89123" name="Oval 35"/>
            <p:cNvSpPr>
              <a:spLocks noChangeArrowheads="1"/>
            </p:cNvSpPr>
            <p:nvPr/>
          </p:nvSpPr>
          <p:spPr bwMode="auto">
            <a:xfrm>
              <a:off x="249" y="2272"/>
              <a:ext cx="771" cy="771"/>
            </a:xfrm>
            <a:prstGeom prst="ellipse">
              <a:avLst/>
            </a:prstGeom>
            <a:noFill/>
            <a:ln w="19050">
              <a:solidFill>
                <a:srgbClr val="FF9900"/>
              </a:solidFill>
              <a:prstDash val="dashDot"/>
              <a:round/>
              <a:headEnd/>
              <a:tailEnd/>
            </a:ln>
            <a:effectLst/>
          </p:spPr>
          <p:txBody>
            <a:bodyPr wrap="none" anchor="ctr"/>
            <a:lstStyle/>
            <a:p>
              <a:pPr algn="ctr"/>
              <a:r>
                <a:rPr lang="en-US" altLang="zh-TW">
                  <a:solidFill>
                    <a:srgbClr val="FF9900"/>
                  </a:solidFill>
                </a:rPr>
                <a:t>‧</a:t>
              </a:r>
            </a:p>
          </p:txBody>
        </p:sp>
      </p:grpSp>
      <p:sp>
        <p:nvSpPr>
          <p:cNvPr id="89124" name="Rectangle 36"/>
          <p:cNvSpPr>
            <a:spLocks noChangeArrowheads="1"/>
          </p:cNvSpPr>
          <p:nvPr/>
        </p:nvSpPr>
        <p:spPr bwMode="auto">
          <a:xfrm>
            <a:off x="468313" y="5516563"/>
            <a:ext cx="1511300" cy="936625"/>
          </a:xfrm>
          <a:prstGeom prst="rect">
            <a:avLst/>
          </a:prstGeom>
          <a:solidFill>
            <a:srgbClr val="808080"/>
          </a:solidFill>
          <a:ln w="9525">
            <a:miter lim="800000"/>
            <a:headEnd/>
            <a:tailEnd/>
          </a:ln>
          <a:effectLst/>
          <a:scene3d>
            <a:camera prst="legacyObliqueTopRight"/>
            <a:lightRig rig="legacyFlat3" dir="b"/>
          </a:scene3d>
          <a:sp3d extrusionH="887400" prstMaterial="legacyMatte">
            <a:bevelT w="13500" h="13500" prst="angle"/>
            <a:bevelB w="13500" h="13500" prst="angle"/>
            <a:extrusionClr>
              <a:srgbClr val="808080"/>
            </a:extrusionClr>
          </a:sp3d>
        </p:spPr>
        <p:txBody>
          <a:bodyPr wrap="none" anchor="ctr">
            <a:flatTx/>
          </a:bodyPr>
          <a:lstStyle/>
          <a:p>
            <a:endParaRPr lang="zh-TW" altLang="en-US"/>
          </a:p>
        </p:txBody>
      </p:sp>
      <p:grpSp>
        <p:nvGrpSpPr>
          <p:cNvPr id="8" name="Group 37"/>
          <p:cNvGrpSpPr>
            <a:grpSpLocks/>
          </p:cNvGrpSpPr>
          <p:nvPr/>
        </p:nvGrpSpPr>
        <p:grpSpPr bwMode="auto">
          <a:xfrm>
            <a:off x="3421063" y="5013325"/>
            <a:ext cx="1871662" cy="1439863"/>
            <a:chOff x="4060" y="3113"/>
            <a:chExt cx="1179" cy="907"/>
          </a:xfrm>
        </p:grpSpPr>
        <p:sp>
          <p:nvSpPr>
            <p:cNvPr id="89126" name="Rectangle 38"/>
            <p:cNvSpPr>
              <a:spLocks noChangeArrowheads="1"/>
            </p:cNvSpPr>
            <p:nvPr/>
          </p:nvSpPr>
          <p:spPr bwMode="auto">
            <a:xfrm>
              <a:off x="4060" y="3884"/>
              <a:ext cx="181" cy="136"/>
            </a:xfrm>
            <a:prstGeom prst="rect">
              <a:avLst/>
            </a:prstGeom>
            <a:solidFill>
              <a:schemeClr val="accent1"/>
            </a:solidFill>
            <a:ln w="9525">
              <a:solidFill>
                <a:schemeClr val="tx1"/>
              </a:solidFill>
              <a:miter lim="800000"/>
              <a:headEnd/>
              <a:tailEnd/>
            </a:ln>
            <a:effectLst/>
          </p:spPr>
          <p:txBody>
            <a:bodyPr wrap="none" anchor="ctr"/>
            <a:lstStyle/>
            <a:p>
              <a:endParaRPr lang="zh-TW" altLang="en-US"/>
            </a:p>
          </p:txBody>
        </p:sp>
        <p:sp>
          <p:nvSpPr>
            <p:cNvPr id="89127" name="Rectangle 39"/>
            <p:cNvSpPr>
              <a:spLocks noChangeArrowheads="1"/>
            </p:cNvSpPr>
            <p:nvPr/>
          </p:nvSpPr>
          <p:spPr bwMode="auto">
            <a:xfrm>
              <a:off x="4333" y="3884"/>
              <a:ext cx="181" cy="136"/>
            </a:xfrm>
            <a:prstGeom prst="rect">
              <a:avLst/>
            </a:prstGeom>
            <a:solidFill>
              <a:srgbClr val="33CC33"/>
            </a:solidFill>
            <a:ln w="9525">
              <a:solidFill>
                <a:schemeClr val="tx1"/>
              </a:solidFill>
              <a:miter lim="800000"/>
              <a:headEnd/>
              <a:tailEnd/>
            </a:ln>
            <a:effectLst/>
          </p:spPr>
          <p:txBody>
            <a:bodyPr wrap="none" anchor="ctr"/>
            <a:lstStyle/>
            <a:p>
              <a:endParaRPr lang="zh-TW" altLang="en-US"/>
            </a:p>
          </p:txBody>
        </p:sp>
        <p:sp>
          <p:nvSpPr>
            <p:cNvPr id="89128" name="Rectangle 40"/>
            <p:cNvSpPr>
              <a:spLocks noChangeArrowheads="1"/>
            </p:cNvSpPr>
            <p:nvPr/>
          </p:nvSpPr>
          <p:spPr bwMode="auto">
            <a:xfrm>
              <a:off x="4605" y="3884"/>
              <a:ext cx="181" cy="136"/>
            </a:xfrm>
            <a:prstGeom prst="rect">
              <a:avLst/>
            </a:prstGeom>
            <a:solidFill>
              <a:srgbClr val="FF0000"/>
            </a:solidFill>
            <a:ln w="9525">
              <a:solidFill>
                <a:schemeClr val="tx1"/>
              </a:solidFill>
              <a:miter lim="800000"/>
              <a:headEnd/>
              <a:tailEnd/>
            </a:ln>
            <a:effectLst/>
          </p:spPr>
          <p:txBody>
            <a:bodyPr wrap="none" anchor="ctr"/>
            <a:lstStyle/>
            <a:p>
              <a:endParaRPr lang="zh-TW" altLang="en-US"/>
            </a:p>
          </p:txBody>
        </p:sp>
        <p:sp>
          <p:nvSpPr>
            <p:cNvPr id="89129" name="Rectangle 41"/>
            <p:cNvSpPr>
              <a:spLocks noChangeArrowheads="1"/>
            </p:cNvSpPr>
            <p:nvPr/>
          </p:nvSpPr>
          <p:spPr bwMode="auto">
            <a:xfrm>
              <a:off x="5058" y="3884"/>
              <a:ext cx="181" cy="136"/>
            </a:xfrm>
            <a:prstGeom prst="rect">
              <a:avLst/>
            </a:prstGeom>
            <a:solidFill>
              <a:srgbClr val="CC00CC"/>
            </a:solidFill>
            <a:ln w="9525">
              <a:solidFill>
                <a:schemeClr val="tx1"/>
              </a:solidFill>
              <a:miter lim="800000"/>
              <a:headEnd/>
              <a:tailEnd/>
            </a:ln>
            <a:effectLst/>
          </p:spPr>
          <p:txBody>
            <a:bodyPr wrap="none" anchor="ctr"/>
            <a:lstStyle/>
            <a:p>
              <a:endParaRPr lang="zh-TW" altLang="en-US"/>
            </a:p>
          </p:txBody>
        </p:sp>
        <p:sp>
          <p:nvSpPr>
            <p:cNvPr id="89130" name="Rectangle 42"/>
            <p:cNvSpPr>
              <a:spLocks noChangeArrowheads="1"/>
            </p:cNvSpPr>
            <p:nvPr/>
          </p:nvSpPr>
          <p:spPr bwMode="auto">
            <a:xfrm>
              <a:off x="4324" y="3476"/>
              <a:ext cx="181" cy="136"/>
            </a:xfrm>
            <a:prstGeom prst="rect">
              <a:avLst/>
            </a:prstGeom>
            <a:solidFill>
              <a:srgbClr val="FF9900"/>
            </a:solidFill>
            <a:ln w="9525">
              <a:solidFill>
                <a:schemeClr val="tx1"/>
              </a:solidFill>
              <a:miter lim="800000"/>
              <a:headEnd/>
              <a:tailEnd/>
            </a:ln>
            <a:effectLst/>
          </p:spPr>
          <p:txBody>
            <a:bodyPr wrap="none" anchor="ctr"/>
            <a:lstStyle/>
            <a:p>
              <a:endParaRPr lang="zh-TW" altLang="en-US"/>
            </a:p>
          </p:txBody>
        </p:sp>
        <p:sp>
          <p:nvSpPr>
            <p:cNvPr id="89131" name="Line 43"/>
            <p:cNvSpPr>
              <a:spLocks noChangeShapeType="1"/>
            </p:cNvSpPr>
            <p:nvPr/>
          </p:nvSpPr>
          <p:spPr bwMode="auto">
            <a:xfrm>
              <a:off x="4415" y="3657"/>
              <a:ext cx="0" cy="182"/>
            </a:xfrm>
            <a:prstGeom prst="line">
              <a:avLst/>
            </a:prstGeom>
            <a:noFill/>
            <a:ln w="28575">
              <a:solidFill>
                <a:schemeClr val="tx1"/>
              </a:solidFill>
              <a:round/>
              <a:headEnd/>
              <a:tailEnd/>
            </a:ln>
            <a:effectLst/>
          </p:spPr>
          <p:txBody>
            <a:bodyPr/>
            <a:lstStyle/>
            <a:p>
              <a:endParaRPr lang="zh-TW" altLang="en-US"/>
            </a:p>
          </p:txBody>
        </p:sp>
        <p:sp>
          <p:nvSpPr>
            <p:cNvPr id="89132" name="Line 44"/>
            <p:cNvSpPr>
              <a:spLocks noChangeShapeType="1"/>
            </p:cNvSpPr>
            <p:nvPr/>
          </p:nvSpPr>
          <p:spPr bwMode="auto">
            <a:xfrm flipH="1">
              <a:off x="4188" y="3657"/>
              <a:ext cx="227" cy="182"/>
            </a:xfrm>
            <a:prstGeom prst="line">
              <a:avLst/>
            </a:prstGeom>
            <a:noFill/>
            <a:ln w="28575">
              <a:solidFill>
                <a:schemeClr val="tx1"/>
              </a:solidFill>
              <a:round/>
              <a:headEnd/>
              <a:tailEnd/>
            </a:ln>
            <a:effectLst/>
          </p:spPr>
          <p:txBody>
            <a:bodyPr/>
            <a:lstStyle/>
            <a:p>
              <a:endParaRPr lang="zh-TW" altLang="en-US"/>
            </a:p>
          </p:txBody>
        </p:sp>
        <p:sp>
          <p:nvSpPr>
            <p:cNvPr id="89133" name="Line 45"/>
            <p:cNvSpPr>
              <a:spLocks noChangeShapeType="1"/>
            </p:cNvSpPr>
            <p:nvPr/>
          </p:nvSpPr>
          <p:spPr bwMode="auto">
            <a:xfrm>
              <a:off x="4415" y="3657"/>
              <a:ext cx="272" cy="182"/>
            </a:xfrm>
            <a:prstGeom prst="line">
              <a:avLst/>
            </a:prstGeom>
            <a:noFill/>
            <a:ln w="28575">
              <a:solidFill>
                <a:schemeClr val="tx1"/>
              </a:solidFill>
              <a:round/>
              <a:headEnd/>
              <a:tailEnd/>
            </a:ln>
            <a:effectLst/>
          </p:spPr>
          <p:txBody>
            <a:bodyPr/>
            <a:lstStyle/>
            <a:p>
              <a:endParaRPr lang="zh-TW" altLang="en-US"/>
            </a:p>
          </p:txBody>
        </p:sp>
        <p:sp>
          <p:nvSpPr>
            <p:cNvPr id="89134" name="Rectangle 46"/>
            <p:cNvSpPr>
              <a:spLocks noChangeArrowheads="1"/>
            </p:cNvSpPr>
            <p:nvPr/>
          </p:nvSpPr>
          <p:spPr bwMode="auto">
            <a:xfrm>
              <a:off x="4695" y="3113"/>
              <a:ext cx="181" cy="136"/>
            </a:xfrm>
            <a:prstGeom prst="rect">
              <a:avLst/>
            </a:prstGeom>
            <a:solidFill>
              <a:srgbClr val="808080"/>
            </a:solidFill>
            <a:ln w="9525">
              <a:solidFill>
                <a:schemeClr val="tx1"/>
              </a:solidFill>
              <a:miter lim="800000"/>
              <a:headEnd/>
              <a:tailEnd/>
            </a:ln>
            <a:effectLst/>
          </p:spPr>
          <p:txBody>
            <a:bodyPr wrap="none" anchor="ctr"/>
            <a:lstStyle/>
            <a:p>
              <a:endParaRPr lang="zh-TW" altLang="en-US"/>
            </a:p>
          </p:txBody>
        </p:sp>
        <p:sp>
          <p:nvSpPr>
            <p:cNvPr id="89135" name="Line 47"/>
            <p:cNvSpPr>
              <a:spLocks noChangeShapeType="1"/>
            </p:cNvSpPr>
            <p:nvPr/>
          </p:nvSpPr>
          <p:spPr bwMode="auto">
            <a:xfrm flipH="1">
              <a:off x="4422" y="3294"/>
              <a:ext cx="363" cy="136"/>
            </a:xfrm>
            <a:prstGeom prst="line">
              <a:avLst/>
            </a:prstGeom>
            <a:noFill/>
            <a:ln w="28575">
              <a:solidFill>
                <a:schemeClr val="tx1"/>
              </a:solidFill>
              <a:round/>
              <a:headEnd/>
              <a:tailEnd/>
            </a:ln>
            <a:effectLst/>
          </p:spPr>
          <p:txBody>
            <a:bodyPr/>
            <a:lstStyle/>
            <a:p>
              <a:endParaRPr lang="zh-TW" altLang="en-US"/>
            </a:p>
          </p:txBody>
        </p:sp>
        <p:sp>
          <p:nvSpPr>
            <p:cNvPr id="89136" name="Line 48"/>
            <p:cNvSpPr>
              <a:spLocks noChangeShapeType="1"/>
            </p:cNvSpPr>
            <p:nvPr/>
          </p:nvSpPr>
          <p:spPr bwMode="auto">
            <a:xfrm>
              <a:off x="4785" y="3294"/>
              <a:ext cx="363" cy="590"/>
            </a:xfrm>
            <a:prstGeom prst="line">
              <a:avLst/>
            </a:prstGeom>
            <a:noFill/>
            <a:ln w="28575">
              <a:solidFill>
                <a:schemeClr val="tx1"/>
              </a:solidFill>
              <a:round/>
              <a:headEnd/>
              <a:tailEnd/>
            </a:ln>
            <a:effectLst/>
          </p:spPr>
          <p:txBody>
            <a:bodyPr/>
            <a:lstStyle/>
            <a:p>
              <a:endParaRPr lang="zh-TW" altLang="en-US"/>
            </a:p>
          </p:txBody>
        </p:sp>
      </p:grpSp>
      <p:grpSp>
        <p:nvGrpSpPr>
          <p:cNvPr id="9" name="Group 49"/>
          <p:cNvGrpSpPr>
            <a:grpSpLocks/>
          </p:cNvGrpSpPr>
          <p:nvPr/>
        </p:nvGrpSpPr>
        <p:grpSpPr bwMode="auto">
          <a:xfrm>
            <a:off x="6372225" y="5122863"/>
            <a:ext cx="1944688" cy="1557337"/>
            <a:chOff x="3424" y="3227"/>
            <a:chExt cx="1225" cy="981"/>
          </a:xfrm>
        </p:grpSpPr>
        <p:sp>
          <p:nvSpPr>
            <p:cNvPr id="89138" name="Oval 50"/>
            <p:cNvSpPr>
              <a:spLocks noChangeArrowheads="1"/>
            </p:cNvSpPr>
            <p:nvPr/>
          </p:nvSpPr>
          <p:spPr bwMode="auto">
            <a:xfrm>
              <a:off x="3424" y="3227"/>
              <a:ext cx="1225" cy="981"/>
            </a:xfrm>
            <a:prstGeom prst="ellipse">
              <a:avLst/>
            </a:prstGeom>
            <a:solidFill>
              <a:schemeClr val="bg1"/>
            </a:solidFill>
            <a:ln w="19050">
              <a:solidFill>
                <a:srgbClr val="808080"/>
              </a:solidFill>
              <a:prstDash val="dashDot"/>
              <a:round/>
              <a:headEnd/>
              <a:tailEnd/>
            </a:ln>
            <a:effectLst/>
          </p:spPr>
          <p:txBody>
            <a:bodyPr wrap="none" anchor="ctr"/>
            <a:lstStyle/>
            <a:p>
              <a:endParaRPr lang="zh-TW" altLang="en-US"/>
            </a:p>
          </p:txBody>
        </p:sp>
        <p:grpSp>
          <p:nvGrpSpPr>
            <p:cNvPr id="10" name="Group 51"/>
            <p:cNvGrpSpPr>
              <a:grpSpLocks/>
            </p:cNvGrpSpPr>
            <p:nvPr/>
          </p:nvGrpSpPr>
          <p:grpSpPr bwMode="auto">
            <a:xfrm>
              <a:off x="3523" y="3339"/>
              <a:ext cx="1043" cy="771"/>
              <a:chOff x="249" y="2272"/>
              <a:chExt cx="1043" cy="771"/>
            </a:xfrm>
          </p:grpSpPr>
          <p:sp>
            <p:nvSpPr>
              <p:cNvPr id="89140" name="Oval 52"/>
              <p:cNvSpPr>
                <a:spLocks noChangeArrowheads="1"/>
              </p:cNvSpPr>
              <p:nvPr/>
            </p:nvSpPr>
            <p:spPr bwMode="auto">
              <a:xfrm>
                <a:off x="340" y="2456"/>
                <a:ext cx="288" cy="288"/>
              </a:xfrm>
              <a:prstGeom prst="ellipse">
                <a:avLst/>
              </a:prstGeom>
              <a:noFill/>
              <a:ln w="19050">
                <a:solidFill>
                  <a:schemeClr val="accent1"/>
                </a:solidFill>
                <a:prstDash val="dashDot"/>
                <a:round/>
                <a:headEnd/>
                <a:tailEnd/>
              </a:ln>
              <a:effectLst/>
            </p:spPr>
            <p:txBody>
              <a:bodyPr wrap="none" anchor="ctr"/>
              <a:lstStyle/>
              <a:p>
                <a:pPr algn="ctr"/>
                <a:r>
                  <a:rPr lang="en-US" altLang="zh-TW">
                    <a:solidFill>
                      <a:schemeClr val="accent1"/>
                    </a:solidFill>
                  </a:rPr>
                  <a:t>‧</a:t>
                </a:r>
              </a:p>
            </p:txBody>
          </p:sp>
          <p:sp>
            <p:nvSpPr>
              <p:cNvPr id="89141" name="Oval 53"/>
              <p:cNvSpPr>
                <a:spLocks noChangeArrowheads="1"/>
              </p:cNvSpPr>
              <p:nvPr/>
            </p:nvSpPr>
            <p:spPr bwMode="auto">
              <a:xfrm>
                <a:off x="568" y="2387"/>
                <a:ext cx="384" cy="384"/>
              </a:xfrm>
              <a:prstGeom prst="ellipse">
                <a:avLst/>
              </a:prstGeom>
              <a:noFill/>
              <a:ln w="19050">
                <a:solidFill>
                  <a:srgbClr val="FF0000"/>
                </a:solidFill>
                <a:prstDash val="dashDot"/>
                <a:round/>
                <a:headEnd/>
                <a:tailEnd/>
              </a:ln>
              <a:effectLst/>
            </p:spPr>
            <p:txBody>
              <a:bodyPr wrap="none" anchor="ctr"/>
              <a:lstStyle/>
              <a:p>
                <a:pPr algn="ctr"/>
                <a:r>
                  <a:rPr lang="en-US" altLang="zh-TW">
                    <a:solidFill>
                      <a:srgbClr val="FF0000"/>
                    </a:solidFill>
                  </a:rPr>
                  <a:t>‧</a:t>
                </a:r>
              </a:p>
            </p:txBody>
          </p:sp>
          <p:sp>
            <p:nvSpPr>
              <p:cNvPr id="89142" name="Oval 54"/>
              <p:cNvSpPr>
                <a:spLocks noChangeArrowheads="1"/>
              </p:cNvSpPr>
              <p:nvPr/>
            </p:nvSpPr>
            <p:spPr bwMode="auto">
              <a:xfrm>
                <a:off x="748" y="2387"/>
                <a:ext cx="544" cy="544"/>
              </a:xfrm>
              <a:prstGeom prst="ellipse">
                <a:avLst/>
              </a:prstGeom>
              <a:noFill/>
              <a:ln w="19050">
                <a:solidFill>
                  <a:srgbClr val="CC00CC"/>
                </a:solidFill>
                <a:prstDash val="dashDot"/>
                <a:round/>
                <a:headEnd/>
                <a:tailEnd/>
              </a:ln>
              <a:effectLst/>
            </p:spPr>
            <p:txBody>
              <a:bodyPr wrap="none" anchor="ctr"/>
              <a:lstStyle/>
              <a:p>
                <a:pPr algn="ctr"/>
                <a:r>
                  <a:rPr lang="en-US" altLang="zh-TW">
                    <a:solidFill>
                      <a:srgbClr val="CC00CC"/>
                    </a:solidFill>
                  </a:rPr>
                  <a:t>‧</a:t>
                </a:r>
              </a:p>
            </p:txBody>
          </p:sp>
          <p:sp>
            <p:nvSpPr>
              <p:cNvPr id="89143" name="Oval 55"/>
              <p:cNvSpPr>
                <a:spLocks noChangeArrowheads="1"/>
              </p:cNvSpPr>
              <p:nvPr/>
            </p:nvSpPr>
            <p:spPr bwMode="auto">
              <a:xfrm>
                <a:off x="460" y="2644"/>
                <a:ext cx="288" cy="288"/>
              </a:xfrm>
              <a:prstGeom prst="ellipse">
                <a:avLst/>
              </a:prstGeom>
              <a:noFill/>
              <a:ln w="19050">
                <a:solidFill>
                  <a:srgbClr val="33CC33"/>
                </a:solidFill>
                <a:prstDash val="dashDot"/>
                <a:round/>
                <a:headEnd/>
                <a:tailEnd/>
              </a:ln>
              <a:effectLst/>
            </p:spPr>
            <p:txBody>
              <a:bodyPr wrap="none" anchor="ctr"/>
              <a:lstStyle/>
              <a:p>
                <a:pPr algn="ctr"/>
                <a:r>
                  <a:rPr lang="en-US" altLang="zh-TW">
                    <a:solidFill>
                      <a:srgbClr val="33CC33"/>
                    </a:solidFill>
                  </a:rPr>
                  <a:t>‧</a:t>
                </a:r>
              </a:p>
            </p:txBody>
          </p:sp>
          <p:sp>
            <p:nvSpPr>
              <p:cNvPr id="89144" name="Oval 56"/>
              <p:cNvSpPr>
                <a:spLocks noChangeArrowheads="1"/>
              </p:cNvSpPr>
              <p:nvPr/>
            </p:nvSpPr>
            <p:spPr bwMode="auto">
              <a:xfrm>
                <a:off x="249" y="2272"/>
                <a:ext cx="771" cy="771"/>
              </a:xfrm>
              <a:prstGeom prst="ellipse">
                <a:avLst/>
              </a:prstGeom>
              <a:noFill/>
              <a:ln w="19050">
                <a:solidFill>
                  <a:srgbClr val="FF9900"/>
                </a:solidFill>
                <a:prstDash val="dashDot"/>
                <a:round/>
                <a:headEnd/>
                <a:tailEnd/>
              </a:ln>
              <a:effectLst/>
            </p:spPr>
            <p:txBody>
              <a:bodyPr wrap="none" anchor="ctr"/>
              <a:lstStyle/>
              <a:p>
                <a:pPr algn="ctr"/>
                <a:r>
                  <a:rPr lang="en-US" altLang="zh-TW">
                    <a:solidFill>
                      <a:srgbClr val="FF9900"/>
                    </a:solidFill>
                  </a:rPr>
                  <a:t>‧</a:t>
                </a:r>
              </a:p>
            </p:txBody>
          </p:sp>
        </p:grpSp>
      </p:grpSp>
      <p:sp>
        <p:nvSpPr>
          <p:cNvPr id="89145" name="Rectangle 57"/>
          <p:cNvSpPr>
            <a:spLocks noChangeArrowheads="1"/>
          </p:cNvSpPr>
          <p:nvPr/>
        </p:nvSpPr>
        <p:spPr bwMode="auto">
          <a:xfrm>
            <a:off x="3563938" y="1035050"/>
            <a:ext cx="377825" cy="377825"/>
          </a:xfrm>
          <a:prstGeom prst="rect">
            <a:avLst/>
          </a:prstGeom>
          <a:solidFill>
            <a:srgbClr val="0000FF"/>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00FF"/>
            </a:extrusionClr>
          </a:sp3d>
        </p:spPr>
        <p:txBody>
          <a:bodyPr wrap="none" anchor="ctr">
            <a:flatTx/>
          </a:bodyPr>
          <a:lstStyle/>
          <a:p>
            <a:endParaRPr lang="zh-TW" altLang="en-US"/>
          </a:p>
        </p:txBody>
      </p:sp>
      <p:sp>
        <p:nvSpPr>
          <p:cNvPr id="89146" name="Text Box 58"/>
          <p:cNvSpPr txBox="1">
            <a:spLocks noChangeArrowheads="1"/>
          </p:cNvSpPr>
          <p:nvPr/>
        </p:nvSpPr>
        <p:spPr bwMode="auto">
          <a:xfrm>
            <a:off x="4157663" y="952500"/>
            <a:ext cx="844550" cy="366713"/>
          </a:xfrm>
          <a:prstGeom prst="rect">
            <a:avLst/>
          </a:prstGeom>
          <a:noFill/>
          <a:ln w="9525">
            <a:noFill/>
            <a:miter lim="800000"/>
            <a:headEnd/>
            <a:tailEnd/>
          </a:ln>
          <a:effectLst/>
        </p:spPr>
        <p:txBody>
          <a:bodyPr wrap="none">
            <a:spAutoFit/>
          </a:bodyPr>
          <a:lstStyle/>
          <a:p>
            <a:r>
              <a:rPr lang="en-US" altLang="zh-TW" b="1">
                <a:latin typeface="Times New Roman" pitchFamily="18" charset="0"/>
              </a:rPr>
              <a:t>Object</a:t>
            </a:r>
          </a:p>
        </p:txBody>
      </p:sp>
      <p:sp>
        <p:nvSpPr>
          <p:cNvPr id="89147" name="Rectangle 59"/>
          <p:cNvSpPr>
            <a:spLocks noChangeArrowheads="1"/>
          </p:cNvSpPr>
          <p:nvPr/>
        </p:nvSpPr>
        <p:spPr bwMode="auto">
          <a:xfrm>
            <a:off x="5165725" y="998538"/>
            <a:ext cx="358775" cy="269875"/>
          </a:xfrm>
          <a:prstGeom prst="rect">
            <a:avLst/>
          </a:prstGeom>
          <a:solidFill>
            <a:srgbClr val="0000FF"/>
          </a:solidFill>
          <a:ln w="9525">
            <a:solidFill>
              <a:schemeClr val="tx1"/>
            </a:solidFill>
            <a:miter lim="800000"/>
            <a:headEnd/>
            <a:tailEnd/>
          </a:ln>
          <a:effectLst/>
        </p:spPr>
        <p:txBody>
          <a:bodyPr wrap="none" anchor="ctr"/>
          <a:lstStyle/>
          <a:p>
            <a:endParaRPr lang="zh-TW" altLang="en-US"/>
          </a:p>
        </p:txBody>
      </p:sp>
      <p:sp>
        <p:nvSpPr>
          <p:cNvPr id="89148" name="Text Box 60"/>
          <p:cNvSpPr txBox="1">
            <a:spLocks noChangeArrowheads="1"/>
          </p:cNvSpPr>
          <p:nvPr/>
        </p:nvSpPr>
        <p:spPr bwMode="auto">
          <a:xfrm>
            <a:off x="5618163" y="981075"/>
            <a:ext cx="1206500" cy="366713"/>
          </a:xfrm>
          <a:prstGeom prst="rect">
            <a:avLst/>
          </a:prstGeom>
          <a:noFill/>
          <a:ln w="9525">
            <a:noFill/>
            <a:miter lim="800000"/>
            <a:headEnd/>
            <a:tailEnd/>
          </a:ln>
          <a:effectLst/>
        </p:spPr>
        <p:txBody>
          <a:bodyPr wrap="none">
            <a:spAutoFit/>
          </a:bodyPr>
          <a:lstStyle/>
          <a:p>
            <a:r>
              <a:rPr lang="en-US" altLang="zh-TW" b="1">
                <a:latin typeface="Times New Roman" pitchFamily="18" charset="0"/>
              </a:rPr>
              <a:t>Tree Node</a:t>
            </a:r>
          </a:p>
        </p:txBody>
      </p:sp>
      <p:sp>
        <p:nvSpPr>
          <p:cNvPr id="89149" name="Oval 61"/>
          <p:cNvSpPr>
            <a:spLocks noChangeArrowheads="1"/>
          </p:cNvSpPr>
          <p:nvPr/>
        </p:nvSpPr>
        <p:spPr bwMode="auto">
          <a:xfrm>
            <a:off x="7019925" y="893763"/>
            <a:ext cx="457200" cy="457200"/>
          </a:xfrm>
          <a:prstGeom prst="ellipse">
            <a:avLst/>
          </a:prstGeom>
          <a:noFill/>
          <a:ln w="19050">
            <a:solidFill>
              <a:srgbClr val="0000FF"/>
            </a:solidFill>
            <a:prstDash val="dashDot"/>
            <a:round/>
            <a:headEnd/>
            <a:tailEnd/>
          </a:ln>
          <a:effectLst/>
        </p:spPr>
        <p:txBody>
          <a:bodyPr wrap="none" anchor="ctr"/>
          <a:lstStyle/>
          <a:p>
            <a:pPr algn="ctr"/>
            <a:endParaRPr lang="zh-TW" altLang="zh-TW">
              <a:solidFill>
                <a:schemeClr val="accent1"/>
              </a:solidFill>
            </a:endParaRPr>
          </a:p>
        </p:txBody>
      </p:sp>
      <p:sp>
        <p:nvSpPr>
          <p:cNvPr id="89150" name="Text Box 62"/>
          <p:cNvSpPr txBox="1">
            <a:spLocks noChangeArrowheads="1"/>
          </p:cNvSpPr>
          <p:nvPr/>
        </p:nvSpPr>
        <p:spPr bwMode="auto">
          <a:xfrm>
            <a:off x="7542213" y="981075"/>
            <a:ext cx="692150" cy="366713"/>
          </a:xfrm>
          <a:prstGeom prst="rect">
            <a:avLst/>
          </a:prstGeom>
          <a:noFill/>
          <a:ln w="9525">
            <a:noFill/>
            <a:miter lim="800000"/>
            <a:headEnd/>
            <a:tailEnd/>
          </a:ln>
          <a:effectLst/>
        </p:spPr>
        <p:txBody>
          <a:bodyPr wrap="none">
            <a:spAutoFit/>
          </a:bodyPr>
          <a:lstStyle/>
          <a:p>
            <a:r>
              <a:rPr lang="en-US" altLang="zh-TW" b="1">
                <a:latin typeface="Times New Roman" pitchFamily="18" charset="0"/>
              </a:rPr>
              <a:t>Aura</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912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9124"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2"/>
          <p:cNvSpPr>
            <a:spLocks noGrp="1" noChangeArrowheads="1"/>
          </p:cNvSpPr>
          <p:nvPr>
            <p:ph type="title"/>
          </p:nvPr>
        </p:nvSpPr>
        <p:spPr/>
        <p:txBody>
          <a:bodyPr/>
          <a:lstStyle/>
          <a:p>
            <a:r>
              <a:rPr lang="en-US" altLang="zh-TW">
                <a:latin typeface="Times New Roman" pitchFamily="18" charset="0"/>
              </a:rPr>
              <a:t>LODDT</a:t>
            </a:r>
          </a:p>
        </p:txBody>
      </p:sp>
      <p:sp>
        <p:nvSpPr>
          <p:cNvPr id="47" name="頁尾版面配置區 3"/>
          <p:cNvSpPr>
            <a:spLocks noGrp="1"/>
          </p:cNvSpPr>
          <p:nvPr>
            <p:ph type="ftr" sz="quarter" idx="11"/>
          </p:nvPr>
        </p:nvSpPr>
        <p:spPr/>
        <p:txBody>
          <a:bodyPr/>
          <a:lstStyle/>
          <a:p>
            <a:r>
              <a:rPr lang="en-US" altLang="zh-TW"/>
              <a:t>National Central University, Taiwan</a:t>
            </a:r>
          </a:p>
        </p:txBody>
      </p:sp>
      <p:sp>
        <p:nvSpPr>
          <p:cNvPr id="48" name="投影片編號版面配置區 4"/>
          <p:cNvSpPr>
            <a:spLocks noGrp="1"/>
          </p:cNvSpPr>
          <p:nvPr>
            <p:ph type="sldNum" sz="quarter" idx="12"/>
          </p:nvPr>
        </p:nvSpPr>
        <p:spPr/>
        <p:txBody>
          <a:bodyPr/>
          <a:lstStyle/>
          <a:p>
            <a:fld id="{EF43F432-B886-4E7F-A2E9-661B5E32817E}" type="slidenum">
              <a:rPr lang="en-US" altLang="zh-TW"/>
              <a:pPr/>
              <a:t>38</a:t>
            </a:fld>
            <a:endParaRPr lang="en-US" altLang="zh-TW"/>
          </a:p>
        </p:txBody>
      </p:sp>
      <p:sp>
        <p:nvSpPr>
          <p:cNvPr id="96259" name="Rectangle 3"/>
          <p:cNvSpPr>
            <a:spLocks noChangeArrowheads="1"/>
          </p:cNvSpPr>
          <p:nvPr/>
        </p:nvSpPr>
        <p:spPr bwMode="auto">
          <a:xfrm>
            <a:off x="827088" y="5157788"/>
            <a:ext cx="1511300" cy="936625"/>
          </a:xfrm>
          <a:prstGeom prst="rect">
            <a:avLst/>
          </a:prstGeom>
          <a:solidFill>
            <a:srgbClr val="808080"/>
          </a:solidFill>
          <a:ln w="9525">
            <a:miter lim="800000"/>
            <a:headEnd/>
            <a:tailEnd/>
          </a:ln>
          <a:effectLst/>
          <a:scene3d>
            <a:camera prst="legacyObliqueTopRight"/>
            <a:lightRig rig="legacyFlat3" dir="b"/>
          </a:scene3d>
          <a:sp3d extrusionH="887400" prstMaterial="legacyMatte">
            <a:bevelT w="13500" h="13500" prst="angle"/>
            <a:bevelB w="13500" h="13500" prst="angle"/>
            <a:extrusionClr>
              <a:srgbClr val="808080"/>
            </a:extrusionClr>
          </a:sp3d>
        </p:spPr>
        <p:txBody>
          <a:bodyPr wrap="none" anchor="ctr">
            <a:flatTx/>
          </a:bodyPr>
          <a:lstStyle/>
          <a:p>
            <a:endParaRPr lang="zh-TW" altLang="en-US"/>
          </a:p>
        </p:txBody>
      </p:sp>
      <p:grpSp>
        <p:nvGrpSpPr>
          <p:cNvPr id="2" name="Group 4"/>
          <p:cNvGrpSpPr>
            <a:grpSpLocks/>
          </p:cNvGrpSpPr>
          <p:nvPr/>
        </p:nvGrpSpPr>
        <p:grpSpPr bwMode="auto">
          <a:xfrm>
            <a:off x="395288" y="1844675"/>
            <a:ext cx="2447925" cy="1800225"/>
            <a:chOff x="4060" y="3113"/>
            <a:chExt cx="1179" cy="907"/>
          </a:xfrm>
        </p:grpSpPr>
        <p:sp>
          <p:nvSpPr>
            <p:cNvPr id="96261" name="Rectangle 5"/>
            <p:cNvSpPr>
              <a:spLocks noChangeArrowheads="1"/>
            </p:cNvSpPr>
            <p:nvPr/>
          </p:nvSpPr>
          <p:spPr bwMode="auto">
            <a:xfrm>
              <a:off x="4060" y="3884"/>
              <a:ext cx="181" cy="136"/>
            </a:xfrm>
            <a:prstGeom prst="rect">
              <a:avLst/>
            </a:prstGeom>
            <a:solidFill>
              <a:schemeClr val="accent1"/>
            </a:solidFill>
            <a:ln w="9525">
              <a:solidFill>
                <a:schemeClr val="tx1"/>
              </a:solidFill>
              <a:miter lim="800000"/>
              <a:headEnd/>
              <a:tailEnd/>
            </a:ln>
            <a:effectLst/>
          </p:spPr>
          <p:txBody>
            <a:bodyPr wrap="none" anchor="ctr"/>
            <a:lstStyle/>
            <a:p>
              <a:endParaRPr lang="zh-TW" altLang="en-US"/>
            </a:p>
          </p:txBody>
        </p:sp>
        <p:sp>
          <p:nvSpPr>
            <p:cNvPr id="96262" name="Rectangle 6"/>
            <p:cNvSpPr>
              <a:spLocks noChangeArrowheads="1"/>
            </p:cNvSpPr>
            <p:nvPr/>
          </p:nvSpPr>
          <p:spPr bwMode="auto">
            <a:xfrm>
              <a:off x="4333" y="3884"/>
              <a:ext cx="181" cy="136"/>
            </a:xfrm>
            <a:prstGeom prst="rect">
              <a:avLst/>
            </a:prstGeom>
            <a:solidFill>
              <a:srgbClr val="33CC33"/>
            </a:solidFill>
            <a:ln w="9525">
              <a:solidFill>
                <a:schemeClr val="tx1"/>
              </a:solidFill>
              <a:miter lim="800000"/>
              <a:headEnd/>
              <a:tailEnd/>
            </a:ln>
            <a:effectLst/>
          </p:spPr>
          <p:txBody>
            <a:bodyPr wrap="none" anchor="ctr"/>
            <a:lstStyle/>
            <a:p>
              <a:endParaRPr lang="zh-TW" altLang="en-US"/>
            </a:p>
          </p:txBody>
        </p:sp>
        <p:sp>
          <p:nvSpPr>
            <p:cNvPr id="96263" name="Rectangle 7"/>
            <p:cNvSpPr>
              <a:spLocks noChangeArrowheads="1"/>
            </p:cNvSpPr>
            <p:nvPr/>
          </p:nvSpPr>
          <p:spPr bwMode="auto">
            <a:xfrm>
              <a:off x="4605" y="3884"/>
              <a:ext cx="181" cy="136"/>
            </a:xfrm>
            <a:prstGeom prst="rect">
              <a:avLst/>
            </a:prstGeom>
            <a:solidFill>
              <a:srgbClr val="FF0000"/>
            </a:solidFill>
            <a:ln w="9525">
              <a:solidFill>
                <a:schemeClr val="tx1"/>
              </a:solidFill>
              <a:miter lim="800000"/>
              <a:headEnd/>
              <a:tailEnd/>
            </a:ln>
            <a:effectLst/>
          </p:spPr>
          <p:txBody>
            <a:bodyPr wrap="none" anchor="ctr"/>
            <a:lstStyle/>
            <a:p>
              <a:endParaRPr lang="zh-TW" altLang="en-US"/>
            </a:p>
          </p:txBody>
        </p:sp>
        <p:sp>
          <p:nvSpPr>
            <p:cNvPr id="96264" name="Rectangle 8"/>
            <p:cNvSpPr>
              <a:spLocks noChangeArrowheads="1"/>
            </p:cNvSpPr>
            <p:nvPr/>
          </p:nvSpPr>
          <p:spPr bwMode="auto">
            <a:xfrm>
              <a:off x="5058" y="3884"/>
              <a:ext cx="181" cy="136"/>
            </a:xfrm>
            <a:prstGeom prst="rect">
              <a:avLst/>
            </a:prstGeom>
            <a:solidFill>
              <a:srgbClr val="CC00CC"/>
            </a:solidFill>
            <a:ln w="9525">
              <a:solidFill>
                <a:schemeClr val="tx1"/>
              </a:solidFill>
              <a:miter lim="800000"/>
              <a:headEnd/>
              <a:tailEnd/>
            </a:ln>
            <a:effectLst/>
          </p:spPr>
          <p:txBody>
            <a:bodyPr wrap="none" anchor="ctr"/>
            <a:lstStyle/>
            <a:p>
              <a:endParaRPr lang="zh-TW" altLang="en-US"/>
            </a:p>
          </p:txBody>
        </p:sp>
        <p:sp>
          <p:nvSpPr>
            <p:cNvPr id="96265" name="Rectangle 9"/>
            <p:cNvSpPr>
              <a:spLocks noChangeArrowheads="1"/>
            </p:cNvSpPr>
            <p:nvPr/>
          </p:nvSpPr>
          <p:spPr bwMode="auto">
            <a:xfrm>
              <a:off x="4324" y="3476"/>
              <a:ext cx="181" cy="136"/>
            </a:xfrm>
            <a:prstGeom prst="rect">
              <a:avLst/>
            </a:prstGeom>
            <a:solidFill>
              <a:srgbClr val="FF9900"/>
            </a:solidFill>
            <a:ln w="9525">
              <a:solidFill>
                <a:schemeClr val="tx1"/>
              </a:solidFill>
              <a:miter lim="800000"/>
              <a:headEnd/>
              <a:tailEnd/>
            </a:ln>
            <a:effectLst/>
          </p:spPr>
          <p:txBody>
            <a:bodyPr wrap="none" anchor="ctr"/>
            <a:lstStyle/>
            <a:p>
              <a:endParaRPr lang="zh-TW" altLang="en-US"/>
            </a:p>
          </p:txBody>
        </p:sp>
        <p:sp>
          <p:nvSpPr>
            <p:cNvPr id="96266" name="Line 10"/>
            <p:cNvSpPr>
              <a:spLocks noChangeShapeType="1"/>
            </p:cNvSpPr>
            <p:nvPr/>
          </p:nvSpPr>
          <p:spPr bwMode="auto">
            <a:xfrm>
              <a:off x="4415" y="3657"/>
              <a:ext cx="0" cy="182"/>
            </a:xfrm>
            <a:prstGeom prst="line">
              <a:avLst/>
            </a:prstGeom>
            <a:noFill/>
            <a:ln w="28575">
              <a:solidFill>
                <a:schemeClr val="tx1"/>
              </a:solidFill>
              <a:round/>
              <a:headEnd/>
              <a:tailEnd/>
            </a:ln>
            <a:effectLst/>
          </p:spPr>
          <p:txBody>
            <a:bodyPr/>
            <a:lstStyle/>
            <a:p>
              <a:endParaRPr lang="zh-TW" altLang="en-US"/>
            </a:p>
          </p:txBody>
        </p:sp>
        <p:sp>
          <p:nvSpPr>
            <p:cNvPr id="96267" name="Line 11"/>
            <p:cNvSpPr>
              <a:spLocks noChangeShapeType="1"/>
            </p:cNvSpPr>
            <p:nvPr/>
          </p:nvSpPr>
          <p:spPr bwMode="auto">
            <a:xfrm flipH="1">
              <a:off x="4188" y="3657"/>
              <a:ext cx="227" cy="182"/>
            </a:xfrm>
            <a:prstGeom prst="line">
              <a:avLst/>
            </a:prstGeom>
            <a:noFill/>
            <a:ln w="28575">
              <a:solidFill>
                <a:schemeClr val="tx1"/>
              </a:solidFill>
              <a:round/>
              <a:headEnd/>
              <a:tailEnd/>
            </a:ln>
            <a:effectLst/>
          </p:spPr>
          <p:txBody>
            <a:bodyPr/>
            <a:lstStyle/>
            <a:p>
              <a:endParaRPr lang="zh-TW" altLang="en-US"/>
            </a:p>
          </p:txBody>
        </p:sp>
        <p:sp>
          <p:nvSpPr>
            <p:cNvPr id="96268" name="Line 12"/>
            <p:cNvSpPr>
              <a:spLocks noChangeShapeType="1"/>
            </p:cNvSpPr>
            <p:nvPr/>
          </p:nvSpPr>
          <p:spPr bwMode="auto">
            <a:xfrm>
              <a:off x="4415" y="3657"/>
              <a:ext cx="272" cy="182"/>
            </a:xfrm>
            <a:prstGeom prst="line">
              <a:avLst/>
            </a:prstGeom>
            <a:noFill/>
            <a:ln w="28575">
              <a:solidFill>
                <a:schemeClr val="tx1"/>
              </a:solidFill>
              <a:round/>
              <a:headEnd/>
              <a:tailEnd/>
            </a:ln>
            <a:effectLst/>
          </p:spPr>
          <p:txBody>
            <a:bodyPr/>
            <a:lstStyle/>
            <a:p>
              <a:endParaRPr lang="zh-TW" altLang="en-US"/>
            </a:p>
          </p:txBody>
        </p:sp>
        <p:sp>
          <p:nvSpPr>
            <p:cNvPr id="96269" name="Rectangle 13"/>
            <p:cNvSpPr>
              <a:spLocks noChangeArrowheads="1"/>
            </p:cNvSpPr>
            <p:nvPr/>
          </p:nvSpPr>
          <p:spPr bwMode="auto">
            <a:xfrm>
              <a:off x="4695" y="3113"/>
              <a:ext cx="181" cy="136"/>
            </a:xfrm>
            <a:prstGeom prst="rect">
              <a:avLst/>
            </a:prstGeom>
            <a:solidFill>
              <a:srgbClr val="808080"/>
            </a:solidFill>
            <a:ln w="9525">
              <a:solidFill>
                <a:schemeClr val="tx1"/>
              </a:solidFill>
              <a:miter lim="800000"/>
              <a:headEnd/>
              <a:tailEnd/>
            </a:ln>
            <a:effectLst/>
          </p:spPr>
          <p:txBody>
            <a:bodyPr wrap="none" anchor="ctr"/>
            <a:lstStyle/>
            <a:p>
              <a:endParaRPr lang="zh-TW" altLang="en-US"/>
            </a:p>
          </p:txBody>
        </p:sp>
        <p:sp>
          <p:nvSpPr>
            <p:cNvPr id="96270" name="Line 14"/>
            <p:cNvSpPr>
              <a:spLocks noChangeShapeType="1"/>
            </p:cNvSpPr>
            <p:nvPr/>
          </p:nvSpPr>
          <p:spPr bwMode="auto">
            <a:xfrm flipH="1">
              <a:off x="4422" y="3294"/>
              <a:ext cx="363" cy="136"/>
            </a:xfrm>
            <a:prstGeom prst="line">
              <a:avLst/>
            </a:prstGeom>
            <a:noFill/>
            <a:ln w="28575">
              <a:solidFill>
                <a:schemeClr val="tx1"/>
              </a:solidFill>
              <a:round/>
              <a:headEnd/>
              <a:tailEnd/>
            </a:ln>
            <a:effectLst/>
          </p:spPr>
          <p:txBody>
            <a:bodyPr/>
            <a:lstStyle/>
            <a:p>
              <a:endParaRPr lang="zh-TW" altLang="en-US"/>
            </a:p>
          </p:txBody>
        </p:sp>
        <p:sp>
          <p:nvSpPr>
            <p:cNvPr id="96271" name="Line 15"/>
            <p:cNvSpPr>
              <a:spLocks noChangeShapeType="1"/>
            </p:cNvSpPr>
            <p:nvPr/>
          </p:nvSpPr>
          <p:spPr bwMode="auto">
            <a:xfrm>
              <a:off x="4785" y="3294"/>
              <a:ext cx="363" cy="590"/>
            </a:xfrm>
            <a:prstGeom prst="line">
              <a:avLst/>
            </a:prstGeom>
            <a:noFill/>
            <a:ln w="28575">
              <a:solidFill>
                <a:schemeClr val="tx1"/>
              </a:solidFill>
              <a:round/>
              <a:headEnd/>
              <a:tailEnd/>
            </a:ln>
            <a:effectLst/>
          </p:spPr>
          <p:txBody>
            <a:bodyPr/>
            <a:lstStyle/>
            <a:p>
              <a:endParaRPr lang="zh-TW" altLang="en-US"/>
            </a:p>
          </p:txBody>
        </p:sp>
      </p:grpSp>
      <p:grpSp>
        <p:nvGrpSpPr>
          <p:cNvPr id="3" name="Group 16"/>
          <p:cNvGrpSpPr>
            <a:grpSpLocks/>
          </p:cNvGrpSpPr>
          <p:nvPr/>
        </p:nvGrpSpPr>
        <p:grpSpPr bwMode="auto">
          <a:xfrm>
            <a:off x="4427538" y="2276475"/>
            <a:ext cx="3600450" cy="2882900"/>
            <a:chOff x="1837" y="2069"/>
            <a:chExt cx="2268" cy="1816"/>
          </a:xfrm>
        </p:grpSpPr>
        <p:sp>
          <p:nvSpPr>
            <p:cNvPr id="96273" name="Oval 17"/>
            <p:cNvSpPr>
              <a:spLocks noChangeArrowheads="1"/>
            </p:cNvSpPr>
            <p:nvPr/>
          </p:nvSpPr>
          <p:spPr bwMode="auto">
            <a:xfrm>
              <a:off x="1837" y="2069"/>
              <a:ext cx="2268" cy="1816"/>
            </a:xfrm>
            <a:prstGeom prst="ellipse">
              <a:avLst/>
            </a:prstGeom>
            <a:noFill/>
            <a:ln w="19050">
              <a:solidFill>
                <a:srgbClr val="808080"/>
              </a:solidFill>
              <a:prstDash val="dashDot"/>
              <a:round/>
              <a:headEnd/>
              <a:tailEnd/>
            </a:ln>
            <a:effectLst/>
          </p:spPr>
          <p:txBody>
            <a:bodyPr wrap="none" anchor="ctr"/>
            <a:lstStyle/>
            <a:p>
              <a:endParaRPr lang="zh-TW" altLang="en-US"/>
            </a:p>
          </p:txBody>
        </p:sp>
        <p:grpSp>
          <p:nvGrpSpPr>
            <p:cNvPr id="4" name="Group 18"/>
            <p:cNvGrpSpPr>
              <a:grpSpLocks/>
            </p:cNvGrpSpPr>
            <p:nvPr/>
          </p:nvGrpSpPr>
          <p:grpSpPr bwMode="auto">
            <a:xfrm>
              <a:off x="2020" y="2276"/>
              <a:ext cx="1931" cy="1428"/>
              <a:chOff x="249" y="2272"/>
              <a:chExt cx="1043" cy="771"/>
            </a:xfrm>
          </p:grpSpPr>
          <p:sp>
            <p:nvSpPr>
              <p:cNvPr id="96275" name="Oval 19"/>
              <p:cNvSpPr>
                <a:spLocks noChangeArrowheads="1"/>
              </p:cNvSpPr>
              <p:nvPr/>
            </p:nvSpPr>
            <p:spPr bwMode="auto">
              <a:xfrm>
                <a:off x="340" y="2456"/>
                <a:ext cx="288" cy="288"/>
              </a:xfrm>
              <a:prstGeom prst="ellipse">
                <a:avLst/>
              </a:prstGeom>
              <a:noFill/>
              <a:ln w="19050">
                <a:solidFill>
                  <a:schemeClr val="accent1"/>
                </a:solidFill>
                <a:prstDash val="dashDot"/>
                <a:round/>
                <a:headEnd/>
                <a:tailEnd/>
              </a:ln>
              <a:effectLst/>
            </p:spPr>
            <p:txBody>
              <a:bodyPr wrap="none" anchor="ctr"/>
              <a:lstStyle/>
              <a:p>
                <a:pPr algn="ctr"/>
                <a:r>
                  <a:rPr lang="en-US" altLang="zh-TW">
                    <a:solidFill>
                      <a:schemeClr val="accent1"/>
                    </a:solidFill>
                  </a:rPr>
                  <a:t>‧</a:t>
                </a:r>
              </a:p>
            </p:txBody>
          </p:sp>
          <p:sp>
            <p:nvSpPr>
              <p:cNvPr id="96276" name="Oval 20"/>
              <p:cNvSpPr>
                <a:spLocks noChangeArrowheads="1"/>
              </p:cNvSpPr>
              <p:nvPr/>
            </p:nvSpPr>
            <p:spPr bwMode="auto">
              <a:xfrm>
                <a:off x="568" y="2387"/>
                <a:ext cx="384" cy="384"/>
              </a:xfrm>
              <a:prstGeom prst="ellipse">
                <a:avLst/>
              </a:prstGeom>
              <a:noFill/>
              <a:ln w="19050">
                <a:solidFill>
                  <a:srgbClr val="FF0000"/>
                </a:solidFill>
                <a:prstDash val="dashDot"/>
                <a:round/>
                <a:headEnd/>
                <a:tailEnd/>
              </a:ln>
              <a:effectLst/>
            </p:spPr>
            <p:txBody>
              <a:bodyPr wrap="none" anchor="ctr"/>
              <a:lstStyle/>
              <a:p>
                <a:pPr algn="ctr"/>
                <a:r>
                  <a:rPr lang="en-US" altLang="zh-TW">
                    <a:solidFill>
                      <a:srgbClr val="FF0000"/>
                    </a:solidFill>
                  </a:rPr>
                  <a:t>‧</a:t>
                </a:r>
              </a:p>
            </p:txBody>
          </p:sp>
          <p:sp>
            <p:nvSpPr>
              <p:cNvPr id="96277" name="Oval 21"/>
              <p:cNvSpPr>
                <a:spLocks noChangeArrowheads="1"/>
              </p:cNvSpPr>
              <p:nvPr/>
            </p:nvSpPr>
            <p:spPr bwMode="auto">
              <a:xfrm>
                <a:off x="748" y="2387"/>
                <a:ext cx="544" cy="544"/>
              </a:xfrm>
              <a:prstGeom prst="ellipse">
                <a:avLst/>
              </a:prstGeom>
              <a:noFill/>
              <a:ln w="19050">
                <a:solidFill>
                  <a:srgbClr val="CC00CC"/>
                </a:solidFill>
                <a:prstDash val="dashDot"/>
                <a:round/>
                <a:headEnd/>
                <a:tailEnd/>
              </a:ln>
              <a:effectLst/>
            </p:spPr>
            <p:txBody>
              <a:bodyPr wrap="none" anchor="ctr"/>
              <a:lstStyle/>
              <a:p>
                <a:pPr algn="ctr"/>
                <a:r>
                  <a:rPr lang="en-US" altLang="zh-TW">
                    <a:solidFill>
                      <a:srgbClr val="CC00CC"/>
                    </a:solidFill>
                  </a:rPr>
                  <a:t>‧</a:t>
                </a:r>
              </a:p>
            </p:txBody>
          </p:sp>
          <p:sp>
            <p:nvSpPr>
              <p:cNvPr id="96278" name="Oval 22"/>
              <p:cNvSpPr>
                <a:spLocks noChangeArrowheads="1"/>
              </p:cNvSpPr>
              <p:nvPr/>
            </p:nvSpPr>
            <p:spPr bwMode="auto">
              <a:xfrm>
                <a:off x="460" y="2644"/>
                <a:ext cx="288" cy="288"/>
              </a:xfrm>
              <a:prstGeom prst="ellipse">
                <a:avLst/>
              </a:prstGeom>
              <a:noFill/>
              <a:ln w="19050">
                <a:solidFill>
                  <a:srgbClr val="33CC33"/>
                </a:solidFill>
                <a:prstDash val="dashDot"/>
                <a:round/>
                <a:headEnd/>
                <a:tailEnd/>
              </a:ln>
              <a:effectLst/>
            </p:spPr>
            <p:txBody>
              <a:bodyPr wrap="none" anchor="ctr"/>
              <a:lstStyle/>
              <a:p>
                <a:pPr algn="ctr"/>
                <a:r>
                  <a:rPr lang="en-US" altLang="zh-TW">
                    <a:solidFill>
                      <a:srgbClr val="33CC33"/>
                    </a:solidFill>
                  </a:rPr>
                  <a:t>‧</a:t>
                </a:r>
              </a:p>
            </p:txBody>
          </p:sp>
          <p:sp>
            <p:nvSpPr>
              <p:cNvPr id="96279" name="Oval 23"/>
              <p:cNvSpPr>
                <a:spLocks noChangeArrowheads="1"/>
              </p:cNvSpPr>
              <p:nvPr/>
            </p:nvSpPr>
            <p:spPr bwMode="auto">
              <a:xfrm>
                <a:off x="249" y="2272"/>
                <a:ext cx="771" cy="771"/>
              </a:xfrm>
              <a:prstGeom prst="ellipse">
                <a:avLst/>
              </a:prstGeom>
              <a:noFill/>
              <a:ln w="19050">
                <a:solidFill>
                  <a:srgbClr val="FF9900"/>
                </a:solidFill>
                <a:prstDash val="dashDot"/>
                <a:round/>
                <a:headEnd/>
                <a:tailEnd/>
              </a:ln>
              <a:effectLst/>
            </p:spPr>
            <p:txBody>
              <a:bodyPr wrap="none" anchor="ctr"/>
              <a:lstStyle/>
              <a:p>
                <a:pPr algn="ctr"/>
                <a:r>
                  <a:rPr lang="en-US" altLang="zh-TW">
                    <a:solidFill>
                      <a:srgbClr val="FF9900"/>
                    </a:solidFill>
                  </a:rPr>
                  <a:t>‧</a:t>
                </a:r>
              </a:p>
            </p:txBody>
          </p:sp>
        </p:grpSp>
      </p:grpSp>
      <p:sp>
        <p:nvSpPr>
          <p:cNvPr id="96280" name="Rectangle 24"/>
          <p:cNvSpPr>
            <a:spLocks noChangeArrowheads="1"/>
          </p:cNvSpPr>
          <p:nvPr/>
        </p:nvSpPr>
        <p:spPr bwMode="auto">
          <a:xfrm>
            <a:off x="3563938" y="1035050"/>
            <a:ext cx="377825" cy="377825"/>
          </a:xfrm>
          <a:prstGeom prst="rect">
            <a:avLst/>
          </a:prstGeom>
          <a:solidFill>
            <a:srgbClr val="0000FF"/>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00FF"/>
            </a:extrusionClr>
          </a:sp3d>
        </p:spPr>
        <p:txBody>
          <a:bodyPr wrap="none" anchor="ctr">
            <a:flatTx/>
          </a:bodyPr>
          <a:lstStyle/>
          <a:p>
            <a:endParaRPr lang="zh-TW" altLang="en-US"/>
          </a:p>
        </p:txBody>
      </p:sp>
      <p:sp>
        <p:nvSpPr>
          <p:cNvPr id="96281" name="Text Box 25"/>
          <p:cNvSpPr txBox="1">
            <a:spLocks noChangeArrowheads="1"/>
          </p:cNvSpPr>
          <p:nvPr/>
        </p:nvSpPr>
        <p:spPr bwMode="auto">
          <a:xfrm>
            <a:off x="4157663" y="952500"/>
            <a:ext cx="844550" cy="366713"/>
          </a:xfrm>
          <a:prstGeom prst="rect">
            <a:avLst/>
          </a:prstGeom>
          <a:noFill/>
          <a:ln w="9525">
            <a:noFill/>
            <a:miter lim="800000"/>
            <a:headEnd/>
            <a:tailEnd/>
          </a:ln>
          <a:effectLst/>
        </p:spPr>
        <p:txBody>
          <a:bodyPr wrap="none">
            <a:spAutoFit/>
          </a:bodyPr>
          <a:lstStyle/>
          <a:p>
            <a:r>
              <a:rPr lang="en-US" altLang="zh-TW" b="1">
                <a:latin typeface="Times New Roman" pitchFamily="18" charset="0"/>
              </a:rPr>
              <a:t>Object</a:t>
            </a:r>
          </a:p>
        </p:txBody>
      </p:sp>
      <p:sp>
        <p:nvSpPr>
          <p:cNvPr id="96282" name="Rectangle 26"/>
          <p:cNvSpPr>
            <a:spLocks noChangeArrowheads="1"/>
          </p:cNvSpPr>
          <p:nvPr/>
        </p:nvSpPr>
        <p:spPr bwMode="auto">
          <a:xfrm>
            <a:off x="5165725" y="998538"/>
            <a:ext cx="358775" cy="269875"/>
          </a:xfrm>
          <a:prstGeom prst="rect">
            <a:avLst/>
          </a:prstGeom>
          <a:solidFill>
            <a:srgbClr val="0000FF"/>
          </a:solidFill>
          <a:ln w="9525">
            <a:solidFill>
              <a:schemeClr val="tx1"/>
            </a:solidFill>
            <a:miter lim="800000"/>
            <a:headEnd/>
            <a:tailEnd/>
          </a:ln>
          <a:effectLst/>
        </p:spPr>
        <p:txBody>
          <a:bodyPr wrap="none" anchor="ctr"/>
          <a:lstStyle/>
          <a:p>
            <a:endParaRPr lang="zh-TW" altLang="en-US"/>
          </a:p>
        </p:txBody>
      </p:sp>
      <p:sp>
        <p:nvSpPr>
          <p:cNvPr id="96283" name="Text Box 27"/>
          <p:cNvSpPr txBox="1">
            <a:spLocks noChangeArrowheads="1"/>
          </p:cNvSpPr>
          <p:nvPr/>
        </p:nvSpPr>
        <p:spPr bwMode="auto">
          <a:xfrm>
            <a:off x="5618163" y="981075"/>
            <a:ext cx="1206500" cy="366713"/>
          </a:xfrm>
          <a:prstGeom prst="rect">
            <a:avLst/>
          </a:prstGeom>
          <a:noFill/>
          <a:ln w="9525">
            <a:noFill/>
            <a:miter lim="800000"/>
            <a:headEnd/>
            <a:tailEnd/>
          </a:ln>
          <a:effectLst/>
        </p:spPr>
        <p:txBody>
          <a:bodyPr wrap="none">
            <a:spAutoFit/>
          </a:bodyPr>
          <a:lstStyle/>
          <a:p>
            <a:r>
              <a:rPr lang="en-US" altLang="zh-TW" b="1">
                <a:latin typeface="Times New Roman" pitchFamily="18" charset="0"/>
              </a:rPr>
              <a:t>Tree Node</a:t>
            </a:r>
          </a:p>
        </p:txBody>
      </p:sp>
      <p:sp>
        <p:nvSpPr>
          <p:cNvPr id="96284" name="Oval 28"/>
          <p:cNvSpPr>
            <a:spLocks noChangeArrowheads="1"/>
          </p:cNvSpPr>
          <p:nvPr/>
        </p:nvSpPr>
        <p:spPr bwMode="auto">
          <a:xfrm>
            <a:off x="7019925" y="893763"/>
            <a:ext cx="457200" cy="457200"/>
          </a:xfrm>
          <a:prstGeom prst="ellipse">
            <a:avLst/>
          </a:prstGeom>
          <a:noFill/>
          <a:ln w="19050">
            <a:solidFill>
              <a:srgbClr val="0000FF"/>
            </a:solidFill>
            <a:prstDash val="dashDot"/>
            <a:round/>
            <a:headEnd/>
            <a:tailEnd/>
          </a:ln>
          <a:effectLst/>
        </p:spPr>
        <p:txBody>
          <a:bodyPr wrap="none" anchor="ctr"/>
          <a:lstStyle/>
          <a:p>
            <a:pPr algn="ctr"/>
            <a:endParaRPr lang="zh-TW" altLang="zh-TW">
              <a:solidFill>
                <a:schemeClr val="accent1"/>
              </a:solidFill>
            </a:endParaRPr>
          </a:p>
        </p:txBody>
      </p:sp>
      <p:sp>
        <p:nvSpPr>
          <p:cNvPr id="96285" name="Text Box 29"/>
          <p:cNvSpPr txBox="1">
            <a:spLocks noChangeArrowheads="1"/>
          </p:cNvSpPr>
          <p:nvPr/>
        </p:nvSpPr>
        <p:spPr bwMode="auto">
          <a:xfrm>
            <a:off x="7542213" y="981075"/>
            <a:ext cx="692150" cy="366713"/>
          </a:xfrm>
          <a:prstGeom prst="rect">
            <a:avLst/>
          </a:prstGeom>
          <a:noFill/>
          <a:ln w="9525">
            <a:noFill/>
            <a:miter lim="800000"/>
            <a:headEnd/>
            <a:tailEnd/>
          </a:ln>
          <a:effectLst/>
        </p:spPr>
        <p:txBody>
          <a:bodyPr wrap="none">
            <a:spAutoFit/>
          </a:bodyPr>
          <a:lstStyle/>
          <a:p>
            <a:r>
              <a:rPr lang="en-US" altLang="zh-TW" b="1">
                <a:latin typeface="Times New Roman" pitchFamily="18" charset="0"/>
              </a:rPr>
              <a:t>Aura</a:t>
            </a:r>
          </a:p>
        </p:txBody>
      </p:sp>
      <p:sp>
        <p:nvSpPr>
          <p:cNvPr id="96286" name="Oval 30"/>
          <p:cNvSpPr>
            <a:spLocks noChangeArrowheads="1"/>
          </p:cNvSpPr>
          <p:nvPr/>
        </p:nvSpPr>
        <p:spPr bwMode="auto">
          <a:xfrm>
            <a:off x="4500563" y="5229225"/>
            <a:ext cx="431800" cy="431800"/>
          </a:xfrm>
          <a:prstGeom prst="ellipse">
            <a:avLst/>
          </a:prstGeom>
          <a:solidFill>
            <a:srgbClr val="00FF00"/>
          </a:solidFill>
          <a:ln w="9525">
            <a:noFill/>
            <a:round/>
            <a:headEnd/>
            <a:tailEnd/>
          </a:ln>
          <a:effectLst/>
        </p:spPr>
        <p:txBody>
          <a:bodyPr wrap="none" anchor="ctr"/>
          <a:lstStyle/>
          <a:p>
            <a:pPr algn="ctr"/>
            <a:r>
              <a:rPr lang="en-US" altLang="zh-TW" b="1"/>
              <a:t>U</a:t>
            </a:r>
          </a:p>
        </p:txBody>
      </p:sp>
      <p:sp>
        <p:nvSpPr>
          <p:cNvPr id="96287" name="Rectangle 31"/>
          <p:cNvSpPr>
            <a:spLocks noChangeArrowheads="1"/>
          </p:cNvSpPr>
          <p:nvPr/>
        </p:nvSpPr>
        <p:spPr bwMode="auto">
          <a:xfrm>
            <a:off x="395288" y="1700213"/>
            <a:ext cx="2952750" cy="504825"/>
          </a:xfrm>
          <a:prstGeom prst="rect">
            <a:avLst/>
          </a:prstGeom>
          <a:noFill/>
          <a:ln w="28575">
            <a:solidFill>
              <a:srgbClr val="FF0000"/>
            </a:solidFill>
            <a:miter lim="800000"/>
            <a:headEnd/>
            <a:tailEnd/>
          </a:ln>
          <a:effectLst/>
        </p:spPr>
        <p:txBody>
          <a:bodyPr wrap="none" anchor="ctr"/>
          <a:lstStyle/>
          <a:p>
            <a:endParaRPr lang="zh-TW" altLang="en-US"/>
          </a:p>
        </p:txBody>
      </p:sp>
      <p:sp>
        <p:nvSpPr>
          <p:cNvPr id="96288" name="Rectangle 32"/>
          <p:cNvSpPr>
            <a:spLocks noChangeArrowheads="1"/>
          </p:cNvSpPr>
          <p:nvPr/>
        </p:nvSpPr>
        <p:spPr bwMode="auto">
          <a:xfrm>
            <a:off x="395288" y="2419350"/>
            <a:ext cx="2952750" cy="504825"/>
          </a:xfrm>
          <a:prstGeom prst="rect">
            <a:avLst/>
          </a:prstGeom>
          <a:noFill/>
          <a:ln w="28575">
            <a:solidFill>
              <a:srgbClr val="FF0000"/>
            </a:solidFill>
            <a:miter lim="800000"/>
            <a:headEnd/>
            <a:tailEnd/>
          </a:ln>
          <a:effectLst/>
        </p:spPr>
        <p:txBody>
          <a:bodyPr wrap="none" anchor="ctr"/>
          <a:lstStyle/>
          <a:p>
            <a:endParaRPr lang="zh-TW" altLang="en-US"/>
          </a:p>
        </p:txBody>
      </p:sp>
      <p:grpSp>
        <p:nvGrpSpPr>
          <p:cNvPr id="5" name="Group 33"/>
          <p:cNvGrpSpPr>
            <a:grpSpLocks/>
          </p:cNvGrpSpPr>
          <p:nvPr/>
        </p:nvGrpSpPr>
        <p:grpSpPr bwMode="auto">
          <a:xfrm>
            <a:off x="827088" y="5157788"/>
            <a:ext cx="1512887" cy="936625"/>
            <a:chOff x="521" y="3249"/>
            <a:chExt cx="953" cy="590"/>
          </a:xfrm>
        </p:grpSpPr>
        <p:sp>
          <p:nvSpPr>
            <p:cNvPr id="96290" name="Rectangle 34"/>
            <p:cNvSpPr>
              <a:spLocks noChangeArrowheads="1"/>
            </p:cNvSpPr>
            <p:nvPr/>
          </p:nvSpPr>
          <p:spPr bwMode="auto">
            <a:xfrm>
              <a:off x="521" y="3249"/>
              <a:ext cx="499" cy="589"/>
            </a:xfrm>
            <a:prstGeom prst="rect">
              <a:avLst/>
            </a:prstGeom>
            <a:solidFill>
              <a:srgbClr val="FF9900"/>
            </a:solidFill>
            <a:ln w="9525">
              <a:miter lim="800000"/>
              <a:headEnd/>
              <a:tailEnd/>
            </a:ln>
            <a:effectLst/>
            <a:scene3d>
              <a:camera prst="legacyObliqueTopRight"/>
              <a:lightRig rig="legacyFlat3" dir="b"/>
            </a:scene3d>
            <a:sp3d extrusionH="887400" prstMaterial="legacyMatte">
              <a:bevelT w="13500" h="13500" prst="angle"/>
              <a:bevelB w="13500" h="13500" prst="angle"/>
              <a:extrusionClr>
                <a:srgbClr val="FF9900"/>
              </a:extrusionClr>
            </a:sp3d>
          </p:spPr>
          <p:txBody>
            <a:bodyPr wrap="none" anchor="ctr">
              <a:flatTx/>
            </a:bodyPr>
            <a:lstStyle/>
            <a:p>
              <a:endParaRPr lang="zh-TW" altLang="en-US"/>
            </a:p>
          </p:txBody>
        </p:sp>
        <p:sp>
          <p:nvSpPr>
            <p:cNvPr id="96291" name="Rectangle 35"/>
            <p:cNvSpPr>
              <a:spLocks noChangeArrowheads="1"/>
            </p:cNvSpPr>
            <p:nvPr/>
          </p:nvSpPr>
          <p:spPr bwMode="auto">
            <a:xfrm>
              <a:off x="1066" y="3249"/>
              <a:ext cx="408" cy="590"/>
            </a:xfrm>
            <a:prstGeom prst="rect">
              <a:avLst/>
            </a:prstGeom>
            <a:solidFill>
              <a:srgbClr val="808080"/>
            </a:solidFill>
            <a:ln w="9525">
              <a:miter lim="800000"/>
              <a:headEnd/>
              <a:tailEnd/>
            </a:ln>
            <a:effectLst/>
            <a:scene3d>
              <a:camera prst="legacyObliqueTopRight"/>
              <a:lightRig rig="legacyFlat3" dir="b"/>
            </a:scene3d>
            <a:sp3d extrusionH="887400" prstMaterial="legacyMatte">
              <a:bevelT w="13500" h="13500" prst="angle"/>
              <a:bevelB w="13500" h="13500" prst="angle"/>
              <a:extrusionClr>
                <a:srgbClr val="808080"/>
              </a:extrusionClr>
            </a:sp3d>
          </p:spPr>
          <p:txBody>
            <a:bodyPr wrap="none" anchor="ctr">
              <a:flatTx/>
            </a:bodyPr>
            <a:lstStyle/>
            <a:p>
              <a:endParaRPr lang="zh-TW" altLang="en-US"/>
            </a:p>
          </p:txBody>
        </p:sp>
      </p:grpSp>
      <p:sp>
        <p:nvSpPr>
          <p:cNvPr id="96292" name="Rectangle 36"/>
          <p:cNvSpPr>
            <a:spLocks noChangeArrowheads="1"/>
          </p:cNvSpPr>
          <p:nvPr/>
        </p:nvSpPr>
        <p:spPr bwMode="auto">
          <a:xfrm>
            <a:off x="855663" y="3241675"/>
            <a:ext cx="1223962" cy="504825"/>
          </a:xfrm>
          <a:prstGeom prst="rect">
            <a:avLst/>
          </a:prstGeom>
          <a:noFill/>
          <a:ln w="28575">
            <a:solidFill>
              <a:srgbClr val="FF0000"/>
            </a:solidFill>
            <a:miter lim="800000"/>
            <a:headEnd/>
            <a:tailEnd/>
          </a:ln>
          <a:effectLst/>
        </p:spPr>
        <p:txBody>
          <a:bodyPr wrap="none" anchor="ctr"/>
          <a:lstStyle/>
          <a:p>
            <a:endParaRPr lang="zh-TW" altLang="en-US"/>
          </a:p>
        </p:txBody>
      </p:sp>
      <p:grpSp>
        <p:nvGrpSpPr>
          <p:cNvPr id="6" name="Group 37"/>
          <p:cNvGrpSpPr>
            <a:grpSpLocks/>
          </p:cNvGrpSpPr>
          <p:nvPr/>
        </p:nvGrpSpPr>
        <p:grpSpPr bwMode="auto">
          <a:xfrm>
            <a:off x="827088" y="5157788"/>
            <a:ext cx="1511300" cy="947737"/>
            <a:chOff x="1520" y="3249"/>
            <a:chExt cx="952" cy="597"/>
          </a:xfrm>
        </p:grpSpPr>
        <p:sp>
          <p:nvSpPr>
            <p:cNvPr id="96294" name="Rectangle 38"/>
            <p:cNvSpPr>
              <a:spLocks noChangeArrowheads="1"/>
            </p:cNvSpPr>
            <p:nvPr/>
          </p:nvSpPr>
          <p:spPr bwMode="auto">
            <a:xfrm>
              <a:off x="1520" y="3249"/>
              <a:ext cx="317" cy="589"/>
            </a:xfrm>
            <a:prstGeom prst="rect">
              <a:avLst/>
            </a:prstGeom>
            <a:solidFill>
              <a:srgbClr val="FF9900"/>
            </a:solidFill>
            <a:ln w="9525">
              <a:miter lim="800000"/>
              <a:headEnd/>
              <a:tailEnd/>
            </a:ln>
            <a:effectLst/>
            <a:scene3d>
              <a:camera prst="legacyObliqueTopRight"/>
              <a:lightRig rig="legacyFlat3" dir="b"/>
            </a:scene3d>
            <a:sp3d extrusionH="887400" prstMaterial="legacyMatte">
              <a:bevelT w="13500" h="13500" prst="angle"/>
              <a:bevelB w="13500" h="13500" prst="angle"/>
              <a:extrusionClr>
                <a:srgbClr val="FF9900"/>
              </a:extrusionClr>
            </a:sp3d>
          </p:spPr>
          <p:txBody>
            <a:bodyPr wrap="none" anchor="ctr">
              <a:flatTx/>
            </a:bodyPr>
            <a:lstStyle/>
            <a:p>
              <a:endParaRPr lang="zh-TW" altLang="en-US"/>
            </a:p>
          </p:txBody>
        </p:sp>
        <p:sp>
          <p:nvSpPr>
            <p:cNvPr id="96295" name="Rectangle 39"/>
            <p:cNvSpPr>
              <a:spLocks noChangeArrowheads="1"/>
            </p:cNvSpPr>
            <p:nvPr/>
          </p:nvSpPr>
          <p:spPr bwMode="auto">
            <a:xfrm>
              <a:off x="1870" y="3337"/>
              <a:ext cx="239" cy="456"/>
            </a:xfrm>
            <a:prstGeom prst="rect">
              <a:avLst/>
            </a:prstGeom>
            <a:solidFill>
              <a:srgbClr val="FF0000"/>
            </a:solidFill>
            <a:ln w="9525">
              <a:miter lim="800000"/>
              <a:headEnd/>
              <a:tailEnd/>
            </a:ln>
            <a:effectLst/>
            <a:scene3d>
              <a:camera prst="legacyObliqueTopRight"/>
              <a:lightRig rig="legacyFlat3" dir="b"/>
            </a:scene3d>
            <a:sp3d extrusionH="887400" prstMaterial="legacyMatte">
              <a:bevelT w="13500" h="13500" prst="angle"/>
              <a:bevelB w="13500" h="13500" prst="angle"/>
              <a:extrusionClr>
                <a:srgbClr val="FF0000"/>
              </a:extrusionClr>
            </a:sp3d>
          </p:spPr>
          <p:txBody>
            <a:bodyPr wrap="none" anchor="ctr">
              <a:flatTx/>
            </a:bodyPr>
            <a:lstStyle/>
            <a:p>
              <a:endParaRPr lang="zh-TW" altLang="en-US"/>
            </a:p>
          </p:txBody>
        </p:sp>
        <p:sp>
          <p:nvSpPr>
            <p:cNvPr id="96296" name="Rectangle 40"/>
            <p:cNvSpPr>
              <a:spLocks noChangeArrowheads="1"/>
            </p:cNvSpPr>
            <p:nvPr/>
          </p:nvSpPr>
          <p:spPr bwMode="auto">
            <a:xfrm>
              <a:off x="1811" y="3630"/>
              <a:ext cx="216" cy="216"/>
            </a:xfrm>
            <a:prstGeom prst="rect">
              <a:avLst/>
            </a:prstGeom>
            <a:solidFill>
              <a:srgbClr val="33CC33"/>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33CC33"/>
              </a:extrusionClr>
            </a:sp3d>
          </p:spPr>
          <p:txBody>
            <a:bodyPr wrap="none" anchor="ctr">
              <a:flatTx/>
            </a:bodyPr>
            <a:lstStyle/>
            <a:p>
              <a:endParaRPr lang="zh-TW" altLang="en-US"/>
            </a:p>
          </p:txBody>
        </p:sp>
        <p:sp>
          <p:nvSpPr>
            <p:cNvPr id="96297" name="Rectangle 41"/>
            <p:cNvSpPr>
              <a:spLocks noChangeArrowheads="1"/>
            </p:cNvSpPr>
            <p:nvPr/>
          </p:nvSpPr>
          <p:spPr bwMode="auto">
            <a:xfrm>
              <a:off x="2064" y="3254"/>
              <a:ext cx="408" cy="590"/>
            </a:xfrm>
            <a:prstGeom prst="rect">
              <a:avLst/>
            </a:prstGeom>
            <a:solidFill>
              <a:srgbClr val="808080"/>
            </a:solidFill>
            <a:ln w="9525">
              <a:miter lim="800000"/>
              <a:headEnd/>
              <a:tailEnd/>
            </a:ln>
            <a:effectLst/>
            <a:scene3d>
              <a:camera prst="legacyObliqueTopRight"/>
              <a:lightRig rig="legacyFlat3" dir="b"/>
            </a:scene3d>
            <a:sp3d extrusionH="887400" prstMaterial="legacyMatte">
              <a:bevelT w="13500" h="13500" prst="angle"/>
              <a:bevelB w="13500" h="13500" prst="angle"/>
              <a:extrusionClr>
                <a:srgbClr val="808080"/>
              </a:extrusionClr>
            </a:sp3d>
          </p:spPr>
          <p:txBody>
            <a:bodyPr wrap="none" anchor="ctr">
              <a:flatTx/>
            </a:bodyPr>
            <a:lstStyle/>
            <a:p>
              <a:endParaRPr lang="zh-TW" altLang="en-US"/>
            </a:p>
          </p:txBody>
        </p:sp>
      </p:grpSp>
      <p:grpSp>
        <p:nvGrpSpPr>
          <p:cNvPr id="7" name="Group 42"/>
          <p:cNvGrpSpPr>
            <a:grpSpLocks/>
          </p:cNvGrpSpPr>
          <p:nvPr/>
        </p:nvGrpSpPr>
        <p:grpSpPr bwMode="auto">
          <a:xfrm>
            <a:off x="827088" y="5264150"/>
            <a:ext cx="1511300" cy="828675"/>
            <a:chOff x="521" y="3316"/>
            <a:chExt cx="952" cy="522"/>
          </a:xfrm>
        </p:grpSpPr>
        <p:sp>
          <p:nvSpPr>
            <p:cNvPr id="96299" name="Rectangle 43"/>
            <p:cNvSpPr>
              <a:spLocks noChangeArrowheads="1"/>
            </p:cNvSpPr>
            <p:nvPr/>
          </p:nvSpPr>
          <p:spPr bwMode="auto">
            <a:xfrm>
              <a:off x="521" y="3598"/>
              <a:ext cx="239" cy="240"/>
            </a:xfrm>
            <a:prstGeom prst="rect">
              <a:avLst/>
            </a:prstGeom>
            <a:solidFill>
              <a:schemeClr val="accent1"/>
            </a:solidFill>
            <a:ln w="9525">
              <a:miter lim="800000"/>
              <a:headEnd/>
              <a:tailEnd/>
            </a:ln>
            <a:effectLst/>
            <a:scene3d>
              <a:camera prst="legacyObliqueTopRight"/>
              <a:lightRig rig="legacyFlat3" dir="b"/>
            </a:scene3d>
            <a:sp3d extrusionH="887400" prstMaterial="legacyMatte">
              <a:bevelT w="13500" h="13500" prst="angle"/>
              <a:bevelB w="13500" h="13500" prst="angle"/>
              <a:extrusionClr>
                <a:schemeClr val="accent1"/>
              </a:extrusionClr>
            </a:sp3d>
          </p:spPr>
          <p:txBody>
            <a:bodyPr wrap="none" anchor="ctr">
              <a:flatTx/>
            </a:bodyPr>
            <a:lstStyle/>
            <a:p>
              <a:endParaRPr lang="zh-TW" altLang="en-US"/>
            </a:p>
          </p:txBody>
        </p:sp>
        <p:sp>
          <p:nvSpPr>
            <p:cNvPr id="96300" name="Rectangle 44"/>
            <p:cNvSpPr>
              <a:spLocks noChangeArrowheads="1"/>
            </p:cNvSpPr>
            <p:nvPr/>
          </p:nvSpPr>
          <p:spPr bwMode="auto">
            <a:xfrm>
              <a:off x="894" y="3316"/>
              <a:ext cx="239" cy="456"/>
            </a:xfrm>
            <a:prstGeom prst="rect">
              <a:avLst/>
            </a:prstGeom>
            <a:solidFill>
              <a:srgbClr val="FF0000"/>
            </a:solidFill>
            <a:ln w="9525">
              <a:miter lim="800000"/>
              <a:headEnd/>
              <a:tailEnd/>
            </a:ln>
            <a:effectLst/>
            <a:scene3d>
              <a:camera prst="legacyObliqueTopRight"/>
              <a:lightRig rig="legacyFlat3" dir="b"/>
            </a:scene3d>
            <a:sp3d extrusionH="887400" prstMaterial="legacyMatte">
              <a:bevelT w="13500" h="13500" prst="angle"/>
              <a:bevelB w="13500" h="13500" prst="angle"/>
              <a:extrusionClr>
                <a:srgbClr val="FF0000"/>
              </a:extrusionClr>
            </a:sp3d>
          </p:spPr>
          <p:txBody>
            <a:bodyPr wrap="none" anchor="ctr">
              <a:flatTx/>
            </a:bodyPr>
            <a:lstStyle/>
            <a:p>
              <a:endParaRPr lang="zh-TW" altLang="en-US"/>
            </a:p>
          </p:txBody>
        </p:sp>
        <p:sp>
          <p:nvSpPr>
            <p:cNvPr id="96301" name="Rectangle 45"/>
            <p:cNvSpPr>
              <a:spLocks noChangeArrowheads="1"/>
            </p:cNvSpPr>
            <p:nvPr/>
          </p:nvSpPr>
          <p:spPr bwMode="auto">
            <a:xfrm>
              <a:off x="804" y="3621"/>
              <a:ext cx="216" cy="216"/>
            </a:xfrm>
            <a:prstGeom prst="rect">
              <a:avLst/>
            </a:prstGeom>
            <a:solidFill>
              <a:srgbClr val="33CC33"/>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33CC33"/>
              </a:extrusionClr>
            </a:sp3d>
          </p:spPr>
          <p:txBody>
            <a:bodyPr wrap="none" anchor="ctr">
              <a:flatTx/>
            </a:bodyPr>
            <a:lstStyle/>
            <a:p>
              <a:endParaRPr lang="zh-TW" altLang="en-US"/>
            </a:p>
          </p:txBody>
        </p:sp>
        <p:sp>
          <p:nvSpPr>
            <p:cNvPr id="96302" name="Rectangle 46"/>
            <p:cNvSpPr>
              <a:spLocks noChangeArrowheads="1"/>
            </p:cNvSpPr>
            <p:nvPr/>
          </p:nvSpPr>
          <p:spPr bwMode="auto">
            <a:xfrm>
              <a:off x="1065" y="3428"/>
              <a:ext cx="408" cy="408"/>
            </a:xfrm>
            <a:prstGeom prst="rect">
              <a:avLst/>
            </a:prstGeom>
            <a:solidFill>
              <a:srgbClr val="CC00CC"/>
            </a:solidFill>
            <a:ln w="9525">
              <a:miter lim="800000"/>
              <a:headEnd/>
              <a:tailEnd/>
            </a:ln>
            <a:effectLst/>
            <a:scene3d>
              <a:camera prst="legacyObliqueTopRight"/>
              <a:lightRig rig="legacyFlat3" dir="b"/>
            </a:scene3d>
            <a:sp3d extrusionH="887400" prstMaterial="legacyMatte">
              <a:bevelT w="13500" h="13500" prst="angle"/>
              <a:bevelB w="13500" h="13500" prst="angle"/>
              <a:extrusionClr>
                <a:srgbClr val="CC00CC"/>
              </a:extrusionClr>
            </a:sp3d>
          </p:spPr>
          <p:txBody>
            <a:bodyPr wrap="none" anchor="ctr">
              <a:flatTx/>
            </a:bodyPr>
            <a:lstStyle/>
            <a:p>
              <a:endParaRPr lang="zh-TW" alt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628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0" presetClass="path" presetSubtype="0" accel="50000" decel="50000" fill="hold" grpId="1" nodeType="clickEffect">
                                  <p:stCondLst>
                                    <p:cond delay="0"/>
                                  </p:stCondLst>
                                  <p:childTnLst>
                                    <p:animMotion origin="layout" path="M -0.00799 0.01064 L 0.03923 -0.07329 " pathEditMode="relative" rAng="0" ptsTypes="AA">
                                      <p:cBhvr>
                                        <p:cTn id="10" dur="1000" fill="hold"/>
                                        <p:tgtEl>
                                          <p:spTgt spid="96286"/>
                                        </p:tgtEl>
                                        <p:attrNameLst>
                                          <p:attrName>ppt_x</p:attrName>
                                          <p:attrName>ppt_y</p:attrName>
                                        </p:attrNameLst>
                                      </p:cBhvr>
                                      <p:rCtr x="24" y="-42"/>
                                    </p:animMotion>
                                  </p:childTnLst>
                                </p:cTn>
                              </p:par>
                            </p:childTnLst>
                          </p:cTn>
                        </p:par>
                        <p:par>
                          <p:cTn id="11" fill="hold">
                            <p:stCondLst>
                              <p:cond delay="1000"/>
                            </p:stCondLst>
                            <p:childTnLst>
                              <p:par>
                                <p:cTn id="12" presetID="1" presetClass="entr" presetSubtype="0" fill="hold" grpId="0" nodeType="afterEffect">
                                  <p:stCondLst>
                                    <p:cond delay="0"/>
                                  </p:stCondLst>
                                  <p:childTnLst>
                                    <p:set>
                                      <p:cBhvr>
                                        <p:cTn id="13" dur="1" fill="hold">
                                          <p:stCondLst>
                                            <p:cond delay="0"/>
                                          </p:stCondLst>
                                        </p:cTn>
                                        <p:tgtEl>
                                          <p:spTgt spid="96287"/>
                                        </p:tgtEl>
                                        <p:attrNameLst>
                                          <p:attrName>style.visibility</p:attrName>
                                        </p:attrNameLst>
                                      </p:cBhvr>
                                      <p:to>
                                        <p:strVal val="visible"/>
                                      </p:to>
                                    </p:set>
                                  </p:childTnLst>
                                </p:cTn>
                              </p:par>
                            </p:childTnLst>
                          </p:cTn>
                        </p:par>
                      </p:childTnLst>
                    </p:cTn>
                  </p:par>
                  <p:par>
                    <p:cTn id="14" fill="hold">
                      <p:stCondLst>
                        <p:cond delay="indefinite"/>
                      </p:stCondLst>
                      <p:childTnLst>
                        <p:par>
                          <p:cTn id="15" fill="hold">
                            <p:stCondLst>
                              <p:cond delay="0"/>
                            </p:stCondLst>
                            <p:childTnLst>
                              <p:par>
                                <p:cTn id="16" presetID="1" presetClass="entr" presetSubtype="0" fill="hold" grpId="0" nodeType="clickEffect">
                                  <p:stCondLst>
                                    <p:cond delay="0"/>
                                  </p:stCondLst>
                                  <p:childTnLst>
                                    <p:set>
                                      <p:cBhvr>
                                        <p:cTn id="17" dur="1" fill="hold">
                                          <p:stCondLst>
                                            <p:cond delay="0"/>
                                          </p:stCondLst>
                                        </p:cTn>
                                        <p:tgtEl>
                                          <p:spTgt spid="96259"/>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0" presetClass="path" presetSubtype="0" accel="50000" decel="50000" fill="hold" grpId="2" nodeType="clickEffect">
                                  <p:stCondLst>
                                    <p:cond delay="0"/>
                                  </p:stCondLst>
                                  <p:childTnLst>
                                    <p:animMotion origin="layout" path="M 0.03923 -0.07329 L 0.06284 -0.11537 " pathEditMode="relative" rAng="0" ptsTypes="AA">
                                      <p:cBhvr>
                                        <p:cTn id="21" dur="1000" fill="hold"/>
                                        <p:tgtEl>
                                          <p:spTgt spid="96286"/>
                                        </p:tgtEl>
                                        <p:attrNameLst>
                                          <p:attrName>ppt_x</p:attrName>
                                          <p:attrName>ppt_y</p:attrName>
                                        </p:attrNameLst>
                                      </p:cBhvr>
                                      <p:rCtr x="12" y="-21"/>
                                    </p:animMotion>
                                  </p:childTnLst>
                                </p:cTn>
                              </p:par>
                            </p:childTnLst>
                          </p:cTn>
                        </p:par>
                      </p:childTnLst>
                    </p:cTn>
                  </p:par>
                  <p:par>
                    <p:cTn id="22" fill="hold">
                      <p:stCondLst>
                        <p:cond delay="indefinite"/>
                      </p:stCondLst>
                      <p:childTnLst>
                        <p:par>
                          <p:cTn id="23" fill="hold">
                            <p:stCondLst>
                              <p:cond delay="0"/>
                            </p:stCondLst>
                            <p:childTnLst>
                              <p:par>
                                <p:cTn id="24" presetID="1" presetClass="exit" presetSubtype="0" fill="hold" grpId="1" nodeType="clickEffect">
                                  <p:stCondLst>
                                    <p:cond delay="0"/>
                                  </p:stCondLst>
                                  <p:childTnLst>
                                    <p:set>
                                      <p:cBhvr>
                                        <p:cTn id="25" dur="1" fill="hold">
                                          <p:stCondLst>
                                            <p:cond delay="0"/>
                                          </p:stCondLst>
                                        </p:cTn>
                                        <p:tgtEl>
                                          <p:spTgt spid="96287"/>
                                        </p:tgtEl>
                                        <p:attrNameLst>
                                          <p:attrName>style.visibility</p:attrName>
                                        </p:attrNameLst>
                                      </p:cBhvr>
                                      <p:to>
                                        <p:strVal val="hidden"/>
                                      </p:to>
                                    </p:set>
                                  </p:childTnLst>
                                </p:cTn>
                              </p:par>
                            </p:childTnLst>
                          </p:cTn>
                        </p:par>
                        <p:par>
                          <p:cTn id="26" fill="hold">
                            <p:stCondLst>
                              <p:cond delay="0"/>
                            </p:stCondLst>
                            <p:childTnLst>
                              <p:par>
                                <p:cTn id="27" presetID="1" presetClass="entr" presetSubtype="0" fill="hold" grpId="0" nodeType="afterEffect">
                                  <p:stCondLst>
                                    <p:cond delay="0"/>
                                  </p:stCondLst>
                                  <p:childTnLst>
                                    <p:set>
                                      <p:cBhvr>
                                        <p:cTn id="28" dur="1" fill="hold">
                                          <p:stCondLst>
                                            <p:cond delay="0"/>
                                          </p:stCondLst>
                                        </p:cTn>
                                        <p:tgtEl>
                                          <p:spTgt spid="9628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xit" presetSubtype="0" fill="hold" grpId="1" nodeType="clickEffect">
                                  <p:stCondLst>
                                    <p:cond delay="0"/>
                                  </p:stCondLst>
                                  <p:childTnLst>
                                    <p:set>
                                      <p:cBhvr>
                                        <p:cTn id="32" dur="1" fill="hold">
                                          <p:stCondLst>
                                            <p:cond delay="0"/>
                                          </p:stCondLst>
                                        </p:cTn>
                                        <p:tgtEl>
                                          <p:spTgt spid="96259"/>
                                        </p:tgtEl>
                                        <p:attrNameLst>
                                          <p:attrName>style.visibility</p:attrName>
                                        </p:attrNameLst>
                                      </p:cBhvr>
                                      <p:to>
                                        <p:strVal val="hidden"/>
                                      </p:to>
                                    </p:set>
                                  </p:childTnLst>
                                </p:cTn>
                              </p:par>
                              <p:par>
                                <p:cTn id="33" presetID="1" presetClass="entr" presetSubtype="0" fill="hold" nodeType="withEffect">
                                  <p:stCondLst>
                                    <p:cond delay="0"/>
                                  </p:stCondLst>
                                  <p:childTnLst>
                                    <p:set>
                                      <p:cBhvr>
                                        <p:cTn id="34" dur="1" fill="hold">
                                          <p:stCondLst>
                                            <p:cond delay="0"/>
                                          </p:stCondLst>
                                        </p:cTn>
                                        <p:tgtEl>
                                          <p:spTgt spid="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0" presetClass="path" presetSubtype="0" accel="50000" decel="50000" fill="hold" grpId="3" nodeType="clickEffect">
                                  <p:stCondLst>
                                    <p:cond delay="0"/>
                                  </p:stCondLst>
                                  <p:childTnLst>
                                    <p:animMotion origin="layout" path="M 0.07066 -0.11537 L 0.12587 -0.1993 " pathEditMode="relative" rAng="0" ptsTypes="AA">
                                      <p:cBhvr>
                                        <p:cTn id="38" dur="1000" fill="hold"/>
                                        <p:tgtEl>
                                          <p:spTgt spid="96286"/>
                                        </p:tgtEl>
                                        <p:attrNameLst>
                                          <p:attrName>ppt_x</p:attrName>
                                          <p:attrName>ppt_y</p:attrName>
                                        </p:attrNameLst>
                                      </p:cBhvr>
                                      <p:rCtr x="28" y="-42"/>
                                    </p:animMotion>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96292"/>
                                        </p:tgtEl>
                                        <p:attrNameLst>
                                          <p:attrName>style.visibility</p:attrName>
                                        </p:attrNameLst>
                                      </p:cBhvr>
                                      <p:to>
                                        <p:strVal val="visible"/>
                                      </p:to>
                                    </p:set>
                                  </p:childTnLst>
                                </p:cTn>
                              </p:par>
                              <p:par>
                                <p:cTn id="43" presetID="1" presetClass="exit" presetSubtype="0" fill="hold" grpId="1" nodeType="withEffect">
                                  <p:stCondLst>
                                    <p:cond delay="0"/>
                                  </p:stCondLst>
                                  <p:childTnLst>
                                    <p:set>
                                      <p:cBhvr>
                                        <p:cTn id="44" dur="1" fill="hold">
                                          <p:stCondLst>
                                            <p:cond delay="0"/>
                                          </p:stCondLst>
                                        </p:cTn>
                                        <p:tgtEl>
                                          <p:spTgt spid="96288"/>
                                        </p:tgtEl>
                                        <p:attrNameLst>
                                          <p:attrName>style.visibility</p:attrName>
                                        </p:attrNameLst>
                                      </p:cBhvr>
                                      <p:to>
                                        <p:strVal val="hidden"/>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6"/>
                                        </p:tgtEl>
                                        <p:attrNameLst>
                                          <p:attrName>style.visibility</p:attrName>
                                        </p:attrNameLst>
                                      </p:cBhvr>
                                      <p:to>
                                        <p:strVal val="visible"/>
                                      </p:to>
                                    </p:set>
                                  </p:childTnLst>
                                </p:cTn>
                              </p:par>
                              <p:par>
                                <p:cTn id="49" presetID="1" presetClass="exit" presetSubtype="0" fill="hold" nodeType="withEffect">
                                  <p:stCondLst>
                                    <p:cond delay="0"/>
                                  </p:stCondLst>
                                  <p:childTnLst>
                                    <p:set>
                                      <p:cBhvr>
                                        <p:cTn id="50" dur="1" fill="hold">
                                          <p:stCondLst>
                                            <p:cond delay="0"/>
                                          </p:stCondLst>
                                        </p:cTn>
                                        <p:tgtEl>
                                          <p:spTgt spid="5"/>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1" presetClass="exit" presetSubtype="0" fill="hold" nodeType="clickEffect">
                                  <p:stCondLst>
                                    <p:cond delay="0"/>
                                  </p:stCondLst>
                                  <p:childTnLst>
                                    <p:set>
                                      <p:cBhvr>
                                        <p:cTn id="54" dur="1" fill="hold">
                                          <p:stCondLst>
                                            <p:cond delay="0"/>
                                          </p:stCondLst>
                                        </p:cTn>
                                        <p:tgtEl>
                                          <p:spTgt spid="6"/>
                                        </p:tgtEl>
                                        <p:attrNameLst>
                                          <p:attrName>style.visibility</p:attrName>
                                        </p:attrNameLst>
                                      </p:cBhvr>
                                      <p:to>
                                        <p:strVal val="hidden"/>
                                      </p:to>
                                    </p:set>
                                  </p:childTnLst>
                                </p:cTn>
                              </p:par>
                              <p:par>
                                <p:cTn id="55" presetID="1" presetClass="entr" presetSubtype="0" fill="hold" nodeType="withEffect">
                                  <p:stCondLst>
                                    <p:cond delay="0"/>
                                  </p:stCondLst>
                                  <p:childTnLst>
                                    <p:set>
                                      <p:cBhvr>
                                        <p:cTn id="5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6259" grpId="0" animBg="1"/>
      <p:bldP spid="96259" grpId="1" animBg="1"/>
      <p:bldP spid="96286" grpId="0" animBg="1"/>
      <p:bldP spid="96286" grpId="1" animBg="1"/>
      <p:bldP spid="96286" grpId="2" animBg="1"/>
      <p:bldP spid="96286" grpId="3" animBg="1"/>
      <p:bldP spid="96287" grpId="0" animBg="1"/>
      <p:bldP spid="96287" grpId="1" animBg="1"/>
      <p:bldP spid="96288" grpId="0" animBg="1"/>
      <p:bldP spid="96288" grpId="1" animBg="1"/>
      <p:bldP spid="96292"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p:txBody>
          <a:bodyPr/>
          <a:lstStyle/>
          <a:p>
            <a:r>
              <a:rPr lang="en-US" altLang="zh-TW">
                <a:latin typeface="Times New Roman" pitchFamily="18" charset="0"/>
              </a:rPr>
              <a:t>LODDT (cont.)</a:t>
            </a:r>
          </a:p>
        </p:txBody>
      </p:sp>
      <p:sp>
        <p:nvSpPr>
          <p:cNvPr id="97283" name="Rectangle 3"/>
          <p:cNvSpPr>
            <a:spLocks noGrp="1" noChangeArrowheads="1"/>
          </p:cNvSpPr>
          <p:nvPr>
            <p:ph idx="1"/>
          </p:nvPr>
        </p:nvSpPr>
        <p:spPr>
          <a:xfrm>
            <a:off x="468313" y="1844675"/>
            <a:ext cx="5975350" cy="4105275"/>
          </a:xfrm>
        </p:spPr>
        <p:txBody>
          <a:bodyPr/>
          <a:lstStyle/>
          <a:p>
            <a:pPr>
              <a:lnSpc>
                <a:spcPct val="80000"/>
              </a:lnSpc>
            </a:pPr>
            <a:r>
              <a:rPr lang="en-US" altLang="zh-TW" sz="2800" i="1" dirty="0">
                <a:latin typeface="Times New Roman" pitchFamily="18" charset="0"/>
              </a:rPr>
              <a:t>Discovery</a:t>
            </a:r>
          </a:p>
          <a:p>
            <a:pPr lvl="1">
              <a:lnSpc>
                <a:spcPct val="80000"/>
              </a:lnSpc>
            </a:pPr>
            <a:r>
              <a:rPr lang="en-US" altLang="zh-TW" sz="2400" dirty="0">
                <a:latin typeface="Times New Roman" pitchFamily="18" charset="0"/>
              </a:rPr>
              <a:t>Estimation </a:t>
            </a:r>
          </a:p>
          <a:p>
            <a:pPr>
              <a:lnSpc>
                <a:spcPct val="80000"/>
              </a:lnSpc>
            </a:pPr>
            <a:r>
              <a:rPr lang="en-US" altLang="zh-TW" sz="2800" i="1" dirty="0">
                <a:latin typeface="Times New Roman" pitchFamily="18" charset="0"/>
              </a:rPr>
              <a:t>Selection</a:t>
            </a:r>
          </a:p>
          <a:p>
            <a:pPr lvl="1">
              <a:lnSpc>
                <a:spcPct val="80000"/>
              </a:lnSpc>
            </a:pPr>
            <a:r>
              <a:rPr lang="en-US" altLang="zh-TW" sz="2400" dirty="0">
                <a:latin typeface="Times New Roman" pitchFamily="18" charset="0"/>
              </a:rPr>
              <a:t>Every peer samples the </a:t>
            </a:r>
            <a:r>
              <a:rPr lang="en-US" altLang="zh-TW" sz="2400" i="1" dirty="0">
                <a:latin typeface="Times New Roman" pitchFamily="18" charset="0"/>
              </a:rPr>
              <a:t>time-to-serve</a:t>
            </a:r>
            <a:r>
              <a:rPr lang="en-US" altLang="zh-TW" sz="2400" dirty="0">
                <a:latin typeface="Times New Roman" pitchFamily="18" charset="0"/>
              </a:rPr>
              <a:t> (TTS) of its neighbors</a:t>
            </a:r>
          </a:p>
          <a:p>
            <a:pPr lvl="1">
              <a:lnSpc>
                <a:spcPct val="80000"/>
              </a:lnSpc>
            </a:pPr>
            <a:r>
              <a:rPr lang="en-US" altLang="zh-TW" sz="2400" dirty="0">
                <a:latin typeface="Times New Roman" pitchFamily="18" charset="0"/>
              </a:rPr>
              <a:t>Requestors organize their data requests so as </a:t>
            </a:r>
            <a:r>
              <a:rPr lang="en-US" altLang="zh-TW" sz="2400" dirty="0" smtClean="0">
                <a:latin typeface="Times New Roman" pitchFamily="18" charset="0"/>
              </a:rPr>
              <a:t>to obtain </a:t>
            </a:r>
            <a:r>
              <a:rPr lang="en-US" altLang="zh-TW" sz="2400" dirty="0">
                <a:latin typeface="Times New Roman" pitchFamily="18" charset="0"/>
              </a:rPr>
              <a:t>tree nodes in the right order</a:t>
            </a:r>
          </a:p>
          <a:p>
            <a:pPr>
              <a:lnSpc>
                <a:spcPct val="80000"/>
              </a:lnSpc>
            </a:pPr>
            <a:endParaRPr lang="en-US" altLang="zh-TW" sz="2800" dirty="0">
              <a:latin typeface="Times New Roman" pitchFamily="18" charset="0"/>
            </a:endParaRPr>
          </a:p>
          <a:p>
            <a:pPr>
              <a:lnSpc>
                <a:spcPct val="80000"/>
              </a:lnSpc>
            </a:pPr>
            <a:r>
              <a:rPr lang="en-US" altLang="zh-TW" sz="2800" dirty="0">
                <a:solidFill>
                  <a:srgbClr val="F42D0C"/>
                </a:solidFill>
                <a:latin typeface="Times New Roman" pitchFamily="18" charset="0"/>
              </a:rPr>
              <a:t>Drawback</a:t>
            </a:r>
            <a:r>
              <a:rPr lang="en-US" altLang="zh-TW" sz="2800" dirty="0">
                <a:latin typeface="Times New Roman" pitchFamily="18" charset="0"/>
              </a:rPr>
              <a:t>: incorrect estimation, congestion</a:t>
            </a:r>
          </a:p>
        </p:txBody>
      </p:sp>
      <p:sp>
        <p:nvSpPr>
          <p:cNvPr id="29" name="頁尾版面配置區 3"/>
          <p:cNvSpPr>
            <a:spLocks noGrp="1"/>
          </p:cNvSpPr>
          <p:nvPr>
            <p:ph type="ftr" sz="quarter" idx="11"/>
          </p:nvPr>
        </p:nvSpPr>
        <p:spPr/>
        <p:txBody>
          <a:bodyPr/>
          <a:lstStyle/>
          <a:p>
            <a:r>
              <a:rPr lang="en-US" altLang="zh-TW"/>
              <a:t>National Central University, Taiwan</a:t>
            </a:r>
          </a:p>
        </p:txBody>
      </p:sp>
      <p:sp>
        <p:nvSpPr>
          <p:cNvPr id="30" name="投影片編號版面配置區 4"/>
          <p:cNvSpPr>
            <a:spLocks noGrp="1"/>
          </p:cNvSpPr>
          <p:nvPr>
            <p:ph type="sldNum" sz="quarter" idx="12"/>
          </p:nvPr>
        </p:nvSpPr>
        <p:spPr/>
        <p:txBody>
          <a:bodyPr/>
          <a:lstStyle/>
          <a:p>
            <a:fld id="{5722F434-CAE0-425A-9586-FB7DC1500D1E}" type="slidenum">
              <a:rPr lang="en-US" altLang="zh-TW"/>
              <a:pPr/>
              <a:t>39</a:t>
            </a:fld>
            <a:endParaRPr lang="en-US" altLang="zh-TW"/>
          </a:p>
        </p:txBody>
      </p:sp>
      <p:grpSp>
        <p:nvGrpSpPr>
          <p:cNvPr id="2" name="Group 4"/>
          <p:cNvGrpSpPr>
            <a:grpSpLocks/>
          </p:cNvGrpSpPr>
          <p:nvPr/>
        </p:nvGrpSpPr>
        <p:grpSpPr bwMode="auto">
          <a:xfrm>
            <a:off x="6804025" y="2349500"/>
            <a:ext cx="288925" cy="2159000"/>
            <a:chOff x="4422" y="1344"/>
            <a:chExt cx="182" cy="1360"/>
          </a:xfrm>
        </p:grpSpPr>
        <p:sp>
          <p:nvSpPr>
            <p:cNvPr id="97285" name="Rectangle 5"/>
            <p:cNvSpPr>
              <a:spLocks noChangeArrowheads="1"/>
            </p:cNvSpPr>
            <p:nvPr/>
          </p:nvSpPr>
          <p:spPr bwMode="auto">
            <a:xfrm>
              <a:off x="4423" y="1344"/>
              <a:ext cx="181" cy="136"/>
            </a:xfrm>
            <a:prstGeom prst="rect">
              <a:avLst/>
            </a:prstGeom>
            <a:solidFill>
              <a:schemeClr val="accent1"/>
            </a:solidFill>
            <a:ln w="9525">
              <a:solidFill>
                <a:schemeClr val="tx1"/>
              </a:solidFill>
              <a:miter lim="800000"/>
              <a:headEnd/>
              <a:tailEnd/>
            </a:ln>
            <a:effectLst/>
          </p:spPr>
          <p:txBody>
            <a:bodyPr wrap="none" anchor="ctr"/>
            <a:lstStyle/>
            <a:p>
              <a:endParaRPr lang="zh-TW" altLang="en-US"/>
            </a:p>
          </p:txBody>
        </p:sp>
        <p:sp>
          <p:nvSpPr>
            <p:cNvPr id="97286" name="Rectangle 6"/>
            <p:cNvSpPr>
              <a:spLocks noChangeArrowheads="1"/>
            </p:cNvSpPr>
            <p:nvPr/>
          </p:nvSpPr>
          <p:spPr bwMode="auto">
            <a:xfrm>
              <a:off x="4423" y="1480"/>
              <a:ext cx="181" cy="136"/>
            </a:xfrm>
            <a:prstGeom prst="rect">
              <a:avLst/>
            </a:prstGeom>
            <a:solidFill>
              <a:schemeClr val="accent1"/>
            </a:solidFill>
            <a:ln w="9525">
              <a:solidFill>
                <a:schemeClr val="tx1"/>
              </a:solidFill>
              <a:miter lim="800000"/>
              <a:headEnd/>
              <a:tailEnd/>
            </a:ln>
            <a:effectLst/>
          </p:spPr>
          <p:txBody>
            <a:bodyPr wrap="none" anchor="ctr"/>
            <a:lstStyle/>
            <a:p>
              <a:endParaRPr lang="zh-TW" altLang="en-US"/>
            </a:p>
          </p:txBody>
        </p:sp>
        <p:sp>
          <p:nvSpPr>
            <p:cNvPr id="97287" name="Rectangle 7"/>
            <p:cNvSpPr>
              <a:spLocks noChangeArrowheads="1"/>
            </p:cNvSpPr>
            <p:nvPr/>
          </p:nvSpPr>
          <p:spPr bwMode="auto">
            <a:xfrm>
              <a:off x="4423" y="1616"/>
              <a:ext cx="181" cy="136"/>
            </a:xfrm>
            <a:prstGeom prst="rect">
              <a:avLst/>
            </a:prstGeom>
            <a:solidFill>
              <a:schemeClr val="accent1"/>
            </a:solidFill>
            <a:ln w="9525">
              <a:solidFill>
                <a:schemeClr val="tx1"/>
              </a:solidFill>
              <a:miter lim="800000"/>
              <a:headEnd/>
              <a:tailEnd/>
            </a:ln>
            <a:effectLst/>
          </p:spPr>
          <p:txBody>
            <a:bodyPr wrap="none" anchor="ctr"/>
            <a:lstStyle/>
            <a:p>
              <a:endParaRPr lang="zh-TW" altLang="en-US"/>
            </a:p>
          </p:txBody>
        </p:sp>
        <p:sp>
          <p:nvSpPr>
            <p:cNvPr id="97288" name="Rectangle 8"/>
            <p:cNvSpPr>
              <a:spLocks noChangeArrowheads="1"/>
            </p:cNvSpPr>
            <p:nvPr/>
          </p:nvSpPr>
          <p:spPr bwMode="auto">
            <a:xfrm>
              <a:off x="4423" y="1752"/>
              <a:ext cx="181" cy="136"/>
            </a:xfrm>
            <a:prstGeom prst="rect">
              <a:avLst/>
            </a:prstGeom>
            <a:solidFill>
              <a:schemeClr val="accent1"/>
            </a:solidFill>
            <a:ln w="9525">
              <a:solidFill>
                <a:schemeClr val="tx1"/>
              </a:solidFill>
              <a:miter lim="800000"/>
              <a:headEnd/>
              <a:tailEnd/>
            </a:ln>
            <a:effectLst/>
          </p:spPr>
          <p:txBody>
            <a:bodyPr wrap="none" anchor="ctr"/>
            <a:lstStyle/>
            <a:p>
              <a:endParaRPr lang="zh-TW" altLang="en-US"/>
            </a:p>
          </p:txBody>
        </p:sp>
        <p:sp>
          <p:nvSpPr>
            <p:cNvPr id="97289" name="Rectangle 9"/>
            <p:cNvSpPr>
              <a:spLocks noChangeArrowheads="1"/>
            </p:cNvSpPr>
            <p:nvPr/>
          </p:nvSpPr>
          <p:spPr bwMode="auto">
            <a:xfrm>
              <a:off x="4423" y="1888"/>
              <a:ext cx="181" cy="136"/>
            </a:xfrm>
            <a:prstGeom prst="rect">
              <a:avLst/>
            </a:prstGeom>
            <a:solidFill>
              <a:schemeClr val="accent1"/>
            </a:solidFill>
            <a:ln w="9525">
              <a:solidFill>
                <a:schemeClr val="tx1"/>
              </a:solidFill>
              <a:miter lim="800000"/>
              <a:headEnd/>
              <a:tailEnd/>
            </a:ln>
            <a:effectLst/>
          </p:spPr>
          <p:txBody>
            <a:bodyPr wrap="none" anchor="ctr"/>
            <a:lstStyle/>
            <a:p>
              <a:endParaRPr lang="zh-TW" altLang="en-US"/>
            </a:p>
          </p:txBody>
        </p:sp>
        <p:sp>
          <p:nvSpPr>
            <p:cNvPr id="97290" name="Rectangle 10"/>
            <p:cNvSpPr>
              <a:spLocks noChangeArrowheads="1"/>
            </p:cNvSpPr>
            <p:nvPr/>
          </p:nvSpPr>
          <p:spPr bwMode="auto">
            <a:xfrm>
              <a:off x="4423" y="2024"/>
              <a:ext cx="181" cy="136"/>
            </a:xfrm>
            <a:prstGeom prst="rect">
              <a:avLst/>
            </a:prstGeom>
            <a:solidFill>
              <a:schemeClr val="accent1"/>
            </a:solidFill>
            <a:ln w="9525">
              <a:solidFill>
                <a:schemeClr val="tx1"/>
              </a:solidFill>
              <a:miter lim="800000"/>
              <a:headEnd/>
              <a:tailEnd/>
            </a:ln>
            <a:effectLst/>
          </p:spPr>
          <p:txBody>
            <a:bodyPr wrap="none" anchor="ctr"/>
            <a:lstStyle/>
            <a:p>
              <a:endParaRPr lang="zh-TW" altLang="en-US"/>
            </a:p>
          </p:txBody>
        </p:sp>
        <p:sp>
          <p:nvSpPr>
            <p:cNvPr id="97291" name="Rectangle 11"/>
            <p:cNvSpPr>
              <a:spLocks noChangeArrowheads="1"/>
            </p:cNvSpPr>
            <p:nvPr/>
          </p:nvSpPr>
          <p:spPr bwMode="auto">
            <a:xfrm>
              <a:off x="4422" y="2160"/>
              <a:ext cx="181" cy="136"/>
            </a:xfrm>
            <a:prstGeom prst="rect">
              <a:avLst/>
            </a:prstGeom>
            <a:solidFill>
              <a:schemeClr val="accent1"/>
            </a:solidFill>
            <a:ln w="9525">
              <a:solidFill>
                <a:schemeClr val="tx1"/>
              </a:solidFill>
              <a:miter lim="800000"/>
              <a:headEnd/>
              <a:tailEnd/>
            </a:ln>
            <a:effectLst/>
          </p:spPr>
          <p:txBody>
            <a:bodyPr wrap="none" anchor="ctr"/>
            <a:lstStyle/>
            <a:p>
              <a:endParaRPr lang="zh-TW" altLang="en-US"/>
            </a:p>
          </p:txBody>
        </p:sp>
        <p:sp>
          <p:nvSpPr>
            <p:cNvPr id="97292" name="Rectangle 12"/>
            <p:cNvSpPr>
              <a:spLocks noChangeArrowheads="1"/>
            </p:cNvSpPr>
            <p:nvPr/>
          </p:nvSpPr>
          <p:spPr bwMode="auto">
            <a:xfrm>
              <a:off x="4422" y="2296"/>
              <a:ext cx="181" cy="136"/>
            </a:xfrm>
            <a:prstGeom prst="rect">
              <a:avLst/>
            </a:prstGeom>
            <a:solidFill>
              <a:schemeClr val="accent1"/>
            </a:solidFill>
            <a:ln w="9525">
              <a:solidFill>
                <a:schemeClr val="tx1"/>
              </a:solidFill>
              <a:miter lim="800000"/>
              <a:headEnd/>
              <a:tailEnd/>
            </a:ln>
            <a:effectLst/>
          </p:spPr>
          <p:txBody>
            <a:bodyPr wrap="none" anchor="ctr"/>
            <a:lstStyle/>
            <a:p>
              <a:endParaRPr lang="zh-TW" altLang="en-US"/>
            </a:p>
          </p:txBody>
        </p:sp>
        <p:sp>
          <p:nvSpPr>
            <p:cNvPr id="97293" name="Rectangle 13"/>
            <p:cNvSpPr>
              <a:spLocks noChangeArrowheads="1"/>
            </p:cNvSpPr>
            <p:nvPr/>
          </p:nvSpPr>
          <p:spPr bwMode="auto">
            <a:xfrm>
              <a:off x="4422" y="2432"/>
              <a:ext cx="181" cy="136"/>
            </a:xfrm>
            <a:prstGeom prst="rect">
              <a:avLst/>
            </a:prstGeom>
            <a:solidFill>
              <a:schemeClr val="accent1"/>
            </a:solidFill>
            <a:ln w="9525">
              <a:solidFill>
                <a:schemeClr val="tx1"/>
              </a:solidFill>
              <a:miter lim="800000"/>
              <a:headEnd/>
              <a:tailEnd/>
            </a:ln>
            <a:effectLst/>
          </p:spPr>
          <p:txBody>
            <a:bodyPr wrap="none" anchor="ctr"/>
            <a:lstStyle/>
            <a:p>
              <a:endParaRPr lang="zh-TW" altLang="en-US"/>
            </a:p>
          </p:txBody>
        </p:sp>
        <p:sp>
          <p:nvSpPr>
            <p:cNvPr id="97294" name="Rectangle 14"/>
            <p:cNvSpPr>
              <a:spLocks noChangeArrowheads="1"/>
            </p:cNvSpPr>
            <p:nvPr/>
          </p:nvSpPr>
          <p:spPr bwMode="auto">
            <a:xfrm>
              <a:off x="4422" y="2568"/>
              <a:ext cx="181" cy="136"/>
            </a:xfrm>
            <a:prstGeom prst="rect">
              <a:avLst/>
            </a:prstGeom>
            <a:solidFill>
              <a:schemeClr val="accent1"/>
            </a:solidFill>
            <a:ln w="9525">
              <a:solidFill>
                <a:schemeClr val="tx1"/>
              </a:solidFill>
              <a:miter lim="800000"/>
              <a:headEnd/>
              <a:tailEnd/>
            </a:ln>
            <a:effectLst/>
          </p:spPr>
          <p:txBody>
            <a:bodyPr wrap="none" anchor="ctr"/>
            <a:lstStyle/>
            <a:p>
              <a:endParaRPr lang="zh-TW" altLang="en-US"/>
            </a:p>
          </p:txBody>
        </p:sp>
      </p:grpSp>
      <p:sp>
        <p:nvSpPr>
          <p:cNvPr id="97295" name="Rectangle 15"/>
          <p:cNvSpPr>
            <a:spLocks noChangeArrowheads="1"/>
          </p:cNvSpPr>
          <p:nvPr/>
        </p:nvSpPr>
        <p:spPr bwMode="auto">
          <a:xfrm>
            <a:off x="8172450" y="2420938"/>
            <a:ext cx="287338" cy="215900"/>
          </a:xfrm>
          <a:prstGeom prst="rect">
            <a:avLst/>
          </a:prstGeom>
          <a:solidFill>
            <a:srgbClr val="FF0000"/>
          </a:solidFill>
          <a:ln w="9525">
            <a:solidFill>
              <a:schemeClr val="tx1"/>
            </a:solidFill>
            <a:miter lim="800000"/>
            <a:headEnd/>
            <a:tailEnd/>
          </a:ln>
          <a:effectLst/>
        </p:spPr>
        <p:txBody>
          <a:bodyPr wrap="none" anchor="ctr"/>
          <a:lstStyle/>
          <a:p>
            <a:endParaRPr lang="zh-TW" altLang="en-US"/>
          </a:p>
        </p:txBody>
      </p:sp>
      <p:sp>
        <p:nvSpPr>
          <p:cNvPr id="97296" name="Rectangle 16"/>
          <p:cNvSpPr>
            <a:spLocks noChangeArrowheads="1"/>
          </p:cNvSpPr>
          <p:nvPr/>
        </p:nvSpPr>
        <p:spPr bwMode="auto">
          <a:xfrm>
            <a:off x="8172450" y="2636838"/>
            <a:ext cx="287338" cy="215900"/>
          </a:xfrm>
          <a:prstGeom prst="rect">
            <a:avLst/>
          </a:prstGeom>
          <a:solidFill>
            <a:srgbClr val="FF0000"/>
          </a:solidFill>
          <a:ln w="9525">
            <a:solidFill>
              <a:schemeClr val="tx1"/>
            </a:solidFill>
            <a:miter lim="800000"/>
            <a:headEnd/>
            <a:tailEnd/>
          </a:ln>
          <a:effectLst/>
        </p:spPr>
        <p:txBody>
          <a:bodyPr wrap="none" anchor="ctr"/>
          <a:lstStyle/>
          <a:p>
            <a:endParaRPr lang="zh-TW" altLang="en-US"/>
          </a:p>
        </p:txBody>
      </p:sp>
      <p:sp>
        <p:nvSpPr>
          <p:cNvPr id="97297" name="Rectangle 17"/>
          <p:cNvSpPr>
            <a:spLocks noChangeArrowheads="1"/>
          </p:cNvSpPr>
          <p:nvPr/>
        </p:nvSpPr>
        <p:spPr bwMode="auto">
          <a:xfrm>
            <a:off x="8172450" y="2852738"/>
            <a:ext cx="287338" cy="215900"/>
          </a:xfrm>
          <a:prstGeom prst="rect">
            <a:avLst/>
          </a:prstGeom>
          <a:solidFill>
            <a:srgbClr val="FF0000"/>
          </a:solidFill>
          <a:ln w="9525">
            <a:solidFill>
              <a:schemeClr val="tx1"/>
            </a:solidFill>
            <a:miter lim="800000"/>
            <a:headEnd/>
            <a:tailEnd/>
          </a:ln>
          <a:effectLst/>
        </p:spPr>
        <p:txBody>
          <a:bodyPr wrap="none" anchor="ctr"/>
          <a:lstStyle/>
          <a:p>
            <a:endParaRPr lang="zh-TW" altLang="en-US"/>
          </a:p>
        </p:txBody>
      </p:sp>
      <p:sp>
        <p:nvSpPr>
          <p:cNvPr id="97298" name="Rectangle 18"/>
          <p:cNvSpPr>
            <a:spLocks noChangeArrowheads="1"/>
          </p:cNvSpPr>
          <p:nvPr/>
        </p:nvSpPr>
        <p:spPr bwMode="auto">
          <a:xfrm>
            <a:off x="8172450" y="3068638"/>
            <a:ext cx="287338" cy="215900"/>
          </a:xfrm>
          <a:prstGeom prst="rect">
            <a:avLst/>
          </a:prstGeom>
          <a:solidFill>
            <a:srgbClr val="FF0000"/>
          </a:solidFill>
          <a:ln w="9525">
            <a:solidFill>
              <a:schemeClr val="tx1"/>
            </a:solidFill>
            <a:miter lim="800000"/>
            <a:headEnd/>
            <a:tailEnd/>
          </a:ln>
          <a:effectLst/>
        </p:spPr>
        <p:txBody>
          <a:bodyPr wrap="none" anchor="ctr"/>
          <a:lstStyle/>
          <a:p>
            <a:endParaRPr lang="zh-TW" altLang="en-US"/>
          </a:p>
        </p:txBody>
      </p:sp>
      <p:sp>
        <p:nvSpPr>
          <p:cNvPr id="97299" name="Rectangle 19"/>
          <p:cNvSpPr>
            <a:spLocks noChangeArrowheads="1"/>
          </p:cNvSpPr>
          <p:nvPr/>
        </p:nvSpPr>
        <p:spPr bwMode="auto">
          <a:xfrm>
            <a:off x="8172450" y="3284538"/>
            <a:ext cx="287338" cy="215900"/>
          </a:xfrm>
          <a:prstGeom prst="rect">
            <a:avLst/>
          </a:prstGeom>
          <a:solidFill>
            <a:srgbClr val="FF0000"/>
          </a:solidFill>
          <a:ln w="9525">
            <a:solidFill>
              <a:schemeClr val="tx1"/>
            </a:solidFill>
            <a:miter lim="800000"/>
            <a:headEnd/>
            <a:tailEnd/>
          </a:ln>
          <a:effectLst/>
        </p:spPr>
        <p:txBody>
          <a:bodyPr wrap="none" anchor="ctr"/>
          <a:lstStyle/>
          <a:p>
            <a:endParaRPr lang="zh-TW" altLang="en-US"/>
          </a:p>
        </p:txBody>
      </p:sp>
      <p:sp>
        <p:nvSpPr>
          <p:cNvPr id="97300" name="Rectangle 20"/>
          <p:cNvSpPr>
            <a:spLocks noChangeArrowheads="1"/>
          </p:cNvSpPr>
          <p:nvPr/>
        </p:nvSpPr>
        <p:spPr bwMode="auto">
          <a:xfrm>
            <a:off x="8172450" y="3500438"/>
            <a:ext cx="287338" cy="215900"/>
          </a:xfrm>
          <a:prstGeom prst="rect">
            <a:avLst/>
          </a:prstGeom>
          <a:solidFill>
            <a:srgbClr val="FF0000"/>
          </a:solidFill>
          <a:ln w="9525">
            <a:solidFill>
              <a:schemeClr val="tx1"/>
            </a:solidFill>
            <a:miter lim="800000"/>
            <a:headEnd/>
            <a:tailEnd/>
          </a:ln>
          <a:effectLst/>
        </p:spPr>
        <p:txBody>
          <a:bodyPr wrap="none" anchor="ctr"/>
          <a:lstStyle/>
          <a:p>
            <a:endParaRPr lang="zh-TW" altLang="en-US"/>
          </a:p>
        </p:txBody>
      </p:sp>
      <p:sp>
        <p:nvSpPr>
          <p:cNvPr id="97301" name="Text Box 21"/>
          <p:cNvSpPr txBox="1">
            <a:spLocks noChangeArrowheads="1"/>
          </p:cNvSpPr>
          <p:nvPr/>
        </p:nvSpPr>
        <p:spPr bwMode="auto">
          <a:xfrm>
            <a:off x="6400800" y="1700213"/>
            <a:ext cx="1081088" cy="366712"/>
          </a:xfrm>
          <a:prstGeom prst="rect">
            <a:avLst/>
          </a:prstGeom>
          <a:noFill/>
          <a:ln w="9525">
            <a:noFill/>
            <a:miter lim="800000"/>
            <a:headEnd/>
            <a:tailEnd/>
          </a:ln>
          <a:effectLst/>
        </p:spPr>
        <p:txBody>
          <a:bodyPr anchor="ctr">
            <a:spAutoFit/>
          </a:bodyPr>
          <a:lstStyle/>
          <a:p>
            <a:r>
              <a:rPr lang="en-US" altLang="zh-TW" b="1">
                <a:latin typeface="Times New Roman" pitchFamily="18" charset="0"/>
              </a:rPr>
              <a:t>Requests</a:t>
            </a:r>
          </a:p>
        </p:txBody>
      </p:sp>
      <p:sp>
        <p:nvSpPr>
          <p:cNvPr id="97302" name="Text Box 22"/>
          <p:cNvSpPr txBox="1">
            <a:spLocks noChangeArrowheads="1"/>
          </p:cNvSpPr>
          <p:nvPr/>
        </p:nvSpPr>
        <p:spPr bwMode="auto">
          <a:xfrm>
            <a:off x="7667625" y="1693863"/>
            <a:ext cx="1289050" cy="366712"/>
          </a:xfrm>
          <a:prstGeom prst="rect">
            <a:avLst/>
          </a:prstGeom>
          <a:noFill/>
          <a:ln w="9525">
            <a:noFill/>
            <a:miter lim="800000"/>
            <a:headEnd/>
            <a:tailEnd/>
          </a:ln>
          <a:effectLst/>
        </p:spPr>
        <p:txBody>
          <a:bodyPr wrap="none">
            <a:spAutoFit/>
          </a:bodyPr>
          <a:lstStyle/>
          <a:p>
            <a:r>
              <a:rPr lang="en-US" altLang="zh-TW" b="1">
                <a:latin typeface="Times New Roman" pitchFamily="18" charset="0"/>
              </a:rPr>
              <a:t>Candidates</a:t>
            </a:r>
          </a:p>
        </p:txBody>
      </p:sp>
      <p:sp>
        <p:nvSpPr>
          <p:cNvPr id="97303" name="Rectangle 23"/>
          <p:cNvSpPr>
            <a:spLocks noChangeArrowheads="1"/>
          </p:cNvSpPr>
          <p:nvPr/>
        </p:nvSpPr>
        <p:spPr bwMode="auto">
          <a:xfrm>
            <a:off x="6659563" y="2205038"/>
            <a:ext cx="576262" cy="576262"/>
          </a:xfrm>
          <a:prstGeom prst="rect">
            <a:avLst/>
          </a:prstGeom>
          <a:noFill/>
          <a:ln w="28575">
            <a:solidFill>
              <a:srgbClr val="FF0000"/>
            </a:solidFill>
            <a:prstDash val="dashDot"/>
            <a:miter lim="800000"/>
            <a:headEnd/>
            <a:tailEnd/>
          </a:ln>
          <a:effectLst/>
        </p:spPr>
        <p:txBody>
          <a:bodyPr wrap="none" anchor="ctr"/>
          <a:lstStyle/>
          <a:p>
            <a:endParaRPr lang="zh-TW" altLang="en-US"/>
          </a:p>
        </p:txBody>
      </p:sp>
      <p:sp>
        <p:nvSpPr>
          <p:cNvPr id="97304" name="Line 24"/>
          <p:cNvSpPr>
            <a:spLocks noChangeShapeType="1"/>
          </p:cNvSpPr>
          <p:nvPr/>
        </p:nvSpPr>
        <p:spPr bwMode="auto">
          <a:xfrm>
            <a:off x="7308850" y="2520950"/>
            <a:ext cx="719138" cy="0"/>
          </a:xfrm>
          <a:prstGeom prst="line">
            <a:avLst/>
          </a:prstGeom>
          <a:noFill/>
          <a:ln w="28575">
            <a:solidFill>
              <a:srgbClr val="FF0000"/>
            </a:solidFill>
            <a:round/>
            <a:headEnd/>
            <a:tailEnd type="triangle" w="med" len="med"/>
          </a:ln>
          <a:effectLst/>
        </p:spPr>
        <p:txBody>
          <a:bodyPr/>
          <a:lstStyle/>
          <a:p>
            <a:endParaRPr lang="zh-TW" altLang="en-US"/>
          </a:p>
        </p:txBody>
      </p:sp>
      <p:sp>
        <p:nvSpPr>
          <p:cNvPr id="97305" name="Rectangle 25"/>
          <p:cNvSpPr>
            <a:spLocks noChangeArrowheads="1"/>
          </p:cNvSpPr>
          <p:nvPr/>
        </p:nvSpPr>
        <p:spPr bwMode="auto">
          <a:xfrm>
            <a:off x="6659563" y="2781300"/>
            <a:ext cx="576262" cy="431800"/>
          </a:xfrm>
          <a:prstGeom prst="rect">
            <a:avLst/>
          </a:prstGeom>
          <a:noFill/>
          <a:ln w="28575">
            <a:solidFill>
              <a:srgbClr val="0000FF"/>
            </a:solidFill>
            <a:prstDash val="dashDot"/>
            <a:miter lim="800000"/>
            <a:headEnd/>
            <a:tailEnd/>
          </a:ln>
          <a:effectLst/>
        </p:spPr>
        <p:txBody>
          <a:bodyPr wrap="none" anchor="ctr"/>
          <a:lstStyle/>
          <a:p>
            <a:endParaRPr lang="zh-TW" altLang="en-US"/>
          </a:p>
        </p:txBody>
      </p:sp>
      <p:sp>
        <p:nvSpPr>
          <p:cNvPr id="97306" name="Line 26"/>
          <p:cNvSpPr>
            <a:spLocks noChangeShapeType="1"/>
          </p:cNvSpPr>
          <p:nvPr/>
        </p:nvSpPr>
        <p:spPr bwMode="auto">
          <a:xfrm flipV="1">
            <a:off x="7308850" y="2781300"/>
            <a:ext cx="719138" cy="215900"/>
          </a:xfrm>
          <a:prstGeom prst="line">
            <a:avLst/>
          </a:prstGeom>
          <a:noFill/>
          <a:ln w="28575">
            <a:solidFill>
              <a:srgbClr val="0000FF"/>
            </a:solidFill>
            <a:round/>
            <a:headEnd/>
            <a:tailEnd type="triangle" w="med" len="med"/>
          </a:ln>
          <a:effectLst/>
        </p:spPr>
        <p:txBody>
          <a:bodyPr/>
          <a:lstStyle/>
          <a:p>
            <a:endParaRPr lang="zh-TW" altLang="en-US"/>
          </a:p>
        </p:txBody>
      </p:sp>
      <p:sp>
        <p:nvSpPr>
          <p:cNvPr id="97307" name="Rectangle 27"/>
          <p:cNvSpPr>
            <a:spLocks noChangeArrowheads="1"/>
          </p:cNvSpPr>
          <p:nvPr/>
        </p:nvSpPr>
        <p:spPr bwMode="auto">
          <a:xfrm>
            <a:off x="6659563" y="3213100"/>
            <a:ext cx="576262" cy="431800"/>
          </a:xfrm>
          <a:prstGeom prst="rect">
            <a:avLst/>
          </a:prstGeom>
          <a:noFill/>
          <a:ln w="28575">
            <a:solidFill>
              <a:srgbClr val="339966"/>
            </a:solidFill>
            <a:prstDash val="dashDot"/>
            <a:miter lim="800000"/>
            <a:headEnd/>
            <a:tailEnd/>
          </a:ln>
          <a:effectLst/>
        </p:spPr>
        <p:txBody>
          <a:bodyPr wrap="none" anchor="ctr"/>
          <a:lstStyle/>
          <a:p>
            <a:endParaRPr lang="zh-TW" altLang="en-US"/>
          </a:p>
        </p:txBody>
      </p:sp>
      <p:sp>
        <p:nvSpPr>
          <p:cNvPr id="97308" name="Line 28"/>
          <p:cNvSpPr>
            <a:spLocks noChangeShapeType="1"/>
          </p:cNvSpPr>
          <p:nvPr/>
        </p:nvSpPr>
        <p:spPr bwMode="auto">
          <a:xfrm flipV="1">
            <a:off x="7308850" y="2997200"/>
            <a:ext cx="719138" cy="431800"/>
          </a:xfrm>
          <a:prstGeom prst="line">
            <a:avLst/>
          </a:prstGeom>
          <a:noFill/>
          <a:ln w="28575">
            <a:solidFill>
              <a:srgbClr val="339966"/>
            </a:solidFill>
            <a:round/>
            <a:headEnd/>
            <a:tailEnd type="triangle" w="med" len="med"/>
          </a:ln>
          <a:effectLst/>
        </p:spPr>
        <p:txBody>
          <a:bodyPr/>
          <a:lstStyle/>
          <a:p>
            <a:endParaRPr lang="zh-TW" alt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normAutofit fontScale="90000"/>
          </a:bodyPr>
          <a:lstStyle/>
          <a:p>
            <a:pPr algn="ctr"/>
            <a:r>
              <a:rPr lang="en-US" altLang="zh-TW" dirty="0" smtClean="0">
                <a:latin typeface="Arial Unicode MS" pitchFamily="34" charset="-120"/>
                <a:ea typeface="Arial Unicode MS" pitchFamily="34" charset="-120"/>
                <a:cs typeface="Arial Unicode MS" pitchFamily="34" charset="-120"/>
              </a:rPr>
              <a:t>Networked Virtual Environments (NVEs)</a:t>
            </a:r>
            <a:endParaRPr lang="en-US" altLang="zh-TW" dirty="0">
              <a:latin typeface="Arial Unicode MS" pitchFamily="34" charset="-120"/>
              <a:ea typeface="Arial Unicode MS" pitchFamily="34" charset="-120"/>
              <a:cs typeface="Arial Unicode MS" pitchFamily="34" charset="-120"/>
            </a:endParaRPr>
          </a:p>
        </p:txBody>
      </p:sp>
      <p:sp>
        <p:nvSpPr>
          <p:cNvPr id="15363" name="Rectangle 3"/>
          <p:cNvSpPr>
            <a:spLocks noGrp="1" noChangeArrowheads="1"/>
          </p:cNvSpPr>
          <p:nvPr>
            <p:ph idx="1"/>
          </p:nvPr>
        </p:nvSpPr>
        <p:spPr/>
        <p:txBody>
          <a:bodyPr/>
          <a:lstStyle/>
          <a:p>
            <a:r>
              <a:rPr lang="en-US" altLang="zh-TW" dirty="0" smtClean="0">
                <a:latin typeface="Arial Unicode MS" pitchFamily="34" charset="-120"/>
                <a:ea typeface="Arial Unicode MS" pitchFamily="34" charset="-120"/>
                <a:cs typeface="Arial Unicode MS" pitchFamily="34" charset="-120"/>
              </a:rPr>
              <a:t>NVEs are computer-generated, synthetic virtual worlds with 3D content.</a:t>
            </a:r>
          </a:p>
          <a:p>
            <a:r>
              <a:rPr lang="en-US" altLang="zh-TW" dirty="0" smtClean="0">
                <a:latin typeface="Arial Unicode MS" pitchFamily="34" charset="-120"/>
                <a:ea typeface="Arial Unicode MS" pitchFamily="34" charset="-120"/>
                <a:cs typeface="Arial Unicode MS" pitchFamily="34" charset="-120"/>
              </a:rPr>
              <a:t>Users may interact with each other in NVE via network connections.</a:t>
            </a:r>
            <a:endParaRPr lang="en-US" altLang="zh-TW" dirty="0">
              <a:latin typeface="Arial Unicode MS" pitchFamily="34" charset="-120"/>
              <a:ea typeface="Arial Unicode MS" pitchFamily="34" charset="-120"/>
              <a:cs typeface="Arial Unicode MS" pitchFamily="34" charset="-120"/>
            </a:endParaRPr>
          </a:p>
        </p:txBody>
      </p:sp>
      <p:sp>
        <p:nvSpPr>
          <p:cNvPr id="15" name="頁尾版面配置區 3"/>
          <p:cNvSpPr>
            <a:spLocks noGrp="1"/>
          </p:cNvSpPr>
          <p:nvPr>
            <p:ph type="ftr" sz="quarter" idx="11"/>
          </p:nvPr>
        </p:nvSpPr>
        <p:spPr>
          <a:xfrm>
            <a:off x="3288694" y="6400800"/>
            <a:ext cx="4212264" cy="274320"/>
          </a:xfrm>
        </p:spPr>
        <p:txBody>
          <a:bodyPr/>
          <a:lstStyle/>
          <a:p>
            <a:r>
              <a:rPr lang="en-US" altLang="zh-TW" dirty="0" smtClean="0">
                <a:latin typeface="Arial Unicode MS" pitchFamily="34" charset="-120"/>
                <a:ea typeface="Arial Unicode MS" pitchFamily="34" charset="-120"/>
                <a:cs typeface="Arial Unicode MS" pitchFamily="34" charset="-120"/>
              </a:rPr>
              <a:t>National Central University, Taiwan</a:t>
            </a:r>
            <a:endParaRPr lang="en-US" altLang="zh-TW" dirty="0">
              <a:latin typeface="Arial Unicode MS" pitchFamily="34" charset="-120"/>
              <a:ea typeface="Arial Unicode MS" pitchFamily="34" charset="-120"/>
              <a:cs typeface="Arial Unicode MS" pitchFamily="34" charset="-120"/>
            </a:endParaRPr>
          </a:p>
        </p:txBody>
      </p:sp>
      <p:sp>
        <p:nvSpPr>
          <p:cNvPr id="7" name="投影片編號版面配置區 4"/>
          <p:cNvSpPr>
            <a:spLocks noGrp="1"/>
          </p:cNvSpPr>
          <p:nvPr>
            <p:ph type="sldNum" sz="quarter" idx="12"/>
          </p:nvPr>
        </p:nvSpPr>
        <p:spPr/>
        <p:txBody>
          <a:bodyPr/>
          <a:lstStyle/>
          <a:p>
            <a:fld id="{4624E1FC-9A52-4F70-B371-60DBAF99CE87}" type="slidenum">
              <a:rPr lang="en-US" altLang="zh-TW" smtClean="0">
                <a:latin typeface="Arial Unicode MS" pitchFamily="34" charset="-120"/>
                <a:ea typeface="Arial Unicode MS" pitchFamily="34" charset="-120"/>
                <a:cs typeface="Arial Unicode MS" pitchFamily="34" charset="-120"/>
              </a:rPr>
              <a:pPr/>
              <a:t>4</a:t>
            </a:fld>
            <a:endParaRPr lang="en-US" altLang="zh-TW">
              <a:latin typeface="Arial Unicode MS" pitchFamily="34" charset="-120"/>
              <a:ea typeface="Arial Unicode MS" pitchFamily="34" charset="-120"/>
              <a:cs typeface="Arial Unicode MS" pitchFamily="34" charset="-120"/>
            </a:endParaRPr>
          </a:p>
        </p:txBody>
      </p:sp>
      <p:pic>
        <p:nvPicPr>
          <p:cNvPr id="8" name="Picture 4" descr="p1_wow"/>
          <p:cNvPicPr>
            <a:picLocks noChangeAspect="1" noChangeArrowheads="1"/>
          </p:cNvPicPr>
          <p:nvPr/>
        </p:nvPicPr>
        <p:blipFill>
          <a:blip r:embed="rId3" cstate="print"/>
          <a:srcRect/>
          <a:stretch>
            <a:fillRect/>
          </a:stretch>
        </p:blipFill>
        <p:spPr bwMode="auto">
          <a:xfrm>
            <a:off x="571472" y="3643314"/>
            <a:ext cx="3429024" cy="2571768"/>
          </a:xfrm>
          <a:prstGeom prst="rect">
            <a:avLst/>
          </a:prstGeom>
          <a:noFill/>
          <a:ln w="9525">
            <a:noFill/>
            <a:miter lim="800000"/>
            <a:headEnd/>
            <a:tailEnd/>
          </a:ln>
        </p:spPr>
      </p:pic>
      <p:pic>
        <p:nvPicPr>
          <p:cNvPr id="10" name="Picture 4" descr="secondlife"/>
          <p:cNvPicPr>
            <a:picLocks noChangeAspect="1" noChangeArrowheads="1"/>
          </p:cNvPicPr>
          <p:nvPr/>
        </p:nvPicPr>
        <p:blipFill>
          <a:blip r:embed="rId4" cstate="print"/>
          <a:srcRect/>
          <a:stretch>
            <a:fillRect/>
          </a:stretch>
        </p:blipFill>
        <p:spPr bwMode="auto">
          <a:xfrm>
            <a:off x="4119955" y="3668764"/>
            <a:ext cx="3381003" cy="254631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pPr algn="ctr"/>
            <a:r>
              <a:rPr lang="en-US" altLang="zh-TW" dirty="0" smtClean="0"/>
              <a:t>Two Trends in Virtual Environments (VEs)</a:t>
            </a:r>
            <a:endParaRPr lang="zh-TW" altLang="en-US" dirty="0"/>
          </a:p>
        </p:txBody>
      </p:sp>
      <p:sp>
        <p:nvSpPr>
          <p:cNvPr id="4" name="頁尾版面配置區 3"/>
          <p:cNvSpPr>
            <a:spLocks noGrp="1"/>
          </p:cNvSpPr>
          <p:nvPr>
            <p:ph type="ftr" sz="quarter" idx="11"/>
          </p:nvPr>
        </p:nvSpPr>
        <p:spPr/>
        <p:txBody>
          <a:bodyPr/>
          <a:lstStyle/>
          <a:p>
            <a:r>
              <a:rPr lang="en-US" altLang="zh-TW" smtClean="0"/>
              <a:t>A</a:t>
            </a:r>
            <a:r>
              <a:rPr lang="en-US" altLang="zh-TW" smtClean="0">
                <a:solidFill>
                  <a:schemeClr val="tx1"/>
                </a:solidFill>
              </a:rPr>
              <a:t>daptive </a:t>
            </a:r>
            <a:r>
              <a:rPr lang="en-US" altLang="zh-TW" smtClean="0"/>
              <a:t>C</a:t>
            </a:r>
            <a:r>
              <a:rPr lang="en-US" altLang="zh-TW" smtClean="0">
                <a:solidFill>
                  <a:schemeClr val="tx1"/>
                </a:solidFill>
              </a:rPr>
              <a:t>omputing and </a:t>
            </a:r>
            <a:r>
              <a:rPr lang="en-US" altLang="zh-TW" smtClean="0"/>
              <a:t>N</a:t>
            </a:r>
            <a:r>
              <a:rPr lang="en-US" altLang="zh-TW" smtClean="0">
                <a:solidFill>
                  <a:schemeClr val="tx1"/>
                </a:solidFill>
              </a:rPr>
              <a:t>etworking Laboratory Lab</a:t>
            </a:r>
            <a:endParaRPr lang="en-US" altLang="zh-TW">
              <a:solidFill>
                <a:schemeClr val="tx1"/>
              </a:solidFill>
            </a:endParaRPr>
          </a:p>
        </p:txBody>
      </p:sp>
      <p:sp>
        <p:nvSpPr>
          <p:cNvPr id="5" name="投影片編號版面配置區 4"/>
          <p:cNvSpPr>
            <a:spLocks noGrp="1"/>
          </p:cNvSpPr>
          <p:nvPr>
            <p:ph type="sldNum" sz="quarter" idx="12"/>
          </p:nvPr>
        </p:nvSpPr>
        <p:spPr/>
        <p:txBody>
          <a:bodyPr/>
          <a:lstStyle/>
          <a:p>
            <a:fld id="{EAB884EB-8548-41BD-BD42-DC623E1F5290}" type="slidenum">
              <a:rPr lang="en-US" altLang="zh-TW" smtClean="0"/>
              <a:pPr/>
              <a:t>5</a:t>
            </a:fld>
            <a:endParaRPr lang="en-US" altLang="zh-TW"/>
          </a:p>
        </p:txBody>
      </p:sp>
      <p:sp>
        <p:nvSpPr>
          <p:cNvPr id="7" name="Content Placeholder 2"/>
          <p:cNvSpPr txBox="1">
            <a:spLocks noGrp="1"/>
          </p:cNvSpPr>
          <p:nvPr>
            <p:ph idx="1"/>
          </p:nvPr>
        </p:nvSpPr>
        <p:spPr>
          <a:prstGeom prst="rect">
            <a:avLst/>
          </a:prstGeom>
        </p:spPr>
        <p:txBody>
          <a:bodyPr vert="horz">
            <a:normAutofit/>
          </a:bodyPr>
          <a:lstStyle/>
          <a:p>
            <a:pPr>
              <a:lnSpc>
                <a:spcPct val="77000"/>
              </a:lnSpc>
            </a:pPr>
            <a:r>
              <a:rPr lang="en-US" altLang="zh-TW" dirty="0" smtClean="0"/>
              <a:t>Larger and more dynamic content	</a:t>
            </a:r>
          </a:p>
          <a:p>
            <a:pPr>
              <a:lnSpc>
                <a:spcPct val="77000"/>
              </a:lnSpc>
            </a:pPr>
            <a:endParaRPr lang="en-US" altLang="zh-TW" dirty="0" smtClean="0"/>
          </a:p>
          <a:p>
            <a:pPr>
              <a:lnSpc>
                <a:spcPct val="77000"/>
              </a:lnSpc>
            </a:pPr>
            <a:endParaRPr lang="en-US" altLang="zh-TW" dirty="0" smtClean="0"/>
          </a:p>
          <a:p>
            <a:pPr>
              <a:lnSpc>
                <a:spcPct val="77000"/>
              </a:lnSpc>
            </a:pPr>
            <a:r>
              <a:rPr lang="en-US" altLang="zh-TW" dirty="0" smtClean="0"/>
              <a:t>More worlds</a:t>
            </a:r>
          </a:p>
          <a:p>
            <a:pPr>
              <a:lnSpc>
                <a:spcPct val="77000"/>
              </a:lnSpc>
            </a:pPr>
            <a:endParaRPr lang="en-US" altLang="zh-TW" dirty="0" smtClean="0"/>
          </a:p>
          <a:p>
            <a:pPr>
              <a:lnSpc>
                <a:spcPct val="77000"/>
              </a:lnSpc>
            </a:pPr>
            <a:r>
              <a:rPr lang="en-US" altLang="zh-TW" dirty="0" smtClean="0"/>
              <a:t>For example, in </a:t>
            </a:r>
            <a:r>
              <a:rPr kumimoji="0" lang="en-US" b="0" i="0" u="none" strike="noStrike" kern="1200" cap="none" spc="0" normalizeH="0" baseline="0" noProof="0" dirty="0" smtClean="0">
                <a:ln>
                  <a:noFill/>
                </a:ln>
                <a:solidFill>
                  <a:schemeClr val="tx1"/>
                </a:solidFill>
                <a:effectLst/>
                <a:uLnTx/>
                <a:uFillTx/>
                <a:latin typeface="Arial Unicode MS" pitchFamily="34" charset="-120"/>
                <a:ea typeface="Arial Unicode MS" pitchFamily="34" charset="-120"/>
                <a:cs typeface="Arial Unicode MS" pitchFamily="34" charset="-120"/>
              </a:rPr>
              <a:t>Second Life</a:t>
            </a:r>
          </a:p>
          <a:p>
            <a:pPr lvl="1">
              <a:lnSpc>
                <a:spcPct val="77000"/>
              </a:lnSpc>
            </a:pPr>
            <a:r>
              <a:rPr lang="en-US" altLang="zh-TW" sz="2800" dirty="0" smtClean="0">
                <a:latin typeface="Arial Unicode MS" pitchFamily="34" charset="-120"/>
                <a:ea typeface="Arial Unicode MS" pitchFamily="34" charset="-120"/>
                <a:cs typeface="Arial Unicode MS" pitchFamily="34" charset="-120"/>
              </a:rPr>
              <a:t>there are 37TB 3D content data</a:t>
            </a:r>
          </a:p>
          <a:p>
            <a:pPr lvl="1">
              <a:lnSpc>
                <a:spcPct val="77000"/>
              </a:lnSpc>
            </a:pPr>
            <a:r>
              <a:rPr lang="en-US" altLang="zh-TW" sz="2800" dirty="0" smtClean="0">
                <a:latin typeface="Arial Unicode MS" pitchFamily="34" charset="-120"/>
                <a:ea typeface="Arial Unicode MS" pitchFamily="34" charset="-120"/>
                <a:cs typeface="Arial Unicode MS" pitchFamily="34" charset="-120"/>
              </a:rPr>
              <a:t>there are 14,150 regions in April, 2008.</a:t>
            </a:r>
          </a:p>
          <a:p>
            <a:pPr lvl="1">
              <a:lnSpc>
                <a:spcPct val="77000"/>
              </a:lnSpc>
            </a:pPr>
            <a:endParaRPr lang="en-US" altLang="zh-TW" sz="2000" dirty="0" smtClean="0">
              <a:latin typeface="Arial Unicode MS" pitchFamily="34" charset="-120"/>
              <a:ea typeface="Arial Unicode MS" pitchFamily="34" charset="-120"/>
              <a:cs typeface="Arial Unicode MS" pitchFamily="34" charset="-120"/>
            </a:endParaRPr>
          </a:p>
          <a:p>
            <a:pPr>
              <a:lnSpc>
                <a:spcPct val="77000"/>
              </a:lnSpc>
            </a:pPr>
            <a:r>
              <a:rPr lang="en-US" dirty="0" smtClean="0">
                <a:latin typeface="Arial Unicode MS" pitchFamily="34" charset="-120"/>
                <a:ea typeface="Arial Unicode MS" pitchFamily="34" charset="-120"/>
                <a:cs typeface="Arial Unicode MS" pitchFamily="34" charset="-120"/>
              </a:rPr>
              <a:t>The 3D streaming technique arises due to this trend.</a:t>
            </a:r>
            <a:endParaRPr kumimoji="0" lang="en-US" b="0" i="0" u="none" strike="noStrike" kern="1200" cap="none" spc="0" normalizeH="0" baseline="0" noProof="0" dirty="0" smtClean="0">
              <a:ln>
                <a:noFill/>
              </a:ln>
              <a:solidFill>
                <a:schemeClr val="tx1"/>
              </a:solidFill>
              <a:effectLst/>
              <a:uLnTx/>
              <a:uFillTx/>
              <a:latin typeface="Arial Unicode MS" pitchFamily="34" charset="-120"/>
              <a:ea typeface="Arial Unicode MS" pitchFamily="34" charset="-120"/>
              <a:cs typeface="Arial Unicode MS" pitchFamily="34" charset="-120"/>
            </a:endParaRPr>
          </a:p>
          <a:p>
            <a:pPr marL="274320" indent="-274320">
              <a:spcBef>
                <a:spcPts val="580"/>
              </a:spcBef>
              <a:buSzPct val="85000"/>
              <a:buFont typeface="Wingdings 2"/>
              <a:buChar char=""/>
              <a:defRPr/>
            </a:pPr>
            <a:endParaRPr lang="en-US" altLang="zh-TW" sz="2600" dirty="0" smtClean="0">
              <a:latin typeface="Arial Unicode MS" pitchFamily="34" charset="-120"/>
              <a:ea typeface="Arial Unicode MS" pitchFamily="34" charset="-120"/>
              <a:cs typeface="Arial Unicode MS" pitchFamily="34" charset="-120"/>
            </a:endParaRPr>
          </a:p>
          <a:p>
            <a:pPr marL="274320" marR="0" lvl="0" indent="-274320" algn="l" defTabSz="914400" rtl="0" eaLnBrk="1" fontAlgn="auto" latinLnBrk="0" hangingPunct="1">
              <a:lnSpc>
                <a:spcPct val="100000"/>
              </a:lnSpc>
              <a:spcBef>
                <a:spcPts val="580"/>
              </a:spcBef>
              <a:spcAft>
                <a:spcPts val="0"/>
              </a:spcAft>
              <a:buClr>
                <a:schemeClr val="accent1"/>
              </a:buClr>
              <a:buSzPct val="85000"/>
              <a:buNone/>
              <a:tabLst/>
              <a:defRPr/>
            </a:pPr>
            <a:endParaRPr kumimoji="0" lang="en-US" sz="2600" b="0" i="0" u="none" strike="noStrike" kern="1200" cap="none" spc="0" normalizeH="0" baseline="0" noProof="0" dirty="0" smtClean="0">
              <a:ln>
                <a:noFill/>
              </a:ln>
              <a:solidFill>
                <a:schemeClr val="tx1"/>
              </a:solidFill>
              <a:effectLst/>
              <a:uLnTx/>
              <a:uFillTx/>
              <a:latin typeface="Arial Unicode MS" pitchFamily="34" charset="-120"/>
              <a:ea typeface="Arial Unicode MS" pitchFamily="34" charset="-120"/>
              <a:cs typeface="Arial Unicode MS" pitchFamily="34" charset="-12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additive="base">
                                        <p:cTn id="7" dur="500" fill="hold"/>
                                        <p:tgtEl>
                                          <p:spTgt spid="7">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
                                            <p:txEl>
                                              <p:pRg st="3" end="3"/>
                                            </p:txEl>
                                          </p:spTgt>
                                        </p:tgtEl>
                                        <p:attrNameLst>
                                          <p:attrName>style.visibility</p:attrName>
                                        </p:attrNameLst>
                                      </p:cBhvr>
                                      <p:to>
                                        <p:strVal val="visible"/>
                                      </p:to>
                                    </p:set>
                                    <p:anim calcmode="lin" valueType="num">
                                      <p:cBhvr additive="base">
                                        <p:cTn id="11" dur="500" fill="hold"/>
                                        <p:tgtEl>
                                          <p:spTgt spid="7">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7">
                                            <p:txEl>
                                              <p:pRg st="5" end="5"/>
                                            </p:txEl>
                                          </p:spTgt>
                                        </p:tgtEl>
                                        <p:attrNameLst>
                                          <p:attrName>style.visibility</p:attrName>
                                        </p:attrNameLst>
                                      </p:cBhvr>
                                      <p:to>
                                        <p:strVal val="visible"/>
                                      </p:to>
                                    </p:set>
                                    <p:anim calcmode="lin" valueType="num">
                                      <p:cBhvr additive="base">
                                        <p:cTn id="17" dur="500" fill="hold"/>
                                        <p:tgtEl>
                                          <p:spTgt spid="7">
                                            <p:txEl>
                                              <p:pRg st="5" end="5"/>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7">
                                            <p:txEl>
                                              <p:pRg st="5" end="5"/>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7">
                                            <p:txEl>
                                              <p:pRg st="6" end="6"/>
                                            </p:txEl>
                                          </p:spTgt>
                                        </p:tgtEl>
                                        <p:attrNameLst>
                                          <p:attrName>style.visibility</p:attrName>
                                        </p:attrNameLst>
                                      </p:cBhvr>
                                      <p:to>
                                        <p:strVal val="visible"/>
                                      </p:to>
                                    </p:set>
                                    <p:anim calcmode="lin" valueType="num">
                                      <p:cBhvr additive="base">
                                        <p:cTn id="21" dur="500" fill="hold"/>
                                        <p:tgtEl>
                                          <p:spTgt spid="7">
                                            <p:txEl>
                                              <p:pRg st="6" end="6"/>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7">
                                            <p:txEl>
                                              <p:pRg st="6" end="6"/>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7">
                                            <p:txEl>
                                              <p:pRg st="7" end="7"/>
                                            </p:txEl>
                                          </p:spTgt>
                                        </p:tgtEl>
                                        <p:attrNameLst>
                                          <p:attrName>style.visibility</p:attrName>
                                        </p:attrNameLst>
                                      </p:cBhvr>
                                      <p:to>
                                        <p:strVal val="visible"/>
                                      </p:to>
                                    </p:set>
                                    <p:anim calcmode="lin" valueType="num">
                                      <p:cBhvr additive="base">
                                        <p:cTn id="25" dur="500" fill="hold"/>
                                        <p:tgtEl>
                                          <p:spTgt spid="7">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7">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7">
                                            <p:txEl>
                                              <p:pRg st="9" end="9"/>
                                            </p:txEl>
                                          </p:spTgt>
                                        </p:tgtEl>
                                        <p:attrNameLst>
                                          <p:attrName>style.visibility</p:attrName>
                                        </p:attrNameLst>
                                      </p:cBhvr>
                                      <p:to>
                                        <p:strVal val="visible"/>
                                      </p:to>
                                    </p:set>
                                    <p:anim calcmode="lin" valueType="num">
                                      <p:cBhvr additive="base">
                                        <p:cTn id="31" dur="500" fill="hold"/>
                                        <p:tgtEl>
                                          <p:spTgt spid="7">
                                            <p:txEl>
                                              <p:pRg st="9" end="9"/>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7">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noAutofit/>
          </a:bodyPr>
          <a:lstStyle/>
          <a:p>
            <a:pPr algn="ctr"/>
            <a:r>
              <a:rPr lang="en-US" altLang="zh-TW" sz="4000" dirty="0" smtClean="0">
                <a:latin typeface="Arial Unicode MS" pitchFamily="34" charset="-120"/>
                <a:ea typeface="Arial Unicode MS" pitchFamily="34" charset="-120"/>
                <a:cs typeface="Arial Unicode MS" pitchFamily="34" charset="-120"/>
              </a:rPr>
              <a:t>Types of NVE Content Distribution</a:t>
            </a:r>
            <a:endParaRPr lang="en-US" altLang="zh-TW" sz="4000" dirty="0">
              <a:latin typeface="Arial Unicode MS" pitchFamily="34" charset="-120"/>
              <a:ea typeface="Arial Unicode MS" pitchFamily="34" charset="-120"/>
              <a:cs typeface="Arial Unicode MS" pitchFamily="34" charset="-120"/>
            </a:endParaRPr>
          </a:p>
        </p:txBody>
      </p:sp>
      <p:sp>
        <p:nvSpPr>
          <p:cNvPr id="73731" name="Rectangle 3"/>
          <p:cNvSpPr>
            <a:spLocks noGrp="1" noChangeArrowheads="1"/>
          </p:cNvSpPr>
          <p:nvPr>
            <p:ph idx="1"/>
          </p:nvPr>
        </p:nvSpPr>
        <p:spPr/>
        <p:txBody>
          <a:bodyPr>
            <a:normAutofit/>
          </a:bodyPr>
          <a:lstStyle/>
          <a:p>
            <a:r>
              <a:rPr lang="en-US" altLang="zh-TW" dirty="0" smtClean="0">
                <a:latin typeface="Arial Unicode MS" pitchFamily="34" charset="-120"/>
                <a:ea typeface="Arial Unicode MS" pitchFamily="34" charset="-120"/>
                <a:cs typeface="Arial Unicode MS" pitchFamily="34" charset="-120"/>
              </a:rPr>
              <a:t>Complete Installation</a:t>
            </a:r>
          </a:p>
          <a:p>
            <a:pPr lvl="1"/>
            <a:r>
              <a:rPr lang="en-US" altLang="zh-TW" dirty="0" smtClean="0">
                <a:latin typeface="Arial Unicode MS" pitchFamily="34" charset="-120"/>
                <a:ea typeface="Arial Unicode MS" pitchFamily="34" charset="-120"/>
                <a:cs typeface="Arial Unicode MS" pitchFamily="34" charset="-120"/>
              </a:rPr>
              <a:t>Users acquire and install all content before rendering</a:t>
            </a:r>
          </a:p>
          <a:p>
            <a:pPr lvl="1"/>
            <a:r>
              <a:rPr lang="en-US" altLang="zh-TW" dirty="0" smtClean="0">
                <a:latin typeface="Arial Unicode MS" pitchFamily="34" charset="-120"/>
                <a:ea typeface="Arial Unicode MS" pitchFamily="34" charset="-120"/>
                <a:cs typeface="Arial Unicode MS" pitchFamily="34" charset="-120"/>
              </a:rPr>
              <a:t>World of </a:t>
            </a:r>
            <a:r>
              <a:rPr lang="en-US" altLang="zh-TW" dirty="0" err="1" smtClean="0">
                <a:latin typeface="Arial Unicode MS" pitchFamily="34" charset="-120"/>
                <a:ea typeface="Arial Unicode MS" pitchFamily="34" charset="-120"/>
                <a:cs typeface="Arial Unicode MS" pitchFamily="34" charset="-120"/>
              </a:rPr>
              <a:t>Warcraft</a:t>
            </a:r>
            <a:r>
              <a:rPr lang="en-US" altLang="zh-TW" dirty="0" smtClean="0">
                <a:latin typeface="Arial Unicode MS" pitchFamily="34" charset="-120"/>
                <a:ea typeface="Arial Unicode MS" pitchFamily="34" charset="-120"/>
                <a:cs typeface="Arial Unicode MS" pitchFamily="34" charset="-120"/>
              </a:rPr>
              <a:t> (</a:t>
            </a:r>
            <a:r>
              <a:rPr lang="en-US" altLang="zh-TW" dirty="0" err="1" smtClean="0">
                <a:latin typeface="Arial Unicode MS" pitchFamily="34" charset="-120"/>
                <a:ea typeface="Arial Unicode MS" pitchFamily="34" charset="-120"/>
                <a:cs typeface="Arial Unicode MS" pitchFamily="34" charset="-120"/>
              </a:rPr>
              <a:t>WoW</a:t>
            </a:r>
            <a:r>
              <a:rPr lang="en-US" altLang="zh-TW" dirty="0" smtClean="0">
                <a:latin typeface="Arial Unicode MS" pitchFamily="34" charset="-120"/>
                <a:ea typeface="Arial Unicode MS" pitchFamily="34" charset="-120"/>
                <a:cs typeface="Arial Unicode MS" pitchFamily="34" charset="-120"/>
              </a:rPr>
              <a:t>): </a:t>
            </a:r>
            <a:r>
              <a:rPr lang="en-US" altLang="zh-TW" b="1" dirty="0" smtClean="0">
                <a:latin typeface="Arial Unicode MS" pitchFamily="34" charset="-120"/>
                <a:ea typeface="Arial Unicode MS" pitchFamily="34" charset="-120"/>
                <a:cs typeface="Arial Unicode MS" pitchFamily="34" charset="-120"/>
              </a:rPr>
              <a:t>8 GB</a:t>
            </a:r>
          </a:p>
          <a:p>
            <a:pPr lvl="2"/>
            <a:endParaRPr lang="en-US" altLang="zh-TW" dirty="0" smtClean="0">
              <a:latin typeface="Arial Unicode MS" pitchFamily="34" charset="-120"/>
              <a:ea typeface="Arial Unicode MS" pitchFamily="34" charset="-120"/>
              <a:cs typeface="Arial Unicode MS" pitchFamily="34" charset="-120"/>
            </a:endParaRPr>
          </a:p>
          <a:p>
            <a:r>
              <a:rPr lang="en-US" altLang="zh-TW" dirty="0" smtClean="0">
                <a:latin typeface="Arial Unicode MS" pitchFamily="34" charset="-120"/>
                <a:ea typeface="Arial Unicode MS" pitchFamily="34" charset="-120"/>
                <a:cs typeface="Arial Unicode MS" pitchFamily="34" charset="-120"/>
              </a:rPr>
              <a:t>3D Streaming</a:t>
            </a:r>
          </a:p>
          <a:p>
            <a:pPr lvl="1"/>
            <a:r>
              <a:rPr lang="en-US" altLang="zh-TW" dirty="0" smtClean="0">
                <a:latin typeface="Arial Unicode MS" pitchFamily="34" charset="-120"/>
                <a:ea typeface="Arial Unicode MS" pitchFamily="34" charset="-120"/>
                <a:cs typeface="Arial Unicode MS" pitchFamily="34" charset="-120"/>
              </a:rPr>
              <a:t>Users </a:t>
            </a:r>
            <a:r>
              <a:rPr lang="en-US" altLang="zh-TW" dirty="0" smtClean="0">
                <a:solidFill>
                  <a:srgbClr val="FF0000"/>
                </a:solidFill>
                <a:latin typeface="Arial Unicode MS" pitchFamily="34" charset="-120"/>
                <a:ea typeface="Arial Unicode MS" pitchFamily="34" charset="-120"/>
                <a:cs typeface="Arial Unicode MS" pitchFamily="34" charset="-120"/>
              </a:rPr>
              <a:t>progressively download </a:t>
            </a:r>
            <a:r>
              <a:rPr lang="en-US" altLang="zh-TW" dirty="0" smtClean="0">
                <a:latin typeface="Arial Unicode MS" pitchFamily="34" charset="-120"/>
                <a:ea typeface="Arial Unicode MS" pitchFamily="34" charset="-120"/>
                <a:cs typeface="Arial Unicode MS" pitchFamily="34" charset="-120"/>
              </a:rPr>
              <a:t>3D content of objects within an </a:t>
            </a:r>
            <a:r>
              <a:rPr lang="en-US" altLang="zh-TW" dirty="0" smtClean="0">
                <a:solidFill>
                  <a:srgbClr val="FF0000"/>
                </a:solidFill>
                <a:latin typeface="Arial Unicode MS" pitchFamily="34" charset="-120"/>
                <a:ea typeface="Arial Unicode MS" pitchFamily="34" charset="-120"/>
                <a:cs typeface="Arial Unicode MS" pitchFamily="34" charset="-120"/>
              </a:rPr>
              <a:t>area of interest (AOI)</a:t>
            </a:r>
            <a:r>
              <a:rPr lang="en-US" altLang="zh-TW" dirty="0" smtClean="0">
                <a:latin typeface="Arial Unicode MS" pitchFamily="34" charset="-120"/>
                <a:ea typeface="Arial Unicode MS" pitchFamily="34" charset="-120"/>
                <a:cs typeface="Arial Unicode MS" pitchFamily="34" charset="-120"/>
              </a:rPr>
              <a:t> when rendering </a:t>
            </a:r>
          </a:p>
          <a:p>
            <a:pPr lvl="1"/>
            <a:r>
              <a:rPr lang="en-US" altLang="zh-TW" dirty="0" smtClean="0">
                <a:latin typeface="Arial Unicode MS" pitchFamily="34" charset="-120"/>
                <a:ea typeface="Arial Unicode MS" pitchFamily="34" charset="-120"/>
                <a:cs typeface="Arial Unicode MS" pitchFamily="34" charset="-120"/>
              </a:rPr>
              <a:t>Second Life: First Installation </a:t>
            </a:r>
            <a:r>
              <a:rPr lang="en-US" altLang="zh-TW" b="1" dirty="0" smtClean="0">
                <a:latin typeface="Arial Unicode MS" pitchFamily="34" charset="-120"/>
                <a:ea typeface="Arial Unicode MS" pitchFamily="34" charset="-120"/>
                <a:cs typeface="Arial Unicode MS" pitchFamily="34" charset="-120"/>
              </a:rPr>
              <a:t>22MB</a:t>
            </a:r>
          </a:p>
        </p:txBody>
      </p:sp>
      <p:sp>
        <p:nvSpPr>
          <p:cNvPr id="11" name="頁尾版面配置區 3"/>
          <p:cNvSpPr>
            <a:spLocks noGrp="1"/>
          </p:cNvSpPr>
          <p:nvPr>
            <p:ph type="ftr" sz="quarter" idx="11"/>
          </p:nvPr>
        </p:nvSpPr>
        <p:spPr>
          <a:xfrm>
            <a:off x="3288694" y="6400800"/>
            <a:ext cx="4212264" cy="274320"/>
          </a:xfrm>
        </p:spPr>
        <p:txBody>
          <a:bodyPr/>
          <a:lstStyle/>
          <a:p>
            <a:r>
              <a:rPr lang="en-US" altLang="zh-TW" dirty="0" smtClean="0">
                <a:latin typeface="Arial Unicode MS" pitchFamily="34" charset="-120"/>
                <a:ea typeface="Arial Unicode MS" pitchFamily="34" charset="-120"/>
                <a:cs typeface="Arial Unicode MS" pitchFamily="34" charset="-120"/>
              </a:rPr>
              <a:t>National Central University, Taiwan</a:t>
            </a:r>
            <a:endParaRPr lang="en-US" altLang="zh-TW" dirty="0">
              <a:latin typeface="Arial Unicode MS" pitchFamily="34" charset="-120"/>
              <a:ea typeface="Arial Unicode MS" pitchFamily="34" charset="-120"/>
              <a:cs typeface="Arial Unicode MS" pitchFamily="34" charset="-120"/>
            </a:endParaRPr>
          </a:p>
        </p:txBody>
      </p:sp>
      <p:sp>
        <p:nvSpPr>
          <p:cNvPr id="5" name="投影片編號版面配置區 4"/>
          <p:cNvSpPr>
            <a:spLocks noGrp="1"/>
          </p:cNvSpPr>
          <p:nvPr>
            <p:ph type="sldNum" sz="quarter" idx="12"/>
          </p:nvPr>
        </p:nvSpPr>
        <p:spPr/>
        <p:txBody>
          <a:bodyPr/>
          <a:lstStyle/>
          <a:p>
            <a:fld id="{12DEAA19-6E66-43C4-A450-C259EA27796B}" type="slidenum">
              <a:rPr lang="en-US" altLang="zh-TW" smtClean="0">
                <a:latin typeface="Arial Unicode MS" pitchFamily="34" charset="-120"/>
                <a:ea typeface="Arial Unicode MS" pitchFamily="34" charset="-120"/>
                <a:cs typeface="Arial Unicode MS" pitchFamily="34" charset="-120"/>
              </a:rPr>
              <a:pPr/>
              <a:t>6</a:t>
            </a:fld>
            <a:endParaRPr lang="en-US" altLang="zh-TW" dirty="0">
              <a:latin typeface="Arial Unicode MS" pitchFamily="34" charset="-120"/>
              <a:ea typeface="Arial Unicode MS" pitchFamily="34" charset="-120"/>
              <a:cs typeface="Arial Unicode MS" pitchFamily="34" charset="-12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p:cNvSpPr>
            <a:spLocks noGrp="1" noChangeArrowheads="1"/>
          </p:cNvSpPr>
          <p:nvPr>
            <p:ph type="title"/>
          </p:nvPr>
        </p:nvSpPr>
        <p:spPr/>
        <p:txBody>
          <a:bodyPr>
            <a:normAutofit/>
          </a:bodyPr>
          <a:lstStyle/>
          <a:p>
            <a:r>
              <a:rPr lang="en-US" altLang="zh-TW" dirty="0" smtClean="0">
                <a:latin typeface="Arial Unicode MS" pitchFamily="34" charset="-120"/>
                <a:ea typeface="Arial Unicode MS" pitchFamily="34" charset="-120"/>
                <a:cs typeface="Arial Unicode MS" pitchFamily="34" charset="-120"/>
              </a:rPr>
              <a:t>Progressively Downloading</a:t>
            </a:r>
            <a:endParaRPr lang="en-US" altLang="zh-TW" dirty="0">
              <a:latin typeface="Arial Unicode MS" pitchFamily="34" charset="-120"/>
              <a:ea typeface="Arial Unicode MS" pitchFamily="34" charset="-120"/>
              <a:cs typeface="Arial Unicode MS" pitchFamily="34" charset="-120"/>
            </a:endParaRPr>
          </a:p>
        </p:txBody>
      </p:sp>
      <p:sp>
        <p:nvSpPr>
          <p:cNvPr id="88067" name="Rectangle 3"/>
          <p:cNvSpPr>
            <a:spLocks noGrp="1" noChangeArrowheads="1"/>
          </p:cNvSpPr>
          <p:nvPr>
            <p:ph idx="1"/>
          </p:nvPr>
        </p:nvSpPr>
        <p:spPr>
          <a:xfrm>
            <a:off x="457200" y="1646237"/>
            <a:ext cx="8401080" cy="4526280"/>
          </a:xfrm>
        </p:spPr>
        <p:txBody>
          <a:bodyPr/>
          <a:lstStyle/>
          <a:p>
            <a:pPr marL="292100" lvl="1" indent="-292100">
              <a:spcBef>
                <a:spcPts val="0"/>
              </a:spcBef>
              <a:buClr>
                <a:schemeClr val="accent1"/>
              </a:buClr>
              <a:buSzPct val="70000"/>
              <a:buFont typeface="Wingdings 2"/>
              <a:buChar char=""/>
            </a:pPr>
            <a:r>
              <a:rPr lang="en-US" altLang="zh-TW" sz="2400" dirty="0" smtClean="0">
                <a:latin typeface="Arial Unicode MS" pitchFamily="34" charset="-120"/>
                <a:ea typeface="Arial Unicode MS" pitchFamily="34" charset="-120"/>
                <a:cs typeface="Arial Unicode MS" pitchFamily="34" charset="-120"/>
              </a:rPr>
              <a:t>Model meshes are fragmented into base &amp; refinements</a:t>
            </a:r>
          </a:p>
          <a:p>
            <a:r>
              <a:rPr lang="en-US" altLang="zh-TW" sz="2400" dirty="0" smtClean="0">
                <a:latin typeface="Arial Unicode MS" pitchFamily="34" charset="-120"/>
                <a:ea typeface="Arial Unicode MS" pitchFamily="34" charset="-120"/>
                <a:cs typeface="Arial Unicode MS" pitchFamily="34" charset="-120"/>
              </a:rPr>
              <a:t>Rendering can start without a full download of an object’s data</a:t>
            </a:r>
          </a:p>
          <a:p>
            <a:r>
              <a:rPr lang="en-US" altLang="zh-TW" sz="2400" dirty="0" smtClean="0">
                <a:latin typeface="Arial Unicode MS" pitchFamily="34" charset="-120"/>
                <a:ea typeface="Arial Unicode MS" pitchFamily="34" charset="-120"/>
                <a:cs typeface="Arial Unicode MS" pitchFamily="34" charset="-120"/>
              </a:rPr>
              <a:t>The more are the data, the finer is the rendering</a:t>
            </a:r>
          </a:p>
          <a:p>
            <a:endParaRPr lang="en-US" altLang="zh-TW" dirty="0">
              <a:latin typeface="Arial Unicode MS" pitchFamily="34" charset="-120"/>
              <a:ea typeface="Arial Unicode MS" pitchFamily="34" charset="-120"/>
              <a:cs typeface="Arial Unicode MS" pitchFamily="34" charset="-120"/>
            </a:endParaRPr>
          </a:p>
        </p:txBody>
      </p:sp>
      <p:sp>
        <p:nvSpPr>
          <p:cNvPr id="28" name="頁尾版面配置區 3"/>
          <p:cNvSpPr>
            <a:spLocks noGrp="1"/>
          </p:cNvSpPr>
          <p:nvPr>
            <p:ph type="ftr" sz="quarter" idx="11"/>
          </p:nvPr>
        </p:nvSpPr>
        <p:spPr>
          <a:xfrm>
            <a:off x="3288694" y="6400800"/>
            <a:ext cx="4212264" cy="274320"/>
          </a:xfrm>
        </p:spPr>
        <p:txBody>
          <a:bodyPr/>
          <a:lstStyle/>
          <a:p>
            <a:r>
              <a:rPr lang="en-US" altLang="zh-TW" dirty="0" smtClean="0">
                <a:latin typeface="Arial Unicode MS" pitchFamily="34" charset="-120"/>
                <a:ea typeface="Arial Unicode MS" pitchFamily="34" charset="-120"/>
                <a:cs typeface="Arial Unicode MS" pitchFamily="34" charset="-120"/>
              </a:rPr>
              <a:t>National Central University, Taiwan</a:t>
            </a:r>
            <a:endParaRPr lang="en-US" altLang="zh-TW" dirty="0">
              <a:latin typeface="Arial Unicode MS" pitchFamily="34" charset="-120"/>
              <a:ea typeface="Arial Unicode MS" pitchFamily="34" charset="-120"/>
              <a:cs typeface="Arial Unicode MS" pitchFamily="34" charset="-120"/>
            </a:endParaRPr>
          </a:p>
        </p:txBody>
      </p:sp>
      <p:sp>
        <p:nvSpPr>
          <p:cNvPr id="19" name="投影片編號版面配置區 4"/>
          <p:cNvSpPr>
            <a:spLocks noGrp="1"/>
          </p:cNvSpPr>
          <p:nvPr>
            <p:ph type="sldNum" sz="quarter" idx="12"/>
          </p:nvPr>
        </p:nvSpPr>
        <p:spPr/>
        <p:txBody>
          <a:bodyPr/>
          <a:lstStyle/>
          <a:p>
            <a:fld id="{EB879708-01FD-4B5F-BEC5-AAF9917C409B}" type="slidenum">
              <a:rPr lang="en-US" altLang="zh-TW" smtClean="0">
                <a:latin typeface="Arial Unicode MS" pitchFamily="34" charset="-120"/>
                <a:ea typeface="Arial Unicode MS" pitchFamily="34" charset="-120"/>
                <a:cs typeface="Arial Unicode MS" pitchFamily="34" charset="-120"/>
              </a:rPr>
              <a:pPr/>
              <a:t>7</a:t>
            </a:fld>
            <a:endParaRPr lang="en-US" altLang="zh-TW">
              <a:latin typeface="Arial Unicode MS" pitchFamily="34" charset="-120"/>
              <a:ea typeface="Arial Unicode MS" pitchFamily="34" charset="-120"/>
              <a:cs typeface="Arial Unicode MS" pitchFamily="34" charset="-120"/>
            </a:endParaRPr>
          </a:p>
        </p:txBody>
      </p:sp>
      <p:sp>
        <p:nvSpPr>
          <p:cNvPr id="88069" name="Line 5"/>
          <p:cNvSpPr>
            <a:spLocks noChangeShapeType="1"/>
          </p:cNvSpPr>
          <p:nvPr/>
        </p:nvSpPr>
        <p:spPr bwMode="auto">
          <a:xfrm>
            <a:off x="2987675" y="4146550"/>
            <a:ext cx="1223963" cy="0"/>
          </a:xfrm>
          <a:prstGeom prst="line">
            <a:avLst/>
          </a:prstGeom>
          <a:noFill/>
          <a:ln w="38100">
            <a:solidFill>
              <a:schemeClr val="tx1"/>
            </a:solidFill>
            <a:round/>
            <a:headEnd/>
            <a:tailEnd type="triangle" w="med" len="med"/>
          </a:ln>
          <a:effectLst/>
        </p:spPr>
        <p:txBody>
          <a:bodyPr/>
          <a:lstStyle/>
          <a:p>
            <a:endParaRPr lang="zh-TW" altLang="en-US">
              <a:latin typeface="Arial Unicode MS" pitchFamily="34" charset="-120"/>
              <a:ea typeface="Arial Unicode MS" pitchFamily="34" charset="-120"/>
              <a:cs typeface="Arial Unicode MS" pitchFamily="34" charset="-120"/>
            </a:endParaRPr>
          </a:p>
        </p:txBody>
      </p:sp>
      <p:sp>
        <p:nvSpPr>
          <p:cNvPr id="88070" name="Rectangle 6"/>
          <p:cNvSpPr>
            <a:spLocks noChangeArrowheads="1"/>
          </p:cNvSpPr>
          <p:nvPr/>
        </p:nvSpPr>
        <p:spPr bwMode="auto">
          <a:xfrm>
            <a:off x="4500563" y="4003675"/>
            <a:ext cx="863600" cy="358775"/>
          </a:xfrm>
          <a:prstGeom prst="rect">
            <a:avLst/>
          </a:prstGeom>
          <a:solidFill>
            <a:srgbClr val="00FF00"/>
          </a:solidFill>
          <a:ln w="9525">
            <a:solidFill>
              <a:schemeClr val="tx1"/>
            </a:solidFill>
            <a:miter lim="800000"/>
            <a:headEnd/>
            <a:tailEnd/>
          </a:ln>
          <a:effectLst/>
        </p:spPr>
        <p:txBody>
          <a:bodyPr wrap="none" anchor="ctr"/>
          <a:lstStyle/>
          <a:p>
            <a:pPr algn="ctr"/>
            <a:r>
              <a:rPr lang="en-US" altLang="zh-TW">
                <a:latin typeface="Arial Unicode MS" pitchFamily="34" charset="-120"/>
                <a:ea typeface="Arial Unicode MS" pitchFamily="34" charset="-120"/>
                <a:cs typeface="Arial Unicode MS" pitchFamily="34" charset="-120"/>
              </a:rPr>
              <a:t>Base</a:t>
            </a:r>
          </a:p>
        </p:txBody>
      </p:sp>
      <p:sp>
        <p:nvSpPr>
          <p:cNvPr id="88071" name="Rectangle 7"/>
          <p:cNvSpPr>
            <a:spLocks noChangeArrowheads="1"/>
          </p:cNvSpPr>
          <p:nvPr/>
        </p:nvSpPr>
        <p:spPr bwMode="auto">
          <a:xfrm>
            <a:off x="5724525" y="4003675"/>
            <a:ext cx="431800" cy="358775"/>
          </a:xfrm>
          <a:prstGeom prst="rect">
            <a:avLst/>
          </a:prstGeom>
          <a:solidFill>
            <a:srgbClr val="FFCC00"/>
          </a:solidFill>
          <a:ln w="9525">
            <a:solidFill>
              <a:schemeClr val="tx1"/>
            </a:solidFill>
            <a:miter lim="800000"/>
            <a:headEnd/>
            <a:tailEnd/>
          </a:ln>
          <a:effectLst/>
        </p:spPr>
        <p:txBody>
          <a:bodyPr wrap="none" anchor="ctr"/>
          <a:lstStyle/>
          <a:p>
            <a:pPr algn="ctr"/>
            <a:r>
              <a:rPr lang="en-US" altLang="zh-TW">
                <a:latin typeface="Arial Unicode MS" pitchFamily="34" charset="-120"/>
                <a:ea typeface="Arial Unicode MS" pitchFamily="34" charset="-120"/>
                <a:cs typeface="Arial Unicode MS" pitchFamily="34" charset="-120"/>
              </a:rPr>
              <a:t>1</a:t>
            </a:r>
          </a:p>
        </p:txBody>
      </p:sp>
      <p:sp>
        <p:nvSpPr>
          <p:cNvPr id="88072" name="Rectangle 8"/>
          <p:cNvSpPr>
            <a:spLocks noChangeArrowheads="1"/>
          </p:cNvSpPr>
          <p:nvPr/>
        </p:nvSpPr>
        <p:spPr bwMode="auto">
          <a:xfrm>
            <a:off x="6443663" y="4003675"/>
            <a:ext cx="431800" cy="358775"/>
          </a:xfrm>
          <a:prstGeom prst="rect">
            <a:avLst/>
          </a:prstGeom>
          <a:solidFill>
            <a:srgbClr val="FFCC00"/>
          </a:solidFill>
          <a:ln w="9525">
            <a:solidFill>
              <a:schemeClr val="tx1"/>
            </a:solidFill>
            <a:miter lim="800000"/>
            <a:headEnd/>
            <a:tailEnd/>
          </a:ln>
          <a:effectLst/>
        </p:spPr>
        <p:txBody>
          <a:bodyPr wrap="none" anchor="ctr"/>
          <a:lstStyle/>
          <a:p>
            <a:pPr algn="ctr"/>
            <a:r>
              <a:rPr lang="en-US" altLang="zh-TW">
                <a:latin typeface="Arial Unicode MS" pitchFamily="34" charset="-120"/>
                <a:ea typeface="Arial Unicode MS" pitchFamily="34" charset="-120"/>
                <a:cs typeface="Arial Unicode MS" pitchFamily="34" charset="-120"/>
              </a:rPr>
              <a:t>2</a:t>
            </a:r>
          </a:p>
        </p:txBody>
      </p:sp>
      <p:sp>
        <p:nvSpPr>
          <p:cNvPr id="88073" name="Rectangle 9"/>
          <p:cNvSpPr>
            <a:spLocks noChangeArrowheads="1"/>
          </p:cNvSpPr>
          <p:nvPr/>
        </p:nvSpPr>
        <p:spPr bwMode="auto">
          <a:xfrm>
            <a:off x="7164388" y="4003675"/>
            <a:ext cx="431800" cy="358775"/>
          </a:xfrm>
          <a:prstGeom prst="rect">
            <a:avLst/>
          </a:prstGeom>
          <a:solidFill>
            <a:srgbClr val="FFCC00"/>
          </a:solidFill>
          <a:ln w="9525">
            <a:solidFill>
              <a:schemeClr val="tx1"/>
            </a:solidFill>
            <a:miter lim="800000"/>
            <a:headEnd/>
            <a:tailEnd/>
          </a:ln>
          <a:effectLst/>
        </p:spPr>
        <p:txBody>
          <a:bodyPr wrap="none" anchor="ctr"/>
          <a:lstStyle/>
          <a:p>
            <a:pPr algn="ctr"/>
            <a:r>
              <a:rPr lang="en-US" altLang="zh-TW">
                <a:latin typeface="Arial Unicode MS" pitchFamily="34" charset="-120"/>
                <a:ea typeface="Arial Unicode MS" pitchFamily="34" charset="-120"/>
                <a:cs typeface="Arial Unicode MS" pitchFamily="34" charset="-120"/>
              </a:rPr>
              <a:t>3</a:t>
            </a:r>
          </a:p>
        </p:txBody>
      </p:sp>
      <p:sp>
        <p:nvSpPr>
          <p:cNvPr id="88074" name="Text Box 10"/>
          <p:cNvSpPr txBox="1">
            <a:spLocks noChangeArrowheads="1"/>
          </p:cNvSpPr>
          <p:nvPr/>
        </p:nvSpPr>
        <p:spPr bwMode="auto">
          <a:xfrm>
            <a:off x="6007100" y="3651250"/>
            <a:ext cx="1479892" cy="369332"/>
          </a:xfrm>
          <a:prstGeom prst="rect">
            <a:avLst/>
          </a:prstGeom>
          <a:noFill/>
          <a:ln w="9525">
            <a:noFill/>
            <a:miter lim="800000"/>
            <a:headEnd/>
            <a:tailEnd/>
          </a:ln>
          <a:effectLst/>
        </p:spPr>
        <p:txBody>
          <a:bodyPr wrap="none">
            <a:spAutoFit/>
          </a:bodyPr>
          <a:lstStyle/>
          <a:p>
            <a:r>
              <a:rPr lang="en-US" altLang="zh-TW">
                <a:latin typeface="Arial Unicode MS" pitchFamily="34" charset="-120"/>
                <a:ea typeface="Arial Unicode MS" pitchFamily="34" charset="-120"/>
                <a:cs typeface="Arial Unicode MS" pitchFamily="34" charset="-120"/>
              </a:rPr>
              <a:t>Refinements</a:t>
            </a:r>
          </a:p>
        </p:txBody>
      </p:sp>
      <p:pic>
        <p:nvPicPr>
          <p:cNvPr id="88075" name="Picture 11" descr="progressive mesh"/>
          <p:cNvPicPr>
            <a:picLocks noChangeAspect="1" noChangeArrowheads="1"/>
          </p:cNvPicPr>
          <p:nvPr/>
        </p:nvPicPr>
        <p:blipFill>
          <a:blip r:embed="rId3" cstate="print"/>
          <a:srcRect l="1057" r="75485" b="4944"/>
          <a:stretch>
            <a:fillRect/>
          </a:stretch>
        </p:blipFill>
        <p:spPr bwMode="auto">
          <a:xfrm>
            <a:off x="3995738" y="4794250"/>
            <a:ext cx="1584325" cy="1658938"/>
          </a:xfrm>
          <a:prstGeom prst="rect">
            <a:avLst/>
          </a:prstGeom>
          <a:noFill/>
          <a:ln w="3175">
            <a:solidFill>
              <a:schemeClr val="tx1"/>
            </a:solidFill>
            <a:miter lim="800000"/>
            <a:headEnd/>
            <a:tailEnd/>
          </a:ln>
        </p:spPr>
      </p:pic>
      <p:pic>
        <p:nvPicPr>
          <p:cNvPr id="88076" name="Picture 12" descr="progressive mesh"/>
          <p:cNvPicPr>
            <a:picLocks noChangeAspect="1" noChangeArrowheads="1"/>
          </p:cNvPicPr>
          <p:nvPr/>
        </p:nvPicPr>
        <p:blipFill>
          <a:blip r:embed="rId3" cstate="print"/>
          <a:srcRect l="25572" r="50970" b="4944"/>
          <a:stretch>
            <a:fillRect/>
          </a:stretch>
        </p:blipFill>
        <p:spPr bwMode="auto">
          <a:xfrm>
            <a:off x="4498975" y="4794250"/>
            <a:ext cx="1584325" cy="1658938"/>
          </a:xfrm>
          <a:prstGeom prst="rect">
            <a:avLst/>
          </a:prstGeom>
          <a:noFill/>
          <a:ln w="3175">
            <a:solidFill>
              <a:schemeClr val="tx1"/>
            </a:solidFill>
            <a:miter lim="800000"/>
            <a:headEnd/>
            <a:tailEnd/>
          </a:ln>
        </p:spPr>
      </p:pic>
      <p:pic>
        <p:nvPicPr>
          <p:cNvPr id="88077" name="Picture 13" descr="progressive mesh"/>
          <p:cNvPicPr>
            <a:picLocks noChangeAspect="1" noChangeArrowheads="1"/>
          </p:cNvPicPr>
          <p:nvPr/>
        </p:nvPicPr>
        <p:blipFill>
          <a:blip r:embed="rId3" cstate="print"/>
          <a:srcRect l="50111" r="25374" b="4944"/>
          <a:stretch>
            <a:fillRect/>
          </a:stretch>
        </p:blipFill>
        <p:spPr bwMode="auto">
          <a:xfrm>
            <a:off x="5075238" y="4794250"/>
            <a:ext cx="1655762" cy="1658938"/>
          </a:xfrm>
          <a:prstGeom prst="rect">
            <a:avLst/>
          </a:prstGeom>
          <a:noFill/>
          <a:ln w="3175">
            <a:solidFill>
              <a:schemeClr val="tx1"/>
            </a:solidFill>
            <a:miter lim="800000"/>
            <a:headEnd/>
            <a:tailEnd/>
          </a:ln>
        </p:spPr>
      </p:pic>
      <p:pic>
        <p:nvPicPr>
          <p:cNvPr id="88078" name="Picture 14" descr="progressive mesh"/>
          <p:cNvPicPr>
            <a:picLocks noChangeAspect="1" noChangeArrowheads="1"/>
          </p:cNvPicPr>
          <p:nvPr/>
        </p:nvPicPr>
        <p:blipFill>
          <a:blip r:embed="rId3" cstate="print"/>
          <a:srcRect l="75684" r="859" b="4944"/>
          <a:stretch>
            <a:fillRect/>
          </a:stretch>
        </p:blipFill>
        <p:spPr bwMode="auto">
          <a:xfrm>
            <a:off x="5580063" y="4794250"/>
            <a:ext cx="1584325" cy="1658938"/>
          </a:xfrm>
          <a:prstGeom prst="rect">
            <a:avLst/>
          </a:prstGeom>
          <a:noFill/>
          <a:ln w="3175">
            <a:solidFill>
              <a:schemeClr val="tx1"/>
            </a:solidFill>
            <a:miter lim="800000"/>
            <a:headEnd/>
            <a:tailEnd/>
          </a:ln>
        </p:spPr>
      </p:pic>
      <p:sp>
        <p:nvSpPr>
          <p:cNvPr id="88079" name="Text Box 15"/>
          <p:cNvSpPr txBox="1">
            <a:spLocks noChangeArrowheads="1"/>
          </p:cNvSpPr>
          <p:nvPr/>
        </p:nvSpPr>
        <p:spPr bwMode="auto">
          <a:xfrm>
            <a:off x="684213" y="6092825"/>
            <a:ext cx="671979" cy="369332"/>
          </a:xfrm>
          <a:prstGeom prst="rect">
            <a:avLst/>
          </a:prstGeom>
          <a:noFill/>
          <a:ln w="9525">
            <a:noFill/>
            <a:miter lim="800000"/>
            <a:headEnd/>
            <a:tailEnd/>
          </a:ln>
          <a:effectLst/>
        </p:spPr>
        <p:txBody>
          <a:bodyPr wrap="none">
            <a:spAutoFit/>
          </a:bodyPr>
          <a:lstStyle/>
          <a:p>
            <a:r>
              <a:rPr lang="en-US" altLang="zh-TW" b="1">
                <a:latin typeface="Arial Unicode MS" pitchFamily="34" charset="-120"/>
                <a:ea typeface="Arial Unicode MS" pitchFamily="34" charset="-120"/>
                <a:cs typeface="Arial Unicode MS" pitchFamily="34" charset="-120"/>
              </a:rPr>
              <a:t>User</a:t>
            </a:r>
          </a:p>
        </p:txBody>
      </p:sp>
      <p:sp>
        <p:nvSpPr>
          <p:cNvPr id="88080" name="Rectangle 16"/>
          <p:cNvSpPr>
            <a:spLocks noChangeArrowheads="1"/>
          </p:cNvSpPr>
          <p:nvPr/>
        </p:nvSpPr>
        <p:spPr bwMode="auto">
          <a:xfrm>
            <a:off x="395288" y="5011738"/>
            <a:ext cx="2305050" cy="1008062"/>
          </a:xfrm>
          <a:prstGeom prst="rect">
            <a:avLst/>
          </a:prstGeom>
          <a:noFill/>
          <a:ln w="28575">
            <a:solidFill>
              <a:schemeClr val="tx1"/>
            </a:solidFill>
            <a:miter lim="800000"/>
            <a:headEnd/>
            <a:tailEnd/>
          </a:ln>
          <a:effectLst/>
        </p:spPr>
        <p:txBody>
          <a:bodyPr wrap="none" anchor="ctr"/>
          <a:lstStyle/>
          <a:p>
            <a:endParaRPr lang="zh-TW" altLang="en-US">
              <a:latin typeface="Arial Unicode MS" pitchFamily="34" charset="-120"/>
              <a:ea typeface="Arial Unicode MS" pitchFamily="34" charset="-120"/>
              <a:cs typeface="Arial Unicode MS" pitchFamily="34" charset="-120"/>
            </a:endParaRPr>
          </a:p>
        </p:txBody>
      </p:sp>
      <p:sp>
        <p:nvSpPr>
          <p:cNvPr id="88081" name="Text Box 17"/>
          <p:cNvSpPr txBox="1">
            <a:spLocks noChangeArrowheads="1"/>
          </p:cNvSpPr>
          <p:nvPr/>
        </p:nvSpPr>
        <p:spPr bwMode="auto">
          <a:xfrm>
            <a:off x="7451725" y="5586413"/>
            <a:ext cx="1327150" cy="366712"/>
          </a:xfrm>
          <a:prstGeom prst="rect">
            <a:avLst/>
          </a:prstGeom>
          <a:noFill/>
          <a:ln w="9525">
            <a:noFill/>
            <a:miter lim="800000"/>
            <a:headEnd/>
            <a:tailEnd/>
          </a:ln>
          <a:effectLst/>
        </p:spPr>
        <p:txBody>
          <a:bodyPr wrap="none">
            <a:spAutoFit/>
          </a:bodyPr>
          <a:lstStyle/>
          <a:p>
            <a:r>
              <a:rPr lang="en-US" altLang="zh-TW">
                <a:latin typeface="Arial Unicode MS" pitchFamily="34" charset="-120"/>
                <a:ea typeface="Arial Unicode MS" pitchFamily="34" charset="-120"/>
                <a:cs typeface="Arial Unicode MS" pitchFamily="34" charset="-120"/>
              </a:rPr>
              <a:t>(Hoppe 96)</a:t>
            </a:r>
          </a:p>
        </p:txBody>
      </p:sp>
      <p:pic>
        <p:nvPicPr>
          <p:cNvPr id="88082" name="Picture 18" descr="progressive mesh"/>
          <p:cNvPicPr>
            <a:picLocks noChangeAspect="1" noChangeArrowheads="1"/>
          </p:cNvPicPr>
          <p:nvPr/>
        </p:nvPicPr>
        <p:blipFill>
          <a:blip r:embed="rId3" cstate="print"/>
          <a:srcRect l="75684" r="859" b="4944"/>
          <a:stretch>
            <a:fillRect/>
          </a:stretch>
        </p:blipFill>
        <p:spPr bwMode="auto">
          <a:xfrm>
            <a:off x="827088" y="3284538"/>
            <a:ext cx="1584325" cy="1658937"/>
          </a:xfrm>
          <a:prstGeom prst="rect">
            <a:avLst/>
          </a:prstGeom>
          <a:noFill/>
          <a:ln w="3175">
            <a:solidFill>
              <a:schemeClr val="tx1"/>
            </a:solid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8806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8070"/>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8807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807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8807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8807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88079"/>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88080"/>
                                        </p:tgtEl>
                                        <p:attrNameLst>
                                          <p:attrName>style.visibility</p:attrName>
                                        </p:attrNameLst>
                                      </p:cBhvr>
                                      <p:to>
                                        <p:strVal val="visible"/>
                                      </p:to>
                                    </p:set>
                                  </p:childTnLst>
                                </p:cTn>
                              </p:par>
                              <p:par>
                                <p:cTn id="23" presetID="0" presetClass="path" presetSubtype="0" accel="50000" decel="50000" fill="hold" grpId="1" nodeType="withEffect">
                                  <p:stCondLst>
                                    <p:cond delay="0"/>
                                  </p:stCondLst>
                                  <p:childTnLst>
                                    <p:animMotion origin="layout" path="M -0.07083 0.05764 L -0.44097 0.19398 " pathEditMode="relative" rAng="0" ptsTypes="AA">
                                      <p:cBhvr>
                                        <p:cTn id="24" dur="1000" fill="hold"/>
                                        <p:tgtEl>
                                          <p:spTgt spid="88070"/>
                                        </p:tgtEl>
                                        <p:attrNameLst>
                                          <p:attrName>ppt_x</p:attrName>
                                          <p:attrName>ppt_y</p:attrName>
                                        </p:attrNameLst>
                                      </p:cBhvr>
                                      <p:rCtr x="-185" y="68"/>
                                    </p:animMotion>
                                  </p:childTnLst>
                                </p:cTn>
                              </p:par>
                              <p:par>
                                <p:cTn id="25" presetID="1" presetClass="exit" presetSubtype="0" fill="hold" grpId="1" nodeType="withEffect">
                                  <p:stCondLst>
                                    <p:cond delay="0"/>
                                  </p:stCondLst>
                                  <p:childTnLst>
                                    <p:set>
                                      <p:cBhvr>
                                        <p:cTn id="26" dur="1" fill="hold">
                                          <p:stCondLst>
                                            <p:cond delay="0"/>
                                          </p:stCondLst>
                                        </p:cTn>
                                        <p:tgtEl>
                                          <p:spTgt spid="88069"/>
                                        </p:tgtEl>
                                        <p:attrNameLst>
                                          <p:attrName>style.visibility</p:attrName>
                                        </p:attrNameLst>
                                      </p:cBhvr>
                                      <p:to>
                                        <p:strVal val="hidden"/>
                                      </p:to>
                                    </p:set>
                                  </p:childTnLst>
                                </p:cTn>
                              </p:par>
                            </p:childTnLst>
                          </p:cTn>
                        </p:par>
                        <p:par>
                          <p:cTn id="27" fill="hold">
                            <p:stCondLst>
                              <p:cond delay="1000"/>
                            </p:stCondLst>
                            <p:childTnLst>
                              <p:par>
                                <p:cTn id="28" presetID="1" presetClass="entr" presetSubtype="0" fill="hold" nodeType="afterEffect">
                                  <p:stCondLst>
                                    <p:cond delay="0"/>
                                  </p:stCondLst>
                                  <p:childTnLst>
                                    <p:set>
                                      <p:cBhvr>
                                        <p:cTn id="29" dur="1" fill="hold">
                                          <p:stCondLst>
                                            <p:cond delay="0"/>
                                          </p:stCondLst>
                                        </p:cTn>
                                        <p:tgtEl>
                                          <p:spTgt spid="88075"/>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0" presetClass="path" presetSubtype="0" accel="50000" decel="50000" fill="hold" grpId="1" nodeType="clickEffect">
                                  <p:stCondLst>
                                    <p:cond delay="0"/>
                                  </p:stCondLst>
                                  <p:childTnLst>
                                    <p:animMotion origin="layout" path="M -0.00798 0.04722 L -0.48038 0.19421 " pathEditMode="relative" rAng="0" ptsTypes="AA">
                                      <p:cBhvr>
                                        <p:cTn id="33" dur="1000" fill="hold"/>
                                        <p:tgtEl>
                                          <p:spTgt spid="88071"/>
                                        </p:tgtEl>
                                        <p:attrNameLst>
                                          <p:attrName>ppt_x</p:attrName>
                                          <p:attrName>ppt_y</p:attrName>
                                        </p:attrNameLst>
                                      </p:cBhvr>
                                      <p:rCtr x="-236" y="73"/>
                                    </p:animMotion>
                                  </p:childTnLst>
                                </p:cTn>
                              </p:par>
                            </p:childTnLst>
                          </p:cTn>
                        </p:par>
                        <p:par>
                          <p:cTn id="34" fill="hold">
                            <p:stCondLst>
                              <p:cond delay="1000"/>
                            </p:stCondLst>
                            <p:childTnLst>
                              <p:par>
                                <p:cTn id="35" presetID="1" presetClass="entr" presetSubtype="0" fill="hold" nodeType="afterEffect">
                                  <p:stCondLst>
                                    <p:cond delay="0"/>
                                  </p:stCondLst>
                                  <p:childTnLst>
                                    <p:set>
                                      <p:cBhvr>
                                        <p:cTn id="36" dur="1" fill="hold">
                                          <p:stCondLst>
                                            <p:cond delay="0"/>
                                          </p:stCondLst>
                                        </p:cTn>
                                        <p:tgtEl>
                                          <p:spTgt spid="8807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0" presetClass="path" presetSubtype="0" accel="50000" decel="50000" fill="hold" grpId="1" nodeType="clickEffect">
                                  <p:stCondLst>
                                    <p:cond delay="0"/>
                                  </p:stCondLst>
                                  <p:childTnLst>
                                    <p:animMotion origin="layout" path="M -0.00781 0.04722 L -0.51181 0.19421 " pathEditMode="relative" rAng="0" ptsTypes="AA">
                                      <p:cBhvr>
                                        <p:cTn id="40" dur="1000" fill="hold"/>
                                        <p:tgtEl>
                                          <p:spTgt spid="88072"/>
                                        </p:tgtEl>
                                        <p:attrNameLst>
                                          <p:attrName>ppt_x</p:attrName>
                                          <p:attrName>ppt_y</p:attrName>
                                        </p:attrNameLst>
                                      </p:cBhvr>
                                      <p:rCtr x="-252" y="73"/>
                                    </p:animMotion>
                                  </p:childTnLst>
                                </p:cTn>
                              </p:par>
                            </p:childTnLst>
                          </p:cTn>
                        </p:par>
                        <p:par>
                          <p:cTn id="41" fill="hold">
                            <p:stCondLst>
                              <p:cond delay="1000"/>
                            </p:stCondLst>
                            <p:childTnLst>
                              <p:par>
                                <p:cTn id="42" presetID="1" presetClass="entr" presetSubtype="0" fill="hold" nodeType="afterEffect">
                                  <p:stCondLst>
                                    <p:cond delay="0"/>
                                  </p:stCondLst>
                                  <p:childTnLst>
                                    <p:set>
                                      <p:cBhvr>
                                        <p:cTn id="43" dur="1" fill="hold">
                                          <p:stCondLst>
                                            <p:cond delay="0"/>
                                          </p:stCondLst>
                                        </p:cTn>
                                        <p:tgtEl>
                                          <p:spTgt spid="88077"/>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0" presetClass="path" presetSubtype="0" accel="50000" decel="50000" fill="hold" grpId="1" nodeType="clickEffect">
                                  <p:stCondLst>
                                    <p:cond delay="0"/>
                                  </p:stCondLst>
                                  <p:childTnLst>
                                    <p:animMotion origin="layout" path="M 1.94444E-6 0.04722 L -0.5434 0.19421 " pathEditMode="relative" rAng="0" ptsTypes="AA">
                                      <p:cBhvr>
                                        <p:cTn id="47" dur="1000" fill="hold"/>
                                        <p:tgtEl>
                                          <p:spTgt spid="88073"/>
                                        </p:tgtEl>
                                        <p:attrNameLst>
                                          <p:attrName>ppt_x</p:attrName>
                                          <p:attrName>ppt_y</p:attrName>
                                        </p:attrNameLst>
                                      </p:cBhvr>
                                      <p:rCtr x="-272" y="73"/>
                                    </p:animMotion>
                                  </p:childTnLst>
                                </p:cTn>
                              </p:par>
                            </p:childTnLst>
                          </p:cTn>
                        </p:par>
                        <p:par>
                          <p:cTn id="48" fill="hold">
                            <p:stCondLst>
                              <p:cond delay="1000"/>
                            </p:stCondLst>
                            <p:childTnLst>
                              <p:par>
                                <p:cTn id="49" presetID="1" presetClass="entr" presetSubtype="0" fill="hold" nodeType="afterEffect">
                                  <p:stCondLst>
                                    <p:cond delay="0"/>
                                  </p:stCondLst>
                                  <p:childTnLst>
                                    <p:set>
                                      <p:cBhvr>
                                        <p:cTn id="50" dur="1" fill="hold">
                                          <p:stCondLst>
                                            <p:cond delay="0"/>
                                          </p:stCondLst>
                                        </p:cTn>
                                        <p:tgtEl>
                                          <p:spTgt spid="88078"/>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880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8069" grpId="0" animBg="1"/>
      <p:bldP spid="88069" grpId="1" animBg="1"/>
      <p:bldP spid="88070" grpId="0" animBg="1"/>
      <p:bldP spid="88070" grpId="1" animBg="1"/>
      <p:bldP spid="88071" grpId="0" animBg="1"/>
      <p:bldP spid="88071" grpId="1" animBg="1"/>
      <p:bldP spid="88072" grpId="0" animBg="1"/>
      <p:bldP spid="88072" grpId="1" animBg="1"/>
      <p:bldP spid="88073" grpId="0" animBg="1"/>
      <p:bldP spid="88073" grpId="1" animBg="1"/>
      <p:bldP spid="88074" grpId="0"/>
      <p:bldP spid="88079" grpId="0"/>
      <p:bldP spid="88080" grpId="0" animBg="1"/>
      <p:bldP spid="8808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lgn="ctr"/>
            <a:r>
              <a:rPr lang="en-US" altLang="zh-TW" dirty="0" smtClean="0"/>
              <a:t>Area of Interest (AOI)</a:t>
            </a:r>
            <a:endParaRPr lang="zh-TW" altLang="en-US" dirty="0"/>
          </a:p>
        </p:txBody>
      </p:sp>
      <p:sp>
        <p:nvSpPr>
          <p:cNvPr id="3" name="內容版面配置區 2"/>
          <p:cNvSpPr>
            <a:spLocks noGrp="1"/>
          </p:cNvSpPr>
          <p:nvPr>
            <p:ph idx="1"/>
          </p:nvPr>
        </p:nvSpPr>
        <p:spPr/>
        <p:txBody>
          <a:bodyPr/>
          <a:lstStyle/>
          <a:p>
            <a:endParaRPr lang="zh-TW" altLang="en-US"/>
          </a:p>
        </p:txBody>
      </p:sp>
      <p:sp>
        <p:nvSpPr>
          <p:cNvPr id="4" name="頁尾版面配置區 3"/>
          <p:cNvSpPr>
            <a:spLocks noGrp="1"/>
          </p:cNvSpPr>
          <p:nvPr>
            <p:ph type="ftr" sz="quarter" idx="11"/>
          </p:nvPr>
        </p:nvSpPr>
        <p:spPr/>
        <p:txBody>
          <a:bodyPr/>
          <a:lstStyle/>
          <a:p>
            <a:r>
              <a:rPr lang="en-US" altLang="zh-TW" smtClean="0"/>
              <a:t>A</a:t>
            </a:r>
            <a:r>
              <a:rPr lang="en-US" altLang="zh-TW" smtClean="0">
                <a:solidFill>
                  <a:schemeClr val="tx1"/>
                </a:solidFill>
              </a:rPr>
              <a:t>daptive </a:t>
            </a:r>
            <a:r>
              <a:rPr lang="en-US" altLang="zh-TW" smtClean="0"/>
              <a:t>C</a:t>
            </a:r>
            <a:r>
              <a:rPr lang="en-US" altLang="zh-TW" smtClean="0">
                <a:solidFill>
                  <a:schemeClr val="tx1"/>
                </a:solidFill>
              </a:rPr>
              <a:t>omputing and </a:t>
            </a:r>
            <a:r>
              <a:rPr lang="en-US" altLang="zh-TW" smtClean="0"/>
              <a:t>N</a:t>
            </a:r>
            <a:r>
              <a:rPr lang="en-US" altLang="zh-TW" smtClean="0">
                <a:solidFill>
                  <a:schemeClr val="tx1"/>
                </a:solidFill>
              </a:rPr>
              <a:t>etworking Laboratory Lab</a:t>
            </a:r>
            <a:endParaRPr lang="en-US" altLang="zh-TW">
              <a:solidFill>
                <a:schemeClr val="tx1"/>
              </a:solidFill>
            </a:endParaRPr>
          </a:p>
        </p:txBody>
      </p:sp>
      <p:sp>
        <p:nvSpPr>
          <p:cNvPr id="5" name="投影片編號版面配置區 4"/>
          <p:cNvSpPr>
            <a:spLocks noGrp="1"/>
          </p:cNvSpPr>
          <p:nvPr>
            <p:ph type="sldNum" sz="quarter" idx="12"/>
          </p:nvPr>
        </p:nvSpPr>
        <p:spPr/>
        <p:txBody>
          <a:bodyPr/>
          <a:lstStyle/>
          <a:p>
            <a:fld id="{EAB884EB-8548-41BD-BD42-DC623E1F5290}" type="slidenum">
              <a:rPr lang="en-US" altLang="zh-TW" smtClean="0"/>
              <a:pPr/>
              <a:t>8</a:t>
            </a:fld>
            <a:endParaRPr lang="en-US" altLang="zh-TW"/>
          </a:p>
        </p:txBody>
      </p:sp>
      <p:pic>
        <p:nvPicPr>
          <p:cNvPr id="6" name="Picture 3"/>
          <p:cNvPicPr>
            <a:picLocks noChangeAspect="1" noChangeArrowheads="1"/>
          </p:cNvPicPr>
          <p:nvPr/>
        </p:nvPicPr>
        <p:blipFill>
          <a:blip r:embed="rId2" cstate="print"/>
          <a:srcRect/>
          <a:stretch>
            <a:fillRect/>
          </a:stretch>
        </p:blipFill>
        <p:spPr bwMode="auto">
          <a:xfrm>
            <a:off x="326162" y="1428737"/>
            <a:ext cx="7215238" cy="4929222"/>
          </a:xfrm>
          <a:prstGeom prst="rect">
            <a:avLst/>
          </a:prstGeom>
          <a:noFill/>
          <a:ln w="9525">
            <a:noFill/>
            <a:round/>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en-US" altLang="zh-TW" dirty="0" smtClean="0">
                <a:latin typeface="Arial Unicode MS" pitchFamily="34" charset="-120"/>
                <a:ea typeface="Arial Unicode MS" pitchFamily="34" charset="-120"/>
                <a:cs typeface="Arial Unicode MS" pitchFamily="34" charset="-120"/>
              </a:rPr>
              <a:t>NVE Content Requesting Models</a:t>
            </a:r>
            <a:endParaRPr lang="zh-TW" altLang="en-US" dirty="0">
              <a:latin typeface="Arial Unicode MS" pitchFamily="34" charset="-120"/>
              <a:ea typeface="Arial Unicode MS" pitchFamily="34" charset="-120"/>
              <a:cs typeface="Arial Unicode MS" pitchFamily="34" charset="-120"/>
            </a:endParaRPr>
          </a:p>
        </p:txBody>
      </p:sp>
      <p:sp>
        <p:nvSpPr>
          <p:cNvPr id="22" name="頁尾版面配置區 3"/>
          <p:cNvSpPr>
            <a:spLocks noGrp="1"/>
          </p:cNvSpPr>
          <p:nvPr>
            <p:ph type="ftr" sz="quarter" idx="11"/>
          </p:nvPr>
        </p:nvSpPr>
        <p:spPr>
          <a:xfrm>
            <a:off x="3288694" y="6400800"/>
            <a:ext cx="4212264" cy="274320"/>
          </a:xfrm>
        </p:spPr>
        <p:txBody>
          <a:bodyPr/>
          <a:lstStyle/>
          <a:p>
            <a:r>
              <a:rPr lang="en-US" altLang="zh-TW" dirty="0" smtClean="0">
                <a:latin typeface="Arial Unicode MS" pitchFamily="34" charset="-120"/>
                <a:ea typeface="Arial Unicode MS" pitchFamily="34" charset="-120"/>
                <a:cs typeface="Arial Unicode MS" pitchFamily="34" charset="-120"/>
              </a:rPr>
              <a:t>National Central University, Taiwan</a:t>
            </a:r>
            <a:endParaRPr lang="en-US" altLang="zh-TW" dirty="0">
              <a:latin typeface="Arial Unicode MS" pitchFamily="34" charset="-120"/>
              <a:ea typeface="Arial Unicode MS" pitchFamily="34" charset="-120"/>
              <a:cs typeface="Arial Unicode MS" pitchFamily="34" charset="-120"/>
            </a:endParaRPr>
          </a:p>
        </p:txBody>
      </p:sp>
      <p:sp>
        <p:nvSpPr>
          <p:cNvPr id="5" name="投影片編號版面配置區 4"/>
          <p:cNvSpPr>
            <a:spLocks noGrp="1"/>
          </p:cNvSpPr>
          <p:nvPr>
            <p:ph type="sldNum" sz="quarter" idx="12"/>
          </p:nvPr>
        </p:nvSpPr>
        <p:spPr/>
        <p:txBody>
          <a:bodyPr/>
          <a:lstStyle/>
          <a:p>
            <a:fld id="{EAB884EB-8548-41BD-BD42-DC623E1F5290}" type="slidenum">
              <a:rPr lang="en-US" altLang="zh-TW" smtClean="0">
                <a:latin typeface="Arial Unicode MS" pitchFamily="34" charset="-120"/>
                <a:ea typeface="Arial Unicode MS" pitchFamily="34" charset="-120"/>
                <a:cs typeface="Arial Unicode MS" pitchFamily="34" charset="-120"/>
              </a:rPr>
              <a:pPr/>
              <a:t>9</a:t>
            </a:fld>
            <a:endParaRPr lang="en-US" altLang="zh-TW">
              <a:latin typeface="Arial Unicode MS" pitchFamily="34" charset="-120"/>
              <a:ea typeface="Arial Unicode MS" pitchFamily="34" charset="-120"/>
              <a:cs typeface="Arial Unicode MS" pitchFamily="34" charset="-120"/>
            </a:endParaRPr>
          </a:p>
        </p:txBody>
      </p:sp>
      <p:sp>
        <p:nvSpPr>
          <p:cNvPr id="219" name="Rectangle 3"/>
          <p:cNvSpPr>
            <a:spLocks noGrp="1" noChangeArrowheads="1"/>
          </p:cNvSpPr>
          <p:nvPr>
            <p:ph idx="1"/>
          </p:nvPr>
        </p:nvSpPr>
        <p:spPr>
          <a:xfrm>
            <a:off x="457200" y="1646237"/>
            <a:ext cx="8229600" cy="4526280"/>
          </a:xfrm>
        </p:spPr>
        <p:txBody>
          <a:bodyPr/>
          <a:lstStyle/>
          <a:p>
            <a:r>
              <a:rPr lang="en-US" altLang="zh-TW" sz="2800" dirty="0" smtClean="0">
                <a:latin typeface="Arial Unicode MS" pitchFamily="34" charset="-120"/>
                <a:ea typeface="Arial Unicode MS" pitchFamily="34" charset="-120"/>
                <a:cs typeface="Arial Unicode MS" pitchFamily="34" charset="-120"/>
              </a:rPr>
              <a:t>Client/Server</a:t>
            </a:r>
          </a:p>
          <a:p>
            <a:pPr lvl="1"/>
            <a:r>
              <a:rPr lang="en-US" altLang="zh-TW" dirty="0" smtClean="0">
                <a:latin typeface="Arial Unicode MS" pitchFamily="34" charset="-120"/>
                <a:ea typeface="Arial Unicode MS" pitchFamily="34" charset="-120"/>
                <a:cs typeface="Arial Unicode MS" pitchFamily="34" charset="-120"/>
              </a:rPr>
              <a:t>All requests are sent to the server or server cluster</a:t>
            </a:r>
          </a:p>
          <a:p>
            <a:pPr lvl="1"/>
            <a:endParaRPr lang="en-US" altLang="zh-TW" dirty="0" smtClean="0">
              <a:latin typeface="Arial Unicode MS" pitchFamily="34" charset="-120"/>
              <a:ea typeface="Arial Unicode MS" pitchFamily="34" charset="-120"/>
              <a:cs typeface="Arial Unicode MS" pitchFamily="34" charset="-120"/>
            </a:endParaRPr>
          </a:p>
          <a:p>
            <a:r>
              <a:rPr lang="en-US" altLang="zh-TW" sz="2800" dirty="0" smtClean="0">
                <a:latin typeface="Arial Unicode MS" pitchFamily="34" charset="-120"/>
                <a:ea typeface="Arial Unicode MS" pitchFamily="34" charset="-120"/>
                <a:cs typeface="Arial Unicode MS" pitchFamily="34" charset="-120"/>
              </a:rPr>
              <a:t>Peer-to-Peer (P2P)</a:t>
            </a:r>
          </a:p>
          <a:p>
            <a:pPr lvl="1"/>
            <a:r>
              <a:rPr lang="en-US" altLang="zh-TW" dirty="0" smtClean="0">
                <a:latin typeface="Arial Unicode MS" pitchFamily="34" charset="-120"/>
                <a:ea typeface="Arial Unicode MS" pitchFamily="34" charset="-120"/>
                <a:cs typeface="Arial Unicode MS" pitchFamily="34" charset="-120"/>
              </a:rPr>
              <a:t>Requests can be sent to peers and the server</a:t>
            </a:r>
            <a:endParaRPr lang="en-US" altLang="zh-TW" dirty="0">
              <a:latin typeface="Arial Unicode MS" pitchFamily="34" charset="-120"/>
              <a:ea typeface="Arial Unicode MS" pitchFamily="34" charset="-120"/>
              <a:cs typeface="Arial Unicode MS" pitchFamily="34" charset="-120"/>
            </a:endParaRPr>
          </a:p>
        </p:txBody>
      </p:sp>
    </p:spTree>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2.jpeg"/></Relationships>
</file>

<file path=ppt/theme/theme1.xml><?xml version="1.0" encoding="utf-8"?>
<a:theme xmlns:a="http://schemas.openxmlformats.org/drawingml/2006/main" name="ACN Lab.">
  <a:themeElements>
    <a:clrScheme name="ACN Lab.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fontScheme name="ACN Lab.">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ACN Lab.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ACN Lab.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ACN Lab.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ACN Lab.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ACN Lab.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ACN Lab.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ACN Lab.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ACN Lab.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ACN Lab.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ACN Lab.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ACN Lab.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ACN Lab.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沉穩">
  <a:themeElements>
    <a:clrScheme name="沉穩">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沉穩">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沉穩">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ppt/theme/theme3.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16419</TotalTime>
  <Words>4286</Words>
  <Application>Microsoft Office PowerPoint</Application>
  <PresentationFormat>如螢幕大小 (4:3)</PresentationFormat>
  <Paragraphs>495</Paragraphs>
  <Slides>39</Slides>
  <Notes>29</Notes>
  <HiddenSlides>0</HiddenSlides>
  <MMClips>0</MMClips>
  <ScaleCrop>false</ScaleCrop>
  <HeadingPairs>
    <vt:vector size="4" baseType="variant">
      <vt:variant>
        <vt:lpstr>佈景主題</vt:lpstr>
      </vt:variant>
      <vt:variant>
        <vt:i4>2</vt:i4>
      </vt:variant>
      <vt:variant>
        <vt:lpstr>投影片標題</vt:lpstr>
      </vt:variant>
      <vt:variant>
        <vt:i4>39</vt:i4>
      </vt:variant>
    </vt:vector>
  </HeadingPairs>
  <TitlesOfParts>
    <vt:vector size="41" baseType="lpstr">
      <vt:lpstr>ACN Lab.</vt:lpstr>
      <vt:lpstr>沉穩</vt:lpstr>
      <vt:lpstr>Bandwidth Aware Peer-to-Peer 3D Streaming  NetGames 2009</vt:lpstr>
      <vt:lpstr>In a Nutshell</vt:lpstr>
      <vt:lpstr>Outline</vt:lpstr>
      <vt:lpstr>Networked Virtual Environments (NVEs)</vt:lpstr>
      <vt:lpstr>Two Trends in Virtual Environments (VEs)</vt:lpstr>
      <vt:lpstr>Types of NVE Content Distribution</vt:lpstr>
      <vt:lpstr>Progressively Downloading</vt:lpstr>
      <vt:lpstr>Area of Interest (AOI)</vt:lpstr>
      <vt:lpstr>NVE Content Requesting Models</vt:lpstr>
      <vt:lpstr>C/S vs. P2P</vt:lpstr>
      <vt:lpstr>   P2P 3D Streaming : Flowing Level of Detail (FLoD) [INFOCOM 2008][IEEE IC] </vt:lpstr>
      <vt:lpstr>AOI Neighbor Management via VON P2P Overlay</vt:lpstr>
      <vt:lpstr>Actions in FLoD</vt:lpstr>
      <vt:lpstr>Problems of FLoD</vt:lpstr>
      <vt:lpstr>Outline</vt:lpstr>
      <vt:lpstr>Goals</vt:lpstr>
      <vt:lpstr>Outline</vt:lpstr>
      <vt:lpstr>Bandwidth Aware  P2P 3D Streaming</vt:lpstr>
      <vt:lpstr>Broadened Source Discovery</vt:lpstr>
      <vt:lpstr>Proactive State Exchange and Bandwidth Revervation</vt:lpstr>
      <vt:lpstr>What are good peers?</vt:lpstr>
      <vt:lpstr>Dual-Order Content Exchange</vt:lpstr>
      <vt:lpstr>Outline</vt:lpstr>
      <vt:lpstr>Simulation Environment</vt:lpstr>
      <vt:lpstr>System Performance Metrics</vt:lpstr>
      <vt:lpstr>Simulation Scenario (1) </vt:lpstr>
      <vt:lpstr>Server Request Ratio and Average Fill Ratio</vt:lpstr>
      <vt:lpstr>Average Base Latency</vt:lpstr>
      <vt:lpstr>Simulation Scenario (2) </vt:lpstr>
      <vt:lpstr>Server Request Ratio  and Fill Ratio</vt:lpstr>
      <vt:lpstr>Average Base Latency</vt:lpstr>
      <vt:lpstr>Conclusion</vt:lpstr>
      <vt:lpstr>投影片 33</vt:lpstr>
      <vt:lpstr>投影片 34</vt:lpstr>
      <vt:lpstr>3D Streaming vs. Media Streaming</vt:lpstr>
      <vt:lpstr>Preparation</vt:lpstr>
      <vt:lpstr>LODDT</vt:lpstr>
      <vt:lpstr>LODDT</vt:lpstr>
      <vt:lpstr>LODDT (cont.)</vt:lpstr>
    </vt:vector>
  </TitlesOfParts>
  <Company>ACN Lab.</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Sensor Network Localization and Tracking Application</dc:title>
  <dc:creator>Yulihuang</dc:creator>
  <cp:lastModifiedBy>Bob</cp:lastModifiedBy>
  <cp:revision>486</cp:revision>
  <dcterms:created xsi:type="dcterms:W3CDTF">2006-08-16T12:37:28Z</dcterms:created>
  <dcterms:modified xsi:type="dcterms:W3CDTF">2009-12-14T00:38:02Z</dcterms:modified>
</cp:coreProperties>
</file>