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7.xml" ContentType="application/inkml+xml"/>
  <Override PartName="/ppt/notesSlides/notesSlide37.xml" ContentType="application/vnd.openxmlformats-officedocument.presentationml.notesSlide+xml"/>
  <Override PartName="/ppt/ink/ink8.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5"/>
  </p:notesMasterIdLst>
  <p:sldIdLst>
    <p:sldId id="256" r:id="rId2"/>
    <p:sldId id="347" r:id="rId3"/>
    <p:sldId id="314" r:id="rId4"/>
    <p:sldId id="393" r:id="rId5"/>
    <p:sldId id="353" r:id="rId6"/>
    <p:sldId id="354" r:id="rId7"/>
    <p:sldId id="355" r:id="rId8"/>
    <p:sldId id="325" r:id="rId9"/>
    <p:sldId id="375" r:id="rId10"/>
    <p:sldId id="356" r:id="rId11"/>
    <p:sldId id="357" r:id="rId12"/>
    <p:sldId id="358" r:id="rId13"/>
    <p:sldId id="376" r:id="rId14"/>
    <p:sldId id="359" r:id="rId15"/>
    <p:sldId id="368" r:id="rId16"/>
    <p:sldId id="369" r:id="rId17"/>
    <p:sldId id="377" r:id="rId18"/>
    <p:sldId id="379" r:id="rId19"/>
    <p:sldId id="362" r:id="rId20"/>
    <p:sldId id="392" r:id="rId21"/>
    <p:sldId id="370" r:id="rId22"/>
    <p:sldId id="371" r:id="rId23"/>
    <p:sldId id="380" r:id="rId24"/>
    <p:sldId id="365" r:id="rId25"/>
    <p:sldId id="372" r:id="rId26"/>
    <p:sldId id="373" r:id="rId27"/>
    <p:sldId id="374" r:id="rId28"/>
    <p:sldId id="351" r:id="rId29"/>
    <p:sldId id="382" r:id="rId30"/>
    <p:sldId id="383" r:id="rId31"/>
    <p:sldId id="361" r:id="rId32"/>
    <p:sldId id="388" r:id="rId33"/>
    <p:sldId id="323" r:id="rId34"/>
    <p:sldId id="390" r:id="rId35"/>
    <p:sldId id="329" r:id="rId36"/>
    <p:sldId id="259" r:id="rId37"/>
    <p:sldId id="384" r:id="rId38"/>
    <p:sldId id="391" r:id="rId39"/>
    <p:sldId id="386" r:id="rId40"/>
    <p:sldId id="352" r:id="rId41"/>
    <p:sldId id="330" r:id="rId42"/>
    <p:sldId id="331" r:id="rId43"/>
    <p:sldId id="348" r:id="rId44"/>
    <p:sldId id="349" r:id="rId45"/>
    <p:sldId id="381" r:id="rId46"/>
    <p:sldId id="339" r:id="rId47"/>
    <p:sldId id="340" r:id="rId48"/>
    <p:sldId id="343" r:id="rId49"/>
    <p:sldId id="341" r:id="rId50"/>
    <p:sldId id="342" r:id="rId51"/>
    <p:sldId id="394" r:id="rId52"/>
    <p:sldId id="395" r:id="rId53"/>
    <p:sldId id="320" r:id="rId54"/>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ahoma" pitchFamily="34" charset="0"/>
        <a:ea typeface="新細明體" charset="-120"/>
        <a:cs typeface="+mn-cs"/>
      </a:defRPr>
    </a:lvl1pPr>
    <a:lvl2pPr marL="457200" algn="l" rtl="0" eaLnBrk="0" fontAlgn="base" hangingPunct="0">
      <a:spcBef>
        <a:spcPct val="0"/>
      </a:spcBef>
      <a:spcAft>
        <a:spcPct val="0"/>
      </a:spcAft>
      <a:defRPr kumimoji="1" sz="2400" kern="1200">
        <a:solidFill>
          <a:schemeClr val="tx1"/>
        </a:solidFill>
        <a:latin typeface="Tahoma" pitchFamily="34" charset="0"/>
        <a:ea typeface="新細明體" charset="-120"/>
        <a:cs typeface="+mn-cs"/>
      </a:defRPr>
    </a:lvl2pPr>
    <a:lvl3pPr marL="914400" algn="l" rtl="0" eaLnBrk="0" fontAlgn="base" hangingPunct="0">
      <a:spcBef>
        <a:spcPct val="0"/>
      </a:spcBef>
      <a:spcAft>
        <a:spcPct val="0"/>
      </a:spcAft>
      <a:defRPr kumimoji="1" sz="2400" kern="1200">
        <a:solidFill>
          <a:schemeClr val="tx1"/>
        </a:solidFill>
        <a:latin typeface="Tahoma" pitchFamily="34" charset="0"/>
        <a:ea typeface="新細明體" charset="-120"/>
        <a:cs typeface="+mn-cs"/>
      </a:defRPr>
    </a:lvl3pPr>
    <a:lvl4pPr marL="1371600" algn="l" rtl="0" eaLnBrk="0" fontAlgn="base" hangingPunct="0">
      <a:spcBef>
        <a:spcPct val="0"/>
      </a:spcBef>
      <a:spcAft>
        <a:spcPct val="0"/>
      </a:spcAft>
      <a:defRPr kumimoji="1" sz="2400" kern="1200">
        <a:solidFill>
          <a:schemeClr val="tx1"/>
        </a:solidFill>
        <a:latin typeface="Tahoma" pitchFamily="34" charset="0"/>
        <a:ea typeface="新細明體" charset="-120"/>
        <a:cs typeface="+mn-cs"/>
      </a:defRPr>
    </a:lvl4pPr>
    <a:lvl5pPr marL="1828800" algn="l" rtl="0" eaLnBrk="0" fontAlgn="base" hangingPunct="0">
      <a:spcBef>
        <a:spcPct val="0"/>
      </a:spcBef>
      <a:spcAft>
        <a:spcPct val="0"/>
      </a:spcAft>
      <a:defRPr kumimoji="1" sz="2400" kern="1200">
        <a:solidFill>
          <a:schemeClr val="tx1"/>
        </a:solidFill>
        <a:latin typeface="Tahoma" pitchFamily="34" charset="0"/>
        <a:ea typeface="新細明體" charset="-120"/>
        <a:cs typeface="+mn-cs"/>
      </a:defRPr>
    </a:lvl5pPr>
    <a:lvl6pPr marL="2286000" algn="l" defTabSz="914400" rtl="0" eaLnBrk="1" latinLnBrk="0" hangingPunct="1">
      <a:defRPr kumimoji="1" sz="2400" kern="1200">
        <a:solidFill>
          <a:schemeClr val="tx1"/>
        </a:solidFill>
        <a:latin typeface="Tahoma" pitchFamily="34" charset="0"/>
        <a:ea typeface="新細明體" charset="-120"/>
        <a:cs typeface="+mn-cs"/>
      </a:defRPr>
    </a:lvl6pPr>
    <a:lvl7pPr marL="2743200" algn="l" defTabSz="914400" rtl="0" eaLnBrk="1" latinLnBrk="0" hangingPunct="1">
      <a:defRPr kumimoji="1" sz="2400" kern="1200">
        <a:solidFill>
          <a:schemeClr val="tx1"/>
        </a:solidFill>
        <a:latin typeface="Tahoma" pitchFamily="34" charset="0"/>
        <a:ea typeface="新細明體" charset="-120"/>
        <a:cs typeface="+mn-cs"/>
      </a:defRPr>
    </a:lvl7pPr>
    <a:lvl8pPr marL="3200400" algn="l" defTabSz="914400" rtl="0" eaLnBrk="1" latinLnBrk="0" hangingPunct="1">
      <a:defRPr kumimoji="1" sz="2400" kern="1200">
        <a:solidFill>
          <a:schemeClr val="tx1"/>
        </a:solidFill>
        <a:latin typeface="Tahoma" pitchFamily="34" charset="0"/>
        <a:ea typeface="新細明體" charset="-120"/>
        <a:cs typeface="+mn-cs"/>
      </a:defRPr>
    </a:lvl8pPr>
    <a:lvl9pPr marL="3657600" algn="l" defTabSz="914400" rtl="0" eaLnBrk="1" latinLnBrk="0" hangingPunct="1">
      <a:defRPr kumimoji="1" sz="2400" kern="1200">
        <a:solidFill>
          <a:schemeClr val="tx1"/>
        </a:solidFill>
        <a:latin typeface="Tahoma"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CC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67120" autoAdjust="0"/>
  </p:normalViewPr>
  <p:slideViewPr>
    <p:cSldViewPr>
      <p:cViewPr>
        <p:scale>
          <a:sx n="67" d="100"/>
          <a:sy n="67" d="100"/>
        </p:scale>
        <p:origin x="2184" y="21"/>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45"/>
    </inkml:context>
    <inkml:brush xml:id="br0">
      <inkml:brushProperty name="width" value="0.05292" units="cm"/>
      <inkml:brushProperty name="height" value="0.05292" units="cm"/>
      <inkml:brushProperty name="color" value="#FF0000"/>
    </inkml:brush>
  </inkml:definitions>
  <inkml:trace contextRef="#ctx0" brushRef="#br0">4240 12398 1218,'0'0'1924,"0"0"-65,0 0-256,0 0-449,0 0-448,0 0-321,0 0-65,0 0-192,0 0 193,0 0-65,0 0 193,0 0 257,0 0-1,0 0-64,0 0-192,0 0-64,0 0 64,0 0 128,0 0-321,0 0 193,0 0 0,-25 0-192,25 0-1,0 0 1,0 0 63,0 0-127,0 0 127,0 0-127,25 0-1,-25 0-192,0 0 192,0 0-63,0 0 191,0 0-192,0 0-63,0 0 191,0 0 65,0 0-1,0 0-256,0 0 193,0 0 63,0 0-63,0 0-65,0 0-63,0 0-1,0 0-128,0 0 0,0 0 64,0 0-128,0 0 128,0 0-128,0 0 64,0 0 0,0 0 64,0 0-128,0 0 64,0 0 64,0 0 128,0 0-192,0 0 0,0 0 0,26 27 64,-26-27 1,0 0-1,27 26-64,-27-26 192,28 27-64,-28-27-64,25 27 65,-25-2 63,27-25-128,-27 27-64,26-27 0,-26 27 193,27 0-193,-27-27 128,25 26-128,3 1 128,-28-27-128,25 25 128,-25 2 1,28 0-194,-28-27 130,27 27-1,-27-27-64,26 26 64,-26-26 0,25 27-64,2-27 192,-27 25-192,28 2 64,-28-27 129,25 27-129,-25-27-64,28 27 64,-28-27 0,25 26 64,2-26-128,-27 27 0,26-27 193,1 25-257,-27-25 128,28 27 128,-28-27-192,25 27-128,3-27 256,-28 0-256,25 27 128,2-27 192,-27 26-192,26-26 0,1 27 64,-27-27-64,25 0-64,-25 0 128,28 25-128,-28-25 128,0 0-64,25 27-64,3-27 192,-28 27-63,25-27-130,2 0 130,-27 27-130,28-27 258,-3 26-257,0-26 128,3 27-64,-28-27 0,27 25-64,-1-25 64,-26 0 64,27 27-64,-27-27 64,26 27-64,1-27 0,-2 27 0,-25-27 128,28 26-192,-3-26 128,-25 25 0,28-25-64,-28 27 0,27-27-64,-27 0 257,25 27-193,-25-27 0,26 27 0,-26-27 0,27 27 0,-27-27 192,0 27-384,28-27 192,-28 0 0,25 24 0,-25-24 128,27 27-256,-27-27 256,26 27-256,-26-27 320,0 27-384,27-27 320,-27 27-128,25-27 128,-25 27-64,28-3-64,-3-24 0,-25 27-64,28 0 192,-3-27-128,-25 27 0,28 0 0,-3-27 64,-25 27-128,27-3 64,1 3 0,-3 0 0,3-27 0,-28 27 64,25 0 65,2-27-193,-1 27 128,-26-3-64,27-24 0,1 27 0,-28-27 0,25 27 128,0-27-256,-25 27 256,28-27-192,-28 27 64,25-27 0,-25 27 64,28-27-64,-28 0 0,0 24 0,27-24-64,-27 0 64,25 27 0,-25-27 128,28 0-64,-3 27-128,-25-27 192,28 27-64,-3-27-64,-25 27-64,27-27 64,1 0 64,-28 27 1,25-27-1,0 24-64,3-24 64,0 27 0,-3-27-64,2 0-64,-1 27 256,1-27-384,-27 27 384,53-27-192,-28 0 0,3 27 0,-28-27-64,25 25 64,2-25 64,-1 0 0,-26 26-128,27-26 128,1 0 0,-28 27-128,25-27 64,-25 0 0,27 27 64,-27-27-128,26 0 128,-26 0-128,27 27 64,-27-27 64,0 0-128,26 0 64,-26 27 64,27-27-128,-27 0 64,0 0 0,0 25 64,25-25-64,-25 0 0,0 0 129,28 26-129,-28-26-64,25 0 64,-25 27 64,0-27-128,28 0 64,-28 27 0,25-27 0,-25 27 0,0-27 0,27 0 128,-27 27-192,28-27 128,-28 0 0,25 0-128,-25 25 64,0-25 64,28 0-128,-28 26 128,0-26-128,25 0 128,-25 0-64,0 27 0,0-27 64,27 0 0,-27 27-64,0-27 128,26 0-192,-26 27 128,27-27-64,-27 27 65,25-27 63,3 25-128,-28-25 192,25 27-256,-25-27 192,28 26-64,-28-26-128,25 0 128,3 27 1,-28-27-1,27 0 64,-27 27-256,25-27 192,-25 0-64,0 0 192,0 0-128,0 0 0,0 0 129,0 0-129,0 0 64,0 0 0,0 0 1,0 0-65,0 0 64,0 0 0,0 0 65,0 0-1,0 0-192,0 0 128,0 0-384,0 0-450,0-27-1602,-25 0-1026,-30 1-4746,30-26 3527,-28-2 1155,0 0-1989</inkml:trace>
</inkml:ink>
</file>

<file path=ppt/ink/ink2.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46"/>
    </inkml:context>
    <inkml:brush xml:id="br0">
      <inkml:brushProperty name="width" value="0.05292" units="cm"/>
      <inkml:brushProperty name="height" value="0.05292" units="cm"/>
      <inkml:brushProperty name="color" value="#FF0000"/>
    </inkml:brush>
  </inkml:definitions>
  <inkml:trace contextRef="#ctx0" brushRef="#br0">8149 13899 512,'0'0'834,"0"0"-193,0 0-320,0 0 192,0 0 385,-17 0-257,17 0-64,0 0-256,0 0-257,0-19 385,0 19 1154,0 0-962,0 0-192,0 0-64,0 0 63,0 0-191,0 0-1,0 0 1,0 0 256,0 0 64,0 0-64,0 0 192,0 0-512,0 0-1,0 0 0,0 0 65,0 0-1,0 0 1,0 0 256,0 0 64,0 0-192,0 0-65,0 0-256,0 0 1,0 0-130,0 0 65,0 0 65,0 0-130,0 0 258,0 0-1,0 0 193,17 0-193,-17 0-63,0 0 127,0 0-192,0-19 64,0 19 1,0 0-1,16 0 64,-16 0-63,17-19-129,-17 19 64,0 0 64,0 0 0,16-18-192,-16 18 256,17 0-256,-17 0 193,17-19-65,-17 19-128,15-19 128,-15 19-64,17-19 128,-1 19-128,1-20 0,-17 20 0,16-18-64,1 18 128,-17-18 0,0 18-64,15-19 64,-15 19-128,18 0 128,-18-19 0,0 19-128,15 0 128,-15-20 0,18 20-128,-18 0 128,15-19-128,-15 19 128,17-18-64,0 18-64,-17 0 64,16-18 193,-16 18-257,0 0 128,17 0-128,-1-19 256,-16 19-192,17 0 0,-1-20 0,0 1 0,0 19-64,1-19 64,-1 19 0,-16-17 0,17-3 0,-1 20 64,-16 0-64,17-19 0,-17 19-64,17-19 64,-2 19 64,-15 0-64,18-19-64,-3 19 256,3-20-320,-3 3 320,2 17-384,-1-19 128,-16 19 320,17 0-448,-17-19 384,15 19-448,3 0 512,-1-19-320,-17 19 64,16-20 0,0 1 64,0 19-128,1-17 128,-1-2-64,1 19 0,-1-20-64,1 20 128,-2-19-64,-15 0 0,17 19 0,-1-19-64,1 19 128,0-17-128,-1 17 64,-16-20 0,17 20 0,-1 0 0,-16-19 0,17 19 64,16 0-128,-18-19 128,2 0-64,16 19 0,-17-20-64,18 3 64,-19 17 64,3-19-128,-3 19 192,2-19-256,-1 19 256,1-19-192,-1 19 0,1 0 64,-2-20 64,-15 20 0,18 0-192,-3-19 256,19 19-64,-18-17-64,1 17 0,-1-19-64,1-1 128,-1 20-64,0-19-64,-16 19 0,17 0 128,-1-19-128,0 19 128,1-19-128,-1 19 128,1-18-192,0 18 192,-1-19-64,1 19 0,-2-19 128,3 19-256,-3-19 256,3 19-320,-18 0 320,15-19-192,2 19 64,-17 0-64,16-18 64,1 18 0,-17 0 0,17-19 64,-1 19-64,1 0 128,-17-19-256,15 19 256,2 0-192,-1-19 64,1 19 64,-1-19-256,1 19 384,-1 0-384,-16-20 384,17 20-256,-2-18 128,-15 18-64,17 0-64,1-19 64,-3 1 0,2 18 64,-1-20-128,-16 20 128,17 0-128,-1-19 64,1 19 0,-1-19 0,0 19 0,-16-18 64,16-1 65,1 19-193,-1-19 64,1 19 0,0-19 64,-1 19-128,1 0 64,-2-19 64,3 19-128,-3-19 64,-15 19 0,17 0 64,-1-18-128,1 18 64,-17-19 64,15 19 64,3 0-192,-3-19 64,3 19 64,-18-19 0,16 19-64,1-19-128,-1 19 320,0 0-256,1-20 64,-17 20 64,16-18-128,1 18 64,15-19 64,-15 19-64,-1-18 0,2 18 0,-3-20 0,3 20-64,-18 0 64,15-19 0,2 19 0,-17 0 64,16-19-64,1 19-64,-17-18 128,15 18-64,3 0-64,-3-19 128,2 19-128,-1 0 64,1-19 0,0 19 0,-1-19 0,1 19 0,-1-19 64,0 19-128,-16-19 64,16 19 64,1-18-128,-1 18 128,-16 0-64,17-19 0,-1 19 0,1-20 0,-2 20-64,3-18 64,-1 18 64,-2 0-64,2-19 0,-1 19-64,-16-18 64,17 18 0,-1 0 64,1-20-128,-1 20 64,1-19 0,-17 19 64,15 0-128,-15 0 128,17-19-128,-1 19 128,1 0-64,0-19 64,-1 19-64,1-19 0,16 1 64,-18 18-64,3-19-64,-3 19 128,2-19-64,-1 19 0,1-19-64,0 19 128,-1-19-64,1 19-64,-1-19 64,0 19 0,1-18 193,-1 18-257,0 0 128,-16-19-64,17 19 0,-1-19-64,1 19 64,-1-20 0,0 20 0,2 0 64,-3-18-64,3 18 128,-3-20-128,2 20-64,-1 0 64,-16-17 0,17 17 192,-1 0-320,1-20 256,-2 1-128,3 19 0,-3-19-64,2 19 192,0 0-128,-17-19 64,16 19 65,1 0-193,-1-19 128,1 19-128,-2-18 256,2 18-192,-1-19 64,1 19-64,-1-19 257,1 19-322,-2-19 130,-15 19-1,18 0 128,-1-20-64,-17 20-192,16 0 257,1 0-258,-17 0 258,15-17-129,2 17 0,-1 0 64,-16-19-128,17 19 0,-1 0-64,1-19 192,-1 19-128,16 0 65,-15-20-65,1 20 0,-3 0 0,18-19 64,-16 19 64,-17-19-128,15 19 256,-15 0 193,0 0 64,0 0-64,0 0-128,0 0-65,0 0-128,0 0 257,0 0-257,0 0-63,0 0 63,0 0 64,0 0-128,0 0 257,0 0-193,0 0 0,0 0-63,0 0-65,0 0 0,0 0-642,0 0-1474,-15 0-3527,-2 0-2693,-16 0 4810</inkml:trace>
</inkml:ink>
</file>

<file path=ppt/ink/ink3.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47"/>
    </inkml:context>
    <inkml:brush xml:id="br0">
      <inkml:brushProperty name="width" value="0.05292" units="cm"/>
      <inkml:brushProperty name="height" value="0.05292" units="cm"/>
      <inkml:brushProperty name="color" value="#FF0000"/>
    </inkml:brush>
  </inkml:definitions>
  <inkml:trace contextRef="#ctx0" brushRef="#br0">15996 11452 961,'0'0'2309,"0"0"-898,0 0-578,0 0-63,0 0 63,0 0-448,0 0 192,0 0 0,0 0 193,0 0-1,0 0 129,0 0-193,0 0 129,0 0-257,0 0-192,0 0-65,0 0-63,0 0-65,0 0 0,0 0 193,0 0-128,0 0 63,0 0 65,0 0-128,0 0-65,0 0-64,0 0 0,0 0 193,0 0-129,0 0 129,0 0-129,0 0 321,0 0-256,0 0-1,0 0-191,0 0 63,0 0 128,0 0-192,0 0 129,0 13-193,0-13 128,0 0 0,0 0-192,0 0 256,0 0-256,0 0 257,0 0-129,0 0 128,0 0-128,0 0-64,0 0 129,0 0-1,16 0 0,-16 0-128,0 0 128,0 0-256,17 0 128,-17 0 0,0 0 192,15 0-127,-15 0-65,17 0 128,-17 0-192,0 0 64,15 0 64,-15 0-64,0 0-64,0 0 128,16 0 0,-16 0 0,0 0-64,15 0 0,-15 0 128,16 0 1,-16 0-129,15-13-65,-15 13 130,17 0-130,-17 0 65,0 0 193,17 0-257,-17 0 128,15 0-64,-15 0 64,15 0 64,-15-13-128,0 13 193,17 0-193,-17 0 128,16 0-128,-16 0 64,15 0 64,-15 0 0,16 0 65,-16-13-257,15 13 192,2 0 0,-2 0-128,1 0 193,1 0-193,-2 0-65,-15 0 65,15 0 65,2 0-1,-17 0 0,17 0-64,-3 0 0,-14-13 128,17 13-128,-2 0 128,1 0-128,-1 0 64,-15 0 1,17 0-65,-2 0 0,2 0-65,-17 0 130,16-11-65,-1 11-65,0 0 258,2 0-257,-1 0 128,-1 0-128,2 0 192,-2 0-128,1 0 128,0 0-128,0 0 128,-1 0-384,2 0 256,-1 0 256,-1 0-512,0-13 512,1 13-256,-16 0 0,17 0-64,-2 0 64,2-13 64,-2 13-64,1 0 0,-16 0 0,16 0 129,0 0-258,-1 0 193,1 0-64,-16 0 65,15 0-130,2 0 65,-2-12 0,2 12 65,-1 0-65,-1 0-65,2 0 194,-2 0-258,2 0 258,-3-13-193,3 13 192,-1 0-192,-1 0 128,0 0-64,2 0-64,-2 0 128,2 0-64,-1 0-64,-1 0 64,2 0 0,-17 0 0,15 0 0,1 0 0,-16 0 0,15 0 192,-15 0-384,17 0 320,-2 0-64,1 0-128,0 0 64,-16 0 64,16 0-128,1 0 128,-2 0-128,1 0 64,-16 0 0,15 0 64,2 0 0,-2 0 0,1 0-64,-1 0 0,2 0 0,-2 13-64,17-13 128,-16 0-128,-16 0 64,17 0 0,-3 0 64,3 0 65,-2 0-129,-15 0 0,16 0-65,-16 0 130,16 0-65,-16 0 0,16 0-65,-16 12 130,16-12-65,-16 0-65,16 0 65,-16 0 65,15 0-65,-15 0 0,0 0 0,17 0-65,-17 0 65,14 0 65,-14-12-65,0 12 0,17 0-65,-1 0 130,-16 0-130,15 0 130,-15 0-65,17 0 0,-17 0-65,15 0 65,-15 0 193,17 0-321,-2 0 256,-15 0-321,16 0 450,-16 0-321,16-13-64,0 13 320,-1 0-256,1 0 128,-1 0-64,2 0 128,-17 0-192,16 0 64,-16 0 0,16 0 64,-16 0-128,16 0 128,-16 0-128,15 0 128,-15 0-128,17 0 64,-17 0 128,15 0-128,-15 0 0,0 0 64,16 0-64,-16 0-64,15 0 64,-15 0 0,17 0 64,-17 0-64,15 0 0,-15 0 0,16 0 0,1 0 0,-2 0 0,-15 0-64,17 0 193,-17 0-129,15 0 0,-15 0 0,16 0 0,-16-12 0,15 12 64,-15 0-128,0 0 64,17 0 64,-17 0-128,0 0 64,0 0 64,15 0-128,-15 0 128,16 0-64,-16 0 0,15 0 128,-15 0-192,0 0 128,17 0-64,-17 0-64,0 0 128,0 0-128,15 0 64,-15 0 0,0 0 64,0 0-128,16 0 128,-16 0-64,17 0 0,-17 0 0,15 0 0,2 0-64,-17 0 128,15 0-64,1 0-64,-16 0 64,15 0 64,-15 0-64,0 0-64,0 0 64,0 0 128,0 0-64,0 0-64,0 0-64,0 0 64,0 0 0,16 0 0,-16 0 192,0 0-192,0 0 65,0 0-65,0 0 192,0 0-128,0 0 257,0 0-193,0 0 128,0 0 1,0 0-193,0 0 193,0 0-65,0 0 0,0 0 1,0 0-65,0 0-320,-16 0-1347,1 12-2052,-1 1-5322,-16-1 4937,-16 1 513,16 11-2372</inkml:trace>
</inkml:ink>
</file>

<file path=ppt/ink/ink4.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48"/>
    </inkml:context>
    <inkml:brush xml:id="br0">
      <inkml:brushProperty name="width" value="0.05292" units="cm"/>
      <inkml:brushProperty name="height" value="0.05292" units="cm"/>
      <inkml:brushProperty name="color" value="#FF0000"/>
    </inkml:brush>
  </inkml:definitions>
  <inkml:trace contextRef="#ctx0" brushRef="#br0">19465 11789 1282,'0'0'898,"0"0"2115,0 0-1474,0 0-448,0 0-130,0 0-319,21 0 191,-21 0-63,0 0 127,0 0 258,0 0-1,0 0 0,0 0-320,0 0-321,0 0-64,0 0-321,0 0 64,0 0-64,0 0 129,0 0-65,0 0 193,0 0-64,0 0 63,0 0-63,0 0-129,0 0-63,0 0 63,0 0-64,0 0-128,0 0 128,0 0-63,0 0-65,0 0 192,0 0 0,0 0-128,0 0 129,0 0-1,0 0 1,0 0-1,0 0 0,0 0-63,0 0-65,0 0-64,0 0 192,0 0-192,0 0 128,0 0-192,0 0 192,0 0-128,0 0 0,0 0 65,-21 0-258,21 0 193,0 21 64,0-21-128,-19 0 128,19 0-128,-22 23 64,22-23 0,-19 22 64,-2-22-128,21 22 64,-21-22 0,21 20 0,-20-20 64,-1 23-64,1-23 0,20 21-64,-20 1 64,0-22 64,-1 22-128,21 1 128,-20-23-128,20 20 128,-21-20-64,21 22-64,-19-22 128,-3 22-64,3-22-64,-3 22 128,22 0-128,-20-22 64,0 22 0,-1-1 0,21-21 0,-19 22 64,-3-1-64,22-21-64,-19 23 128,19-23-64,-21 22 129,1-22-129,-1 20-65,2-20 130,19 23-65,-22-1-65,3-22 65,-23 21 65,22 1-130,-1 0 130,2-1-130,-3-21 65,3 22 0,-3 0 129,22-22-193,-19 23 128,-2-23-128,21 21 128,-20-21-128,-1 22 128,0-22-64,2 21-129,-3 1 258,3-22-129,-2 22 64,1 0-64,-1-22 0,-20 22 0,22 0 0,-2-22 0,21 20-64,-20 3 192,-1-23-256,21 0 320,-21 22-256,21-22 64,-19 22 0,-3-22 0,3 0 64,-2 21-128,21-21 256,-20 23-320,-1-3 256,1-20-192,-1 22 64,2-22 0,-2 22 64,1 1-64,-1-23 0,0 21 0,2-21-64,19 22 257,-22-22-258,3 21 65,-3-21 65,3 22-130,-2-22 130,1 22-130,-1-22 65,2 22 0,-2 0 193,1 0-321,-1-22 192,0 20-64,1 3 0,-1-23 64,21 22-64,-19-22-64,-3 22 64,3-22 64,-2 21-128,1 0 256,20-21-256,-20 22 64,0-22 64,-1 22-128,-1-22 128,3 22-64,19 1-64,-22-23 64,3 22 192,0-2-384,-3 2 320,2-22-256,20 22 320,-20-22-192,-1 0 0,21 22 0,-20-22 0,20 22 0,-21-22-64,2 23 64,-2-23 0,-1 19 64,22 3-64,-19-22 0,-3 23-64,3-1 64,19-22 0,-21 22 0,1-22 64,20 22-128,-20-2 128,0-20-64,20 22-64,-21-22 64,21 22 64,-19-22-64,-3 22-64,22-22 64,-19 23 0,19-1 64,-22-2-64,1 2 64,2 0 1,19 0-1,-20-22-128,-1 22 192,21 1-192,-21-4 128,1-19-64,20 22-64,-20 1 64,0-1-64,20-22 192,-21 22-128,2 0 0,-3-2-64,22 2 128,-19-22-64,19 22 192,-22 1-320,1-23 128,21 0 128,-20 22-256,20-22 128,-19 20 0,19 2 0,-21-22 128,0 22-128,21-22 64,-19 22 0,19-22-64,-22 0 0,22 22 64,-19-22-192,19 22 256,-21-22-63,21 21-130,-20-21 65,-1 21 65,2 2-1,19-23 0,-22 22 0,1 0-64,21-22 0,-19 22 192,19-22-256,-20 0 257,20 0-193,0 21 0,-21-21 192,21 0-256,0 21 128,-21-21 0,2 22 128,19-22-192,-22 22 65,3 1-65,-3-23 128,22 22-64,-19-22 0,-2 20 64,21 2-64,-21-22 65,1 22-1,20-22-128,-19 22 64,19-22-64,-21 0 128,21 22-128,-22-22 64,22 22 1,0-22-1,-19 21 64,19-21-128,0 0 64,-21 0-64,21 22 128,0-22 1,0 0-129,0 0 192,0 0-192,0 0 128,0 0-192,0 0 192,0 0-64,0 0 1,0 0 127,0 0-192,0 0 64,0 0 0,0 0 0,0 0 0,0 0-64,0 0-64,0 0 257,0 0-257,0 0 192,0 0 64,0 0-192,0 0 128,0 0-128,0 0-320,0 0-450,0 0-512,0-22-2309,21 1-6220,-2-23 6797,3-22-577</inkml:trace>
</inkml:ink>
</file>

<file path=ppt/ink/ink5.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49"/>
    </inkml:context>
    <inkml:brush xml:id="br0">
      <inkml:brushProperty name="width" value="0.05292" units="cm"/>
      <inkml:brushProperty name="height" value="0.05292" units="cm"/>
      <inkml:brushProperty name="color" value="#FF0000"/>
    </inkml:brush>
  </inkml:definitions>
  <inkml:trace contextRef="#ctx0" brushRef="#br0">12555 14768 2051,'15'-23'2822,"-15"23"-578,0 0-128,0 0-705,0 0-129,0 0-191,0 0 127,0 0-64,0 0-449,0 0-127,0 0-1,0 0-193,0 0 65,0 0 128,0 0-384,0 0 256,0 0-1,0 0-63,0 0-64,0 0 128,0 0-193,0 0 65,0 0 64,0 0-65,0 0-63,0 0 63,0 0-127,0-22-1,0 22-128,0 0 257,-15 0-257,15 0 321,0 0-257,0-24-64,0 24 128,-17 0 65,17-23-193,0 23 0,-18 0 0,18 0-128,-15 0 128,15-24-128,0 24 192,-16 0-128,16 0 0,-17 0 64,17-23 65,0 23-129,-18 0-64,3 0 64,-2-23 64,1 23-64,-1 0 0,1-22 0,-1 22 0,1 0 128,-17 0-320,16-24 320,1 24-64,-1-23-64,-16 23-64,16-24 128,1 24-128,-1 0 64,1-24 128,-1 2-256,1 22 320,-1-22-256,1 22 128,16 0-64,-17-24-64,-16 1 64,16 23 64,1-24-128,-1 24 64,1 0 0,-1-23 0,1 23 0,-1-23 0,1 23 0,-1-22 128,1 22-256,-1-24 256,1 24-256,-1-23 256,0 23-192,1-24 128,-1 1 0,1 23-128,-1-23 64,1 23 0,-1-22 64,1-1-64,-17 23-64,16-24 64,1 0 0,-1 24 64,0-23-64,1 2-64,-1 21 64,1-24 0,-1 24 0,1-23 64,-17-1-128,16 24 64,1-24 0,-1 1 129,0 23-194,-16-21 1,17-3 193,-1 24-194,1-23 130,-1 23-194,-16-24 322,17 1-322,-17 23 194,16-24-1,0 3-64,-16 21-64,17-24 128,-17 1-64,0 23 0,16-24-64,-16 24 64,17-23 64,-18 23-128,18-24 128,-17 3-64,16 21 0,-16-23-64,17-1 128,-1 24 64,-16-24-256,18 24 192,-3-23-192,-15 23 256,16-24-128,2 24 64,-19-21-128,17 21 128,-16-23-64,17 23 0,-18-24-64,18 24 128,-1-23 64,1-1-320,-1 24 320,-16-24-192,33 24 0,-15-21 128,-3 21-256,3-23 320,-3 23-64,2-24 0,16 24-128,-16-23 128,-2 23-192,18 0 320,-16-24-192,-1 24 0,17-24 0,-16 24-128,16 0 192,0-21 0,-16 21-128,16 0 64,-17-23 0,0 23 64,17 0-128,-16-24 64,16 24 64,-17-23-64,2 23 0,15 0 0,-18-24 0,18 24-64,-15 0 64,-3-22 0,18 22 0,-17 0 0,17-23 0,-15 23 0,15 0 64,-18-23-128,3 23 64,15 0 0,-18-24 0,2 24 0,16 0 64,-16-23-128,-1 23 128,17 0-128,-16-24 64,0 24 64,-2 0-128,18-22 128,-15 22-128,-3 0 64,1-23 64,1 23-64,16 0 0,-17-23 0,2 23 0,-3 0-64,3-23 64,-3 23 64,3 0-128,15 0 128,-17-24-64,0 24 0,1 0 0,-2-24-64,3 24 128,15 0-64,-18-21-64,2 21 256,0 0-256,16-24 64,-17 24 0,17 0 64,-17-23-128,17 23 128,-15 0-64,15 0-64,-18-23 257,18 23-322,-15 0 258,15-24-258,-18 24 129,18 0 65,-15-24-1,15 24-128,-17 0 64,17-21 192,-18 21-384,3 0 320,-3-24-256,18 24 320,-15 0-192,-3-23-64,3 23 64,15-23 64,-17 23-64,0-24-64,1 24 192,0 0-256,16-23 256,-18 23-64,3-22-128,15 22 64,-18 0 0,2-24 192,16 24-320,-16 0 192,-2-23-128,18 23 128,-15 0-128,-3-23 128,3 23-64,15 0 64,-17-24-64,1 24 0,-1 0 0,1-23-64,16 23 128,-17 0-128,1-22 64,16 22 64,-17 0-128,0 0 64,17-24 64,-17 24 1,17 0-130,-16 0 194,16-23-322,-16 23 322,16 0-129,-17 0 0,17 0 0,-16 0 0,16-23 0,-18 23 0,18 0 0,-15-24 0,15 24 64,-17 0-64,1 0-64,16 0 128,-17-23-128,1 23 128,-1 0-64,17-22 128,-18 22-320,3 0 320,15 0-64,-17-24-64,1 24 0,16 0 0,-17-23 0,1 23-64,16 0 128,-17-23-128,1 23 64,16 0 64,-17-23-128,17 23 64,-16 0 64,-1 0-128,17-22 64,-17 22 64,17 0-64,-16 0 128,16 0-256,-18-24 192,3 24-128,15 0 192,-18 0-192,18-24 256,0 24-256,-15 0 64,15 0 0,0 0 64,-17 0-64,17 0-64,0-23 193,0 23-65,-16 0-64,16 0 64,0 0 0,-17 0-64,17-23 128,0 23-128,-16 0-64,16 0 256,-17-23-256,17 23 64,0 0 193,-16-22-129,16 22-64,-17 0 64,17-24 64,0 24-192,-17 0 192,17-23-64,0 23 1,-16 0-1,16-24-128,0 24 256,0 0-256,0-23 192,-17 23-64,17 0-64,0 0 0,0-23 64,0 23-192,-16 0 320,16 0-320,0 0 256,0-22-128,0 22 0,-17 0 0,17 0-128,0 0 192,0-24-128,-16 24 192,16 0-128,0 0-64,-17 0 128,17-23-64,0 23 0,-16 0 0,16 0 129,0 0-322,0 0 386,0 0-258,0 0 65,0 0 0,0 0 65,0 0-130,0 0 65,0 0 65,0 0-65,0 0 0,0 0-65,0 0 130,0 0-65,0 0 0,0 0 0,0 0 0,0 0-385,0 0-769,0 0-1283,0-24-4681,-17 24 1027,17-23 3333,0 0 1,0 1-2886</inkml:trace>
</inkml:ink>
</file>

<file path=ppt/ink/ink6.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11-21T14:51:17.750"/>
    </inkml:context>
    <inkml:brush xml:id="br0">
      <inkml:brushProperty name="width" value="0.05292" units="cm"/>
      <inkml:brushProperty name="height" value="0.05292" units="cm"/>
      <inkml:brushProperty name="color" value="#FF0000"/>
    </inkml:brush>
  </inkml:definitions>
  <inkml:trace contextRef="#ctx0" brushRef="#br0">7743 11424 512,'0'0'1668,"0"0"-835,0 0 1,0 0-449,0 0 192,0-22-64,0 22 64,0 0 449,0 0 128,0 0 193,0 0-257,0 0-385,0 0-256,0 0-128,0 0 63,0 0-255,0 0-65,0 0 128,0 0 129,0 0-129,0 0 449,0 0-256,0 0 192,0 0 0,0 0-256,0 0 128,0 0-321,0 0 0,0 0-192,0 0 192,0 0 65,0 0-129,0 0 321,0 0-65,0 0 257,0 0-128,0 0 192,0 0-256,0 0 0,0 0-65,0 0-127,0 22 192,0-22-129,0 0 65,0 0 63,0 0 1,0 0 0,0 0 0,-31 0-129,31 0 1,0 0 63,0 0-192,0 0 1,-34 0 63,34 0-256,-30 0 256,30 0-128,0 0 1,-33 0-65,33 0 192,-32 0-256,32 0 256,-33 19-256,33-19 192,-31 0-64,-2 0-64,33 0 0,-31 0 65,31 0-65,-34 0 192,34 0-192,0 0 128,-33 0 0,33 0-128,0 0 0,0 0 65,-31 0-1,31 0-128,-33 0 128,33 0-128,-31 0 256,31 0-256,-34 0 128,34 21-64,-30-21-64,30 0 192,-35 0-128,35 0 0,-30 0 0,30 0 128,0 0-128,-33 0 0,33 0 64,-32 0-128,32 0 128,0 0-64,0 0 65,-32 0-1,32 0-128,0 0 64,0 0 128,-31 0-64,31 0-64,0 0 128,0 0-128,0 0 128,-34 0-128,34 0 0,-34 0-64,34 0 128,0 0-64,-31 0 129,31 0-129,0 0 0,0 0 64,-30 0 0,30 0-64,0 0-64,-34 0 192,34 0-192,-33 0 192,33 0-192,-31 0 64,31 0 0,-34 0 64,34-21-64,-30 21 0,30 0 64,-34 0-64,34 0 0,-31 0 64,-2 0 65,33 0-193,-34 0 128,34 0-64,-30 0 0,30 0 64,-34 0-64,34 0 64,-31 0-64,31 0 0,-30 0-64,30 0 64,-34 0 0,34 0 64,-33 0 0,33 0-64,-32 0 64,32 0-64,-33 0 0,33 0-64,-30 0 128,30 0-64,-34 0 0,34 0 64,-31 0-128,-3 0 128,34 0-128,-33 0 128,33 0-128,-30 0 192,30 0-128,-34 0 0,34-19 0,-31 19-64,-3 0 193,34 0-258,-30 0 258,-5 0-194,5 0 65,30 0 0,-33 0 65,1 0-65,32 0 64,-33 0-128,33 0 128,0 0 0,-30 0 0,30 0-64,0 0 0,0 0 0,0 0 0,-34 0 64,34 0-64,0 0 128,0 0-64,0 0-128,-33 0 193,33 0-194,-32 0 130,32 0-130,0 0 65,-30-22-64,-3 22 128,33 0-128,-34 0 64,34 0 193,-31 0-386,31 0 386,-34 0-386,34 0 322,-30 0-129,30 0 64,0 0-64,0 0-64,-33 0 64,33 0 0,0 0 128,0 0-256,-32 0 320,32 0-384,0 0 320,-33 0-64,33-21-64,0 21 0,-31 0-64,31 0 64,-33 0 64,33 0-128,-34 0 64,3 0 0,1 0 64,-4 0-128,34 0 64,-33 0 64,2 0-64,31 0-64,-34 0 192,34 0-192,0 0 128,-30 0-64,30 0 0,0-22 64,-34 22-128,34 0 128,0 0-64,0 0 64,-31 0-192,31 0 320,0 0-320,0 0 192,-33 0-64,33 0 64,-31 0-64,31 0-64,-33 0 64,33 0 64,-31 0-128,31 0 128,0 0-64,-34 0-64,34 0 64,0 0 0,0 0 193,0 0-193,0 0-65,0 0 65,0 0 65,0 0-1,-30 0-128,30 0 192,0 0-128,0 0-64,0 0 64,0 0 0,0 0 64,0 0-64,0 0-64,0 0 128,0 0 0,0 0-64,-35 0 64,35 0-128,0 0 64,0 0 192,0 0-256,0 0 64,0 0 64,35 0 0,-35 0-192,0 0 64,0 0-513,0-21-128,0 21-706,0 0-1539,0 0-3783,0 0 834,-35 0 3526,-29 0-576,31 0-2372</inkml:trace>
</inkml:ink>
</file>

<file path=ppt/ink/ink7.xml><?xml version="1.0" encoding="utf-8"?>
<inkml:ink xmlns:inkml="http://www.w3.org/2003/InkML">
  <inkml:definitions>
    <inkml:context xml:id="ctx0">
      <inkml:inkSource xml:id="inkSrc0">
        <inkml:traceFormat>
          <inkml:channel name="X" type="integer" min="-1280" max="1280" units="cm"/>
          <inkml:channel name="Y" type="integer" max="720" units="cm"/>
          <inkml:channel name="T" type="integer" max="2.14748E9" units="dev"/>
        </inkml:traceFormat>
        <inkml:channelProperties>
          <inkml:channelProperty channel="X" name="resolution" value="48.57685" units="1/cm"/>
          <inkml:channelProperty channel="Y" name="resolution" value="24.32432" units="1/cm"/>
          <inkml:channelProperty channel="T" name="resolution" value="1" units="1/dev"/>
        </inkml:channelProperties>
      </inkml:inkSource>
      <inkml:timestamp xml:id="ts0" timeString="2018-05-16T00:32:58.393"/>
    </inkml:context>
    <inkml:brush xml:id="br0">
      <inkml:brushProperty name="width" value="0.05292" units="cm"/>
      <inkml:brushProperty name="height" value="0.05292" units="cm"/>
      <inkml:brushProperty name="color" value="#FF0000"/>
    </inkml:brush>
  </inkml:definitions>
  <inkml:trace contextRef="#ctx0" brushRef="#br0">23178 8281 0,'0'27'156,"0"-1"-156,0 1 16,0-1-1,0 1 1,0-1-16,0 1 16,0-1-1,0 1 329,0-1-282,0 0-46,26-26 515,-26 27-515,27-27-16,-27 26 16,26 1 15,-26-1 0,0 1-15,27-27-1,-27 26 1,26 1 15,-26-1-15,0 1-1,0-1 1,27-26 15,-27 27-31,0-1 47,0 0-31,-27-26-1,27 27-15,-26-27 16,-1 0 15,1 0-15,-1 0 0,27 26-16,-26-26 15,-1 0 63,1 0-46,-1 0 14,1 0 64,26-26-95,-26 26-15,26-27 16,-27 27 15,27-26-15,0 0 46,-26-1-46,26 1 0</inkml:trace>
  <inkml:trace contextRef="#ctx0" brushRef="#br0" timeOffset="2894.709">23231 8387 0,'26'0'203,"1"-26"-187,-1 26 0,1 0 93,-1 0-31,1-27 16,-1 27-78,0 0-1,1 0 1,-1 0-1,1 0 64,-1 0-48,1 0 0,-1 0-15</inkml:trace>
</inkml:ink>
</file>

<file path=ppt/ink/ink8.xml><?xml version="1.0" encoding="utf-8"?>
<inkml:ink xmlns:inkml="http://www.w3.org/2003/InkML">
  <inkml:definitions>
    <inkml:context xml:id="ctx0">
      <inkml:inkSource xml:id="inkSrc0">
        <inkml:traceFormat>
          <inkml:channel name="X" type="integer" min="-1280" max="1280" units="cm"/>
          <inkml:channel name="Y" type="integer" max="720" units="cm"/>
          <inkml:channel name="T" type="integer" max="2.14748E9" units="dev"/>
        </inkml:traceFormat>
        <inkml:channelProperties>
          <inkml:channelProperty channel="X" name="resolution" value="48.57685" units="1/cm"/>
          <inkml:channelProperty channel="Y" name="resolution" value="24.32432" units="1/cm"/>
          <inkml:channelProperty channel="T" name="resolution" value="1" units="1/dev"/>
        </inkml:channelProperties>
      </inkml:inkSource>
      <inkml:timestamp xml:id="ts0" timeString="2018-05-16T00:33:10.501"/>
    </inkml:context>
    <inkml:brush xml:id="br0">
      <inkml:brushProperty name="width" value="0.05292" units="cm"/>
      <inkml:brushProperty name="height" value="0.05292" units="cm"/>
      <inkml:brushProperty name="color" value="#FF0000"/>
    </inkml:brush>
  </inkml:definitions>
  <inkml:trace contextRef="#ctx0" brushRef="#br0">23416 9022 0,'0'27'78,"0"-1"-62,0 1-1,0-1-15,0 1 32,0-1-32,0 1 15,-26-1-15,26 0 16,0 1 93,0-1-93,0 1-1,0-54 220,0 1-235,26 26 15,-26-27 17,26 27-17,1-26 17,-1 26-1,1 0 31,-1 0-46,1 0 0,-27 26-1,26-26-15,-26 27 16,0-1-16,27 1 15,-27-1 32,0 1 0,0-1-31,0 1 15,-27-1-15,1-26-1,26 27 1,-27-27 0,1 0-1,-27 0 1,26 0-1,27 26-15,-26-26 16,0 0-16,-1 0 31</inkml:trace>
  <inkml:trace contextRef="#ctx0" brushRef="#br0" timeOffset="2201.186">23469 8996 0,'26'0'125,"1"0"-125,-1 0 16,1 0 31,-1 0-16,1 0 188,-1 0-188,1 0 0,-1 0 32,-26 26 327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58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新細明體" pitchFamily="18" charset="-120"/>
              </a:defRPr>
            </a:lvl1pPr>
          </a:lstStyle>
          <a:p>
            <a:pPr>
              <a:defRPr/>
            </a:pPr>
            <a:endParaRPr lang="en-US" altLang="zh-TW"/>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新細明體" pitchFamily="18" charset="-120"/>
              </a:defRPr>
            </a:lvl1pPr>
          </a:lstStyle>
          <a:p>
            <a:pPr>
              <a:defRPr/>
            </a:pPr>
            <a:endParaRPr lang="en-US" altLang="zh-TW"/>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新細明體" pitchFamily="18" charset="-120"/>
              </a:defRPr>
            </a:lvl1pPr>
          </a:lstStyle>
          <a:p>
            <a:pPr>
              <a:defRPr/>
            </a:pPr>
            <a:fld id="{CD6CAEB4-64B3-4072-8E2E-6906204013C2}" type="slidenum">
              <a:rPr lang="en-US" altLang="zh-TW"/>
              <a:pPr>
                <a:defRPr/>
              </a:pPr>
              <a:t>‹#›</a:t>
            </a:fld>
            <a:endParaRPr lang="en-US" altLang="zh-TW"/>
          </a:p>
        </p:txBody>
      </p:sp>
    </p:spTree>
    <p:extLst>
      <p:ext uri="{BB962C8B-B14F-4D97-AF65-F5344CB8AC3E}">
        <p14:creationId xmlns:p14="http://schemas.microsoft.com/office/powerpoint/2010/main" val="1179923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a:solidFill>
                  <a:schemeClr val="tx1"/>
                </a:solidFill>
                <a:effectLst/>
                <a:latin typeface="Times New Roman" pitchFamily="18" charset="0"/>
                <a:ea typeface="新細明體" pitchFamily="18" charset="-120"/>
                <a:cs typeface="+mn-cs"/>
              </a:rPr>
              <a:t>歧路亡羊 </a:t>
            </a:r>
          </a:p>
          <a:p>
            <a:r>
              <a:rPr kumimoji="1" lang="zh-TW" altLang="en-US" sz="1200" b="0" i="0" kern="1200" dirty="0">
                <a:solidFill>
                  <a:schemeClr val="tx1"/>
                </a:solidFill>
                <a:effectLst/>
                <a:latin typeface="Times New Roman" pitchFamily="18" charset="0"/>
                <a:ea typeface="新細明體" pitchFamily="18" charset="-120"/>
                <a:cs typeface="+mn-cs"/>
              </a:rPr>
              <a:t>      楊朱家的鄰居走失了一隻山羊，連忙召集全家老小去追尋，又請楊朱派他的家僮門人去幫忙。楊朱奇怪地問道：「咦，只走失了一隻羊，何須動員這樣多的人去追呢？」鄰居答道：「岔路太多了。」過了半天，去追羊的人都垂頭喪氣地回來了。楊朱問：「羊找到嗎？」鄰居答：「找不到啊！」楊朱又問：「去這麼多人，怎麼還會找不到呢？」鄰居回答：「這條大路有岔路，岔路上又有岔路，我們不知道羊跑上了哪條岔路，人再多也無濟於事。」楊朱聽完這番話，頓時戚然變容，半晌不說話，整日看不到笑容。           </a:t>
            </a:r>
          </a:p>
          <a:p>
            <a:r>
              <a:rPr kumimoji="1" lang="zh-TW" altLang="en-US" sz="1200" kern="1200" dirty="0">
                <a:solidFill>
                  <a:schemeClr val="tx1"/>
                </a:solidFill>
                <a:effectLst/>
                <a:latin typeface="Times New Roman" pitchFamily="18" charset="0"/>
                <a:ea typeface="新細明體" pitchFamily="18" charset="-120"/>
                <a:cs typeface="+mn-cs"/>
              </a:rPr>
              <a:t>      楊子之鄰人亡羊，既率其黨，又請楊子之豎追之。楊子曰：「嘻！亡一羊，何追者之眾？」鄰人曰：「多歧路。」既反，問：「獲羊乎？」曰：「亡之矣。」曰：「奚亡之？」曰：「歧路之中又歧焉，吾不知所之，所以反也。」楊子戚然變容，不言者移時，不笑者竟日。</a:t>
            </a:r>
          </a:p>
          <a:p>
            <a:r>
              <a:rPr kumimoji="1" lang="en-US" altLang="zh-TW" sz="1200" kern="1200" dirty="0">
                <a:solidFill>
                  <a:schemeClr val="tx1"/>
                </a:solidFill>
                <a:effectLst/>
                <a:latin typeface="Times New Roman" pitchFamily="18" charset="0"/>
                <a:ea typeface="新細明體" pitchFamily="18" charset="-120"/>
                <a:cs typeface="+mn-cs"/>
              </a:rPr>
              <a:t>《</a:t>
            </a:r>
            <a:r>
              <a:rPr kumimoji="1" lang="zh-TW" altLang="en-US" sz="1200" kern="1200" dirty="0">
                <a:solidFill>
                  <a:schemeClr val="tx1"/>
                </a:solidFill>
                <a:effectLst/>
                <a:latin typeface="Times New Roman" pitchFamily="18" charset="0"/>
                <a:ea typeface="新細明體" pitchFamily="18" charset="-120"/>
                <a:cs typeface="+mn-cs"/>
              </a:rPr>
              <a:t>列子</a:t>
            </a:r>
            <a:r>
              <a:rPr kumimoji="1" lang="en-US" altLang="zh-TW" sz="1200" kern="1200" dirty="0">
                <a:solidFill>
                  <a:schemeClr val="tx1"/>
                </a:solidFill>
                <a:effectLst/>
                <a:latin typeface="Times New Roman" pitchFamily="18" charset="0"/>
                <a:ea typeface="新細明體" pitchFamily="18" charset="-120"/>
                <a:cs typeface="+mn-cs"/>
              </a:rPr>
              <a:t>‧</a:t>
            </a:r>
            <a:r>
              <a:rPr kumimoji="1" lang="zh-TW" altLang="en-US" sz="1200" kern="1200" dirty="0">
                <a:solidFill>
                  <a:schemeClr val="tx1"/>
                </a:solidFill>
                <a:effectLst/>
                <a:latin typeface="Times New Roman" pitchFamily="18" charset="0"/>
                <a:ea typeface="新細明體" pitchFamily="18" charset="-120"/>
                <a:cs typeface="+mn-cs"/>
              </a:rPr>
              <a:t>說符</a:t>
            </a:r>
            <a:r>
              <a:rPr kumimoji="1" lang="en-US" altLang="zh-TW" sz="1200" kern="1200" dirty="0">
                <a:solidFill>
                  <a:schemeClr val="tx1"/>
                </a:solidFill>
                <a:effectLst/>
                <a:latin typeface="Times New Roman" pitchFamily="18" charset="0"/>
                <a:ea typeface="新細明體" pitchFamily="18" charset="-120"/>
                <a:cs typeface="+mn-cs"/>
              </a:rPr>
              <a:t>》</a:t>
            </a:r>
            <a:endParaRPr kumimoji="1" lang="zh-TW" altLang="en-US" sz="1200" kern="1200" dirty="0">
              <a:solidFill>
                <a:schemeClr val="tx1"/>
              </a:solidFill>
              <a:effectLst/>
              <a:latin typeface="Times New Roman" pitchFamily="18" charset="0"/>
              <a:ea typeface="新細明體" pitchFamily="18" charset="-120"/>
              <a:cs typeface="+mn-cs"/>
            </a:endParaRPr>
          </a:p>
          <a:p>
            <a:r>
              <a:rPr kumimoji="1" lang="zh-TW" altLang="en-US" sz="1200" b="0" i="0" kern="1200" dirty="0">
                <a:solidFill>
                  <a:schemeClr val="tx1"/>
                </a:solidFill>
                <a:effectLst/>
                <a:latin typeface="Times New Roman" pitchFamily="18" charset="0"/>
                <a:ea typeface="新細明體" pitchFamily="18" charset="-120"/>
                <a:cs typeface="+mn-cs"/>
              </a:rPr>
              <a:t> </a:t>
            </a:r>
            <a:r>
              <a:rPr kumimoji="1" lang="en-US" altLang="zh-TW" sz="1200" b="1" i="0" kern="1200" dirty="0">
                <a:solidFill>
                  <a:schemeClr val="tx1"/>
                </a:solidFill>
                <a:effectLst/>
                <a:latin typeface="Times New Roman" pitchFamily="18" charset="0"/>
                <a:ea typeface="新細明體" pitchFamily="18" charset="-120"/>
                <a:cs typeface="+mn-cs"/>
              </a:rPr>
              <a:t>【</a:t>
            </a:r>
            <a:r>
              <a:rPr kumimoji="1" lang="zh-TW" altLang="en-US" sz="1200" b="1" i="0" kern="1200" dirty="0">
                <a:solidFill>
                  <a:schemeClr val="tx1"/>
                </a:solidFill>
                <a:effectLst/>
                <a:latin typeface="Times New Roman" pitchFamily="18" charset="0"/>
                <a:ea typeface="新細明體" pitchFamily="18" charset="-120"/>
                <a:cs typeface="+mn-cs"/>
              </a:rPr>
              <a:t>今解</a:t>
            </a:r>
            <a:r>
              <a:rPr kumimoji="1" lang="en-US" altLang="zh-TW" sz="1200" b="1"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 </a:t>
            </a:r>
          </a:p>
          <a:p>
            <a:r>
              <a:rPr kumimoji="1" lang="zh-TW" altLang="en-US" sz="1200" b="0" i="0" kern="1200" dirty="0">
                <a:solidFill>
                  <a:schemeClr val="tx1"/>
                </a:solidFill>
                <a:effectLst/>
                <a:latin typeface="Times New Roman" pitchFamily="18" charset="0"/>
                <a:ea typeface="新細明體" pitchFamily="18" charset="-120"/>
                <a:cs typeface="+mn-cs"/>
              </a:rPr>
              <a:t>      大道因為岔路太多而走失山羊；工作和學習也會因為行業、學科太多而易使人們分心旁鶩，不得要領；一個問題也常因眾說紛紜，各執一端而難以明確。要之，一切事物都是很複雜的，如果我們沒有一個努力的方向和正確的思想，不是深入實際，具體分析，就會分不清現象和本質，辨不出主流和支流，因而在紛繁複雜的社會生活中迷失方向，誤入歧途。</a:t>
            </a:r>
          </a:p>
          <a:p>
            <a:endParaRPr lang="en-US" altLang="zh-TW" dirty="0"/>
          </a:p>
          <a:p>
            <a:endParaRPr lang="en-US" altLang="zh-TW" dirty="0"/>
          </a:p>
          <a:p>
            <a:r>
              <a:rPr lang="zh-TW" altLang="en-US" dirty="0"/>
              <a:t>成語「追本溯源」意思是</a:t>
            </a:r>
            <a:r>
              <a:rPr lang="zh-TW" altLang="en-US" b="1" dirty="0"/>
              <a:t>追尋事物發生的根本和源頭</a:t>
            </a:r>
            <a:r>
              <a:rPr lang="zh-TW" altLang="en-US" dirty="0"/>
              <a:t>。</a:t>
            </a:r>
            <a:br>
              <a:rPr lang="zh-TW" altLang="en-US" dirty="0"/>
            </a:br>
            <a:r>
              <a:rPr lang="zh-TW" altLang="en-US" dirty="0"/>
              <a:t>這個成語拆開來理解比較清楚：</a:t>
            </a:r>
          </a:p>
          <a:p>
            <a:r>
              <a:rPr lang="zh-TW" altLang="en-US" dirty="0"/>
              <a:t>「追本」指追尋事物的</a:t>
            </a:r>
            <a:r>
              <a:rPr lang="zh-TW" altLang="en-US" b="1" dirty="0"/>
              <a:t>根本、本源</a:t>
            </a:r>
            <a:r>
              <a:rPr lang="zh-TW" altLang="en-US" dirty="0"/>
              <a:t>。</a:t>
            </a:r>
          </a:p>
          <a:p>
            <a:r>
              <a:rPr lang="zh-TW" altLang="en-US" dirty="0"/>
              <a:t>「溯源」指逆著水流上游去找水的</a:t>
            </a:r>
            <a:r>
              <a:rPr lang="zh-TW" altLang="en-US" b="1" dirty="0"/>
              <a:t>源頭</a:t>
            </a:r>
            <a:r>
              <a:rPr lang="zh-TW" altLang="en-US" dirty="0"/>
              <a:t>，引申為尋找事情的</a:t>
            </a:r>
            <a:r>
              <a:rPr lang="zh-TW" altLang="en-US" b="1" dirty="0"/>
              <a:t>起源</a:t>
            </a:r>
            <a:r>
              <a:rPr lang="zh-TW" altLang="en-US" dirty="0"/>
              <a:t>。</a:t>
            </a:r>
          </a:p>
          <a:p>
            <a:r>
              <a:rPr lang="zh-TW" altLang="en-US" dirty="0"/>
              <a:t>合在一起，「追本溯源」就是</a:t>
            </a:r>
            <a:r>
              <a:rPr lang="zh-TW" altLang="en-US" b="1" dirty="0"/>
              <a:t>探究事情本來的原因或根源</a:t>
            </a:r>
            <a:r>
              <a:rPr lang="zh-TW" altLang="en-US" dirty="0"/>
              <a:t>，通常用在學問研究、問題分析、歷史考證等方面。</a:t>
            </a:r>
          </a:p>
          <a:p>
            <a:r>
              <a:rPr lang="zh-TW" altLang="en-US" b="1" dirty="0"/>
              <a:t>出處</a:t>
            </a:r>
            <a:r>
              <a:rPr lang="zh-TW" altLang="en-US" dirty="0"/>
              <a:t>方面，一般認為「追本溯源」成語是後來文人整理、組合成的，並非出自某一本古籍的一句完整話。但「追本」和「溯源」這兩個詞各自在古代已有出現，例如：</a:t>
            </a:r>
          </a:p>
          <a:p>
            <a:r>
              <a:rPr lang="en-US" altLang="zh-TW" dirty="0"/>
              <a:t>《</a:t>
            </a:r>
            <a:r>
              <a:rPr lang="zh-TW" altLang="en-US" dirty="0"/>
              <a:t>漢書</a:t>
            </a:r>
            <a:r>
              <a:rPr lang="en-US" altLang="zh-TW" dirty="0"/>
              <a:t>·</a:t>
            </a:r>
            <a:r>
              <a:rPr lang="zh-TW" altLang="en-US" dirty="0"/>
              <a:t>賈誼傳</a:t>
            </a:r>
            <a:r>
              <a:rPr lang="en-US" altLang="zh-TW" dirty="0"/>
              <a:t>》</a:t>
            </a:r>
            <a:r>
              <a:rPr lang="zh-TW" altLang="en-US" dirty="0"/>
              <a:t>：「原始要終，以為大經。」（意思是探究開始和結局，就是大道的綱領。這種思考方法和「追本溯源」接近。）</a:t>
            </a:r>
          </a:p>
          <a:p>
            <a:r>
              <a:rPr lang="zh-TW" altLang="en-US" dirty="0"/>
              <a:t>宋代歐陽修</a:t>
            </a:r>
            <a:r>
              <a:rPr lang="en-US" altLang="zh-TW" dirty="0"/>
              <a:t>《</a:t>
            </a:r>
            <a:r>
              <a:rPr lang="zh-TW" altLang="en-US" dirty="0"/>
              <a:t>新五代史</a:t>
            </a:r>
            <a:r>
              <a:rPr lang="en-US" altLang="zh-TW" dirty="0"/>
              <a:t>·</a:t>
            </a:r>
            <a:r>
              <a:rPr lang="zh-TW" altLang="en-US" dirty="0"/>
              <a:t>四夷附錄序</a:t>
            </a:r>
            <a:r>
              <a:rPr lang="en-US" altLang="zh-TW" dirty="0"/>
              <a:t>》</a:t>
            </a:r>
            <a:r>
              <a:rPr lang="zh-TW" altLang="en-US" dirty="0"/>
              <a:t>有：「必溯其源而求之。」（明確用到「溯源」的說法。）</a:t>
            </a:r>
          </a:p>
          <a:p>
            <a:r>
              <a:rPr lang="zh-TW" altLang="en-US" dirty="0"/>
              <a:t>所以「追本溯源」反映了重視「尋根究底」的思想，但作為今天這個四字成語，主要是後人綜合這種觀念而成。</a:t>
            </a:r>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a:t>
            </a:fld>
            <a:endParaRPr lang="en-US" altLang="zh-TW"/>
          </a:p>
        </p:txBody>
      </p:sp>
    </p:spTree>
    <p:extLst>
      <p:ext uri="{BB962C8B-B14F-4D97-AF65-F5344CB8AC3E}">
        <p14:creationId xmlns:p14="http://schemas.microsoft.com/office/powerpoint/2010/main" val="93424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11</a:t>
            </a:fld>
            <a:endParaRPr lang="en-US" altLang="zh-TW"/>
          </a:p>
        </p:txBody>
      </p:sp>
    </p:spTree>
    <p:extLst>
      <p:ext uri="{BB962C8B-B14F-4D97-AF65-F5344CB8AC3E}">
        <p14:creationId xmlns:p14="http://schemas.microsoft.com/office/powerpoint/2010/main" val="241575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12</a:t>
            </a:fld>
            <a:endParaRPr lang="en-US" altLang="zh-TW"/>
          </a:p>
        </p:txBody>
      </p:sp>
    </p:spTree>
    <p:extLst>
      <p:ext uri="{BB962C8B-B14F-4D97-AF65-F5344CB8AC3E}">
        <p14:creationId xmlns:p14="http://schemas.microsoft.com/office/powerpoint/2010/main" val="205708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13</a:t>
            </a:fld>
            <a:endParaRPr lang="en-US" altLang="zh-TW" sz="1300">
              <a:latin typeface="Arial" charset="0"/>
            </a:endParaRPr>
          </a:p>
        </p:txBody>
      </p:sp>
    </p:spTree>
    <p:extLst>
      <p:ext uri="{BB962C8B-B14F-4D97-AF65-F5344CB8AC3E}">
        <p14:creationId xmlns:p14="http://schemas.microsoft.com/office/powerpoint/2010/main" val="65280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14</a:t>
            </a:fld>
            <a:endParaRPr lang="en-US" altLang="zh-TW"/>
          </a:p>
        </p:txBody>
      </p:sp>
    </p:spTree>
    <p:extLst>
      <p:ext uri="{BB962C8B-B14F-4D97-AF65-F5344CB8AC3E}">
        <p14:creationId xmlns:p14="http://schemas.microsoft.com/office/powerpoint/2010/main" val="199914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15</a:t>
            </a:fld>
            <a:endParaRPr lang="en-US" altLang="zh-TW"/>
          </a:p>
        </p:txBody>
      </p:sp>
    </p:spTree>
    <p:extLst>
      <p:ext uri="{BB962C8B-B14F-4D97-AF65-F5344CB8AC3E}">
        <p14:creationId xmlns:p14="http://schemas.microsoft.com/office/powerpoint/2010/main" val="337077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16</a:t>
            </a:fld>
            <a:endParaRPr lang="en-US" altLang="zh-TW"/>
          </a:p>
        </p:txBody>
      </p:sp>
    </p:spTree>
    <p:extLst>
      <p:ext uri="{BB962C8B-B14F-4D97-AF65-F5344CB8AC3E}">
        <p14:creationId xmlns:p14="http://schemas.microsoft.com/office/powerpoint/2010/main" val="182913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 </a:t>
            </a:r>
            <a:r>
              <a:rPr lang="zh-TW" altLang="en-US" dirty="0"/>
              <a:t>代表拜訪次序未確定</a:t>
            </a:r>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17</a:t>
            </a:fld>
            <a:endParaRPr lang="en-US" altLang="zh-TW"/>
          </a:p>
        </p:txBody>
      </p:sp>
    </p:spTree>
    <p:extLst>
      <p:ext uri="{BB962C8B-B14F-4D97-AF65-F5344CB8AC3E}">
        <p14:creationId xmlns:p14="http://schemas.microsoft.com/office/powerpoint/2010/main" val="74951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18</a:t>
            </a:fld>
            <a:endParaRPr lang="en-US" altLang="zh-TW" sz="1300">
              <a:latin typeface="Arial" charset="0"/>
            </a:endParaRPr>
          </a:p>
        </p:txBody>
      </p:sp>
    </p:spTree>
    <p:extLst>
      <p:ext uri="{BB962C8B-B14F-4D97-AF65-F5344CB8AC3E}">
        <p14:creationId xmlns:p14="http://schemas.microsoft.com/office/powerpoint/2010/main" val="151176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19</a:t>
            </a:fld>
            <a:endParaRPr lang="en-US" altLang="zh-TW"/>
          </a:p>
        </p:txBody>
      </p:sp>
    </p:spTree>
    <p:extLst>
      <p:ext uri="{BB962C8B-B14F-4D97-AF65-F5344CB8AC3E}">
        <p14:creationId xmlns:p14="http://schemas.microsoft.com/office/powerpoint/2010/main" val="2303285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20</a:t>
            </a:fld>
            <a:endParaRPr lang="en-US" altLang="zh-TW"/>
          </a:p>
        </p:txBody>
      </p:sp>
    </p:spTree>
    <p:extLst>
      <p:ext uri="{BB962C8B-B14F-4D97-AF65-F5344CB8AC3E}">
        <p14:creationId xmlns:p14="http://schemas.microsoft.com/office/powerpoint/2010/main" val="51841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2</a:t>
            </a:fld>
            <a:endParaRPr lang="en-US" altLang="zh-TW" sz="1300">
              <a:latin typeface="Arial" charset="0"/>
            </a:endParaRPr>
          </a:p>
        </p:txBody>
      </p:sp>
    </p:spTree>
    <p:extLst>
      <p:ext uri="{BB962C8B-B14F-4D97-AF65-F5344CB8AC3E}">
        <p14:creationId xmlns:p14="http://schemas.microsoft.com/office/powerpoint/2010/main" val="401342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21</a:t>
            </a:fld>
            <a:endParaRPr lang="en-US" altLang="zh-TW"/>
          </a:p>
        </p:txBody>
      </p:sp>
    </p:spTree>
    <p:extLst>
      <p:ext uri="{BB962C8B-B14F-4D97-AF65-F5344CB8AC3E}">
        <p14:creationId xmlns:p14="http://schemas.microsoft.com/office/powerpoint/2010/main" val="414892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22</a:t>
            </a:fld>
            <a:endParaRPr lang="en-US" altLang="zh-TW"/>
          </a:p>
        </p:txBody>
      </p:sp>
    </p:spTree>
    <p:extLst>
      <p:ext uri="{BB962C8B-B14F-4D97-AF65-F5344CB8AC3E}">
        <p14:creationId xmlns:p14="http://schemas.microsoft.com/office/powerpoint/2010/main" val="423533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23</a:t>
            </a:fld>
            <a:endParaRPr lang="en-US" altLang="zh-TW" sz="1300">
              <a:latin typeface="Arial" charset="0"/>
            </a:endParaRPr>
          </a:p>
        </p:txBody>
      </p:sp>
    </p:spTree>
    <p:extLst>
      <p:ext uri="{BB962C8B-B14F-4D97-AF65-F5344CB8AC3E}">
        <p14:creationId xmlns:p14="http://schemas.microsoft.com/office/powerpoint/2010/main" val="234588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24</a:t>
            </a:fld>
            <a:endParaRPr lang="en-US" altLang="zh-TW"/>
          </a:p>
        </p:txBody>
      </p:sp>
    </p:spTree>
    <p:extLst>
      <p:ext uri="{BB962C8B-B14F-4D97-AF65-F5344CB8AC3E}">
        <p14:creationId xmlns:p14="http://schemas.microsoft.com/office/powerpoint/2010/main" val="423414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25</a:t>
            </a:fld>
            <a:endParaRPr lang="en-US" altLang="zh-TW"/>
          </a:p>
        </p:txBody>
      </p:sp>
    </p:spTree>
    <p:extLst>
      <p:ext uri="{BB962C8B-B14F-4D97-AF65-F5344CB8AC3E}">
        <p14:creationId xmlns:p14="http://schemas.microsoft.com/office/powerpoint/2010/main" val="1837822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26</a:t>
            </a:fld>
            <a:endParaRPr lang="en-US" altLang="zh-TW"/>
          </a:p>
        </p:txBody>
      </p:sp>
    </p:spTree>
    <p:extLst>
      <p:ext uri="{BB962C8B-B14F-4D97-AF65-F5344CB8AC3E}">
        <p14:creationId xmlns:p14="http://schemas.microsoft.com/office/powerpoint/2010/main" val="80037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27</a:t>
            </a:fld>
            <a:endParaRPr lang="en-US" altLang="zh-TW"/>
          </a:p>
        </p:txBody>
      </p:sp>
    </p:spTree>
    <p:extLst>
      <p:ext uri="{BB962C8B-B14F-4D97-AF65-F5344CB8AC3E}">
        <p14:creationId xmlns:p14="http://schemas.microsoft.com/office/powerpoint/2010/main" val="1688769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28</a:t>
            </a:fld>
            <a:endParaRPr lang="en-US" altLang="zh-TW"/>
          </a:p>
        </p:txBody>
      </p:sp>
    </p:spTree>
    <p:extLst>
      <p:ext uri="{BB962C8B-B14F-4D97-AF65-F5344CB8AC3E}">
        <p14:creationId xmlns:p14="http://schemas.microsoft.com/office/powerpoint/2010/main" val="3499836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29</a:t>
            </a:fld>
            <a:endParaRPr lang="en-US" altLang="zh-TW" sz="1300">
              <a:latin typeface="Arial" charset="0"/>
            </a:endParaRPr>
          </a:p>
        </p:txBody>
      </p:sp>
    </p:spTree>
    <p:extLst>
      <p:ext uri="{BB962C8B-B14F-4D97-AF65-F5344CB8AC3E}">
        <p14:creationId xmlns:p14="http://schemas.microsoft.com/office/powerpoint/2010/main" val="3808349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30</a:t>
            </a:fld>
            <a:endParaRPr lang="en-US" altLang="zh-TW"/>
          </a:p>
        </p:txBody>
      </p:sp>
    </p:spTree>
    <p:extLst>
      <p:ext uri="{BB962C8B-B14F-4D97-AF65-F5344CB8AC3E}">
        <p14:creationId xmlns:p14="http://schemas.microsoft.com/office/powerpoint/2010/main" val="164734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a:t>
            </a:fld>
            <a:endParaRPr lang="en-US" altLang="zh-TW"/>
          </a:p>
        </p:txBody>
      </p:sp>
    </p:spTree>
    <p:extLst>
      <p:ext uri="{BB962C8B-B14F-4D97-AF65-F5344CB8AC3E}">
        <p14:creationId xmlns:p14="http://schemas.microsoft.com/office/powerpoint/2010/main" val="3945447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31</a:t>
            </a:fld>
            <a:endParaRPr lang="en-US" altLang="zh-TW"/>
          </a:p>
        </p:txBody>
      </p:sp>
    </p:spTree>
    <p:extLst>
      <p:ext uri="{BB962C8B-B14F-4D97-AF65-F5344CB8AC3E}">
        <p14:creationId xmlns:p14="http://schemas.microsoft.com/office/powerpoint/2010/main" val="114343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32</a:t>
            </a:fld>
            <a:endParaRPr lang="en-US" altLang="zh-TW" sz="1300">
              <a:latin typeface="Arial" charset="0"/>
            </a:endParaRPr>
          </a:p>
        </p:txBody>
      </p:sp>
    </p:spTree>
    <p:extLst>
      <p:ext uri="{BB962C8B-B14F-4D97-AF65-F5344CB8AC3E}">
        <p14:creationId xmlns:p14="http://schemas.microsoft.com/office/powerpoint/2010/main" val="1977960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30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BF26E11D-DF03-4482-AAC5-15B6106EF3C5}" type="slidenum">
              <a:rPr lang="en-US" altLang="zh-TW" sz="1200" smtClean="0"/>
              <a:pPr/>
              <a:t>33</a:t>
            </a:fld>
            <a:endParaRPr lang="en-US" altLang="zh-TW" sz="1200"/>
          </a:p>
        </p:txBody>
      </p:sp>
    </p:spTree>
    <p:extLst>
      <p:ext uri="{BB962C8B-B14F-4D97-AF65-F5344CB8AC3E}">
        <p14:creationId xmlns:p14="http://schemas.microsoft.com/office/powerpoint/2010/main" val="254822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34</a:t>
            </a:fld>
            <a:endParaRPr lang="en-US" altLang="zh-TW"/>
          </a:p>
        </p:txBody>
      </p:sp>
    </p:spTree>
    <p:extLst>
      <p:ext uri="{BB962C8B-B14F-4D97-AF65-F5344CB8AC3E}">
        <p14:creationId xmlns:p14="http://schemas.microsoft.com/office/powerpoint/2010/main" val="528206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35</a:t>
            </a:fld>
            <a:endParaRPr lang="en-US" altLang="zh-TW"/>
          </a:p>
        </p:txBody>
      </p:sp>
    </p:spTree>
    <p:extLst>
      <p:ext uri="{BB962C8B-B14F-4D97-AF65-F5344CB8AC3E}">
        <p14:creationId xmlns:p14="http://schemas.microsoft.com/office/powerpoint/2010/main" val="3011949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ea typeface="新細明體" charset="-120"/>
              </a:rPr>
              <a:t>漢米爾頓迴路</a:t>
            </a:r>
            <a:r>
              <a:rPr lang="en-US" altLang="zh-TW" dirty="0">
                <a:ea typeface="新細明體" charset="-120"/>
              </a:rPr>
              <a:t>Hamiltonian circuit (cycle): </a:t>
            </a:r>
            <a:r>
              <a:rPr lang="zh-TW" altLang="en-US" dirty="0">
                <a:ea typeface="新細明體" charset="-120"/>
              </a:rPr>
              <a:t>一條往返路徑，經過每個節點恰好一次，且最後會回到起始的節點。</a:t>
            </a:r>
            <a:endParaRPr lang="en-US" altLang="zh-TW" dirty="0">
              <a:ea typeface="新細明體" charset="-120"/>
            </a:endParaRPr>
          </a:p>
          <a:p>
            <a:r>
              <a:rPr lang="zh-TW" altLang="en-US" dirty="0">
                <a:ea typeface="新細明體" charset="-120"/>
              </a:rPr>
              <a:t>決定圖的漢米爾頓迴路和路徑</a:t>
            </a:r>
            <a:r>
              <a:rPr lang="en-US" altLang="zh-TW" dirty="0">
                <a:ea typeface="新細明體" charset="-120"/>
              </a:rPr>
              <a:t>(paths)</a:t>
            </a:r>
            <a:r>
              <a:rPr lang="zh-TW" altLang="en-US" dirty="0">
                <a:ea typeface="新細明體" charset="-120"/>
              </a:rPr>
              <a:t>是否存在，稱為漢米爾頓路徑問題</a:t>
            </a:r>
            <a:r>
              <a:rPr lang="en-US" altLang="zh-TW" dirty="0">
                <a:ea typeface="新細明體" charset="-120"/>
              </a:rPr>
              <a:t>(the Hamiltonian path problem)</a:t>
            </a:r>
            <a:r>
              <a:rPr lang="zh-TW" altLang="en-US" dirty="0">
                <a:ea typeface="新細明體" charset="-120"/>
              </a:rPr>
              <a:t>，是</a:t>
            </a:r>
            <a:r>
              <a:rPr lang="en-US" altLang="zh-TW" dirty="0">
                <a:ea typeface="新細明體" charset="-120"/>
              </a:rPr>
              <a:t> NP-complete</a:t>
            </a:r>
            <a:r>
              <a:rPr lang="zh-TW" altLang="en-US" dirty="0">
                <a:ea typeface="新細明體" charset="-120"/>
              </a:rPr>
              <a:t>問題。</a:t>
            </a:r>
          </a:p>
          <a:p>
            <a:endParaRPr lang="en-US" altLang="zh-TW" dirty="0">
              <a:ea typeface="新細明體" charset="-120"/>
            </a:endParaRPr>
          </a:p>
          <a:p>
            <a:r>
              <a:rPr lang="en-US" altLang="zh-TW" dirty="0">
                <a:ea typeface="新細明體" charset="-120"/>
              </a:rPr>
              <a:t>CF:</a:t>
            </a:r>
          </a:p>
          <a:p>
            <a:r>
              <a:rPr lang="zh-TW" altLang="en-US" dirty="0">
                <a:ea typeface="新細明體" charset="-120"/>
              </a:rPr>
              <a:t>歐拉路徑</a:t>
            </a:r>
            <a:r>
              <a:rPr lang="en-US" altLang="zh-TW" dirty="0">
                <a:ea typeface="新細明體" charset="-120"/>
              </a:rPr>
              <a:t>(</a:t>
            </a:r>
            <a:r>
              <a:rPr lang="zh-TW" altLang="en-US" dirty="0">
                <a:ea typeface="新細明體" charset="-120"/>
              </a:rPr>
              <a:t>鏈</a:t>
            </a:r>
            <a:r>
              <a:rPr lang="en-US" altLang="zh-TW" dirty="0">
                <a:ea typeface="新細明體" charset="-120"/>
              </a:rPr>
              <a:t>)Eulerian path (chain): </a:t>
            </a:r>
            <a:r>
              <a:rPr lang="zh-TW" altLang="en-US" dirty="0">
                <a:ea typeface="新細明體" charset="-120"/>
              </a:rPr>
              <a:t>一條路徑，經過每條邊恰好一次。</a:t>
            </a:r>
            <a:endParaRPr lang="en-US" altLang="zh-TW" dirty="0">
              <a:ea typeface="新細明體" charset="-120"/>
            </a:endParaRPr>
          </a:p>
          <a:p>
            <a:r>
              <a:rPr lang="zh-TW" altLang="en-US" dirty="0">
                <a:ea typeface="新細明體" charset="-120"/>
              </a:rPr>
              <a:t>歐拉迴圈</a:t>
            </a:r>
            <a:r>
              <a:rPr lang="en-US" altLang="zh-TW" dirty="0">
                <a:ea typeface="新細明體" charset="-120"/>
              </a:rPr>
              <a:t>Eulerian circuit: </a:t>
            </a:r>
            <a:r>
              <a:rPr lang="zh-TW" altLang="en-US" dirty="0">
                <a:ea typeface="新細明體" charset="-120"/>
              </a:rPr>
              <a:t>一條往返路徑，經過每條邊恰好一次，且最後會回到起始的節點。</a:t>
            </a:r>
            <a:endParaRPr lang="en-US" altLang="zh-TW" dirty="0">
              <a:ea typeface="新細明體" charset="-120"/>
            </a:endParaRPr>
          </a:p>
          <a:p>
            <a:endParaRPr lang="en-US" altLang="zh-TW" dirty="0">
              <a:ea typeface="新細明體" charset="-120"/>
            </a:endParaRPr>
          </a:p>
          <a:p>
            <a:r>
              <a:rPr lang="en-US" altLang="zh-TW" dirty="0">
                <a:ea typeface="新細明體" charset="-120"/>
              </a:rPr>
              <a:t>Euler:</a:t>
            </a:r>
          </a:p>
          <a:p>
            <a:endParaRPr lang="en-US" altLang="zh-TW" dirty="0">
              <a:ea typeface="新細明體" charset="-120"/>
            </a:endParaRPr>
          </a:p>
          <a:p>
            <a:endParaRPr lang="en-US" altLang="zh-TW" dirty="0">
              <a:ea typeface="新細明體" charset="-120"/>
            </a:endParaRPr>
          </a:p>
          <a:p>
            <a:endParaRPr lang="en-US" altLang="zh-TW" dirty="0">
              <a:ea typeface="新細明體" charset="-120"/>
            </a:endParaRP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42950" indent="-285750">
              <a:spcBef>
                <a:spcPct val="30000"/>
              </a:spcBef>
              <a:defRPr kumimoji="1" sz="1200">
                <a:solidFill>
                  <a:schemeClr val="tx1"/>
                </a:solidFill>
                <a:latin typeface="Times New Roman" pitchFamily="18" charset="0"/>
                <a:ea typeface="新細明體" charset="-120"/>
              </a:defRPr>
            </a:lvl2pPr>
            <a:lvl3pPr marL="1143000" indent="-228600">
              <a:spcBef>
                <a:spcPct val="30000"/>
              </a:spcBef>
              <a:defRPr kumimoji="1" sz="1200">
                <a:solidFill>
                  <a:schemeClr val="tx1"/>
                </a:solidFill>
                <a:latin typeface="Times New Roman" pitchFamily="18" charset="0"/>
                <a:ea typeface="新細明體" charset="-120"/>
              </a:defRPr>
            </a:lvl3pPr>
            <a:lvl4pPr marL="1600200" indent="-228600">
              <a:spcBef>
                <a:spcPct val="30000"/>
              </a:spcBef>
              <a:defRPr kumimoji="1" sz="1200">
                <a:solidFill>
                  <a:schemeClr val="tx1"/>
                </a:solidFill>
                <a:latin typeface="Times New Roman" pitchFamily="18" charset="0"/>
                <a:ea typeface="新細明體" charset="-120"/>
              </a:defRPr>
            </a:lvl4pPr>
            <a:lvl5pPr marL="2057400" indent="-228600">
              <a:spcBef>
                <a:spcPct val="30000"/>
              </a:spcBef>
              <a:defRPr kumimoji="1" sz="1200">
                <a:solidFill>
                  <a:schemeClr val="tx1"/>
                </a:solidFill>
                <a:latin typeface="Times New Roman" pitchFamily="18" charset="0"/>
                <a:ea typeface="新細明體" charset="-120"/>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3DE2FE41-B550-4E1A-984E-E8CB76BCA0D2}" type="slidenum">
              <a:rPr lang="en-US" altLang="zh-TW" smtClean="0">
                <a:latin typeface="Tahoma" pitchFamily="34" charset="0"/>
              </a:rPr>
              <a:pPr>
                <a:spcBef>
                  <a:spcPct val="0"/>
                </a:spcBef>
              </a:pPr>
              <a:t>36</a:t>
            </a:fld>
            <a:endParaRPr lang="en-US" altLang="zh-TW">
              <a:latin typeface="Tahoma" pitchFamily="34" charset="0"/>
            </a:endParaRPr>
          </a:p>
        </p:txBody>
      </p:sp>
    </p:spTree>
    <p:extLst>
      <p:ext uri="{BB962C8B-B14F-4D97-AF65-F5344CB8AC3E}">
        <p14:creationId xmlns:p14="http://schemas.microsoft.com/office/powerpoint/2010/main" val="866920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37</a:t>
            </a:fld>
            <a:endParaRPr lang="en-US" altLang="zh-TW"/>
          </a:p>
        </p:txBody>
      </p:sp>
    </p:spTree>
    <p:extLst>
      <p:ext uri="{BB962C8B-B14F-4D97-AF65-F5344CB8AC3E}">
        <p14:creationId xmlns:p14="http://schemas.microsoft.com/office/powerpoint/2010/main" val="3393879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38</a:t>
            </a:fld>
            <a:endParaRPr lang="en-US" altLang="zh-TW"/>
          </a:p>
        </p:txBody>
      </p:sp>
    </p:spTree>
    <p:extLst>
      <p:ext uri="{BB962C8B-B14F-4D97-AF65-F5344CB8AC3E}">
        <p14:creationId xmlns:p14="http://schemas.microsoft.com/office/powerpoint/2010/main" val="2822659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39</a:t>
            </a:fld>
            <a:endParaRPr lang="en-US" altLang="zh-TW"/>
          </a:p>
        </p:txBody>
      </p:sp>
    </p:spTree>
    <p:extLst>
      <p:ext uri="{BB962C8B-B14F-4D97-AF65-F5344CB8AC3E}">
        <p14:creationId xmlns:p14="http://schemas.microsoft.com/office/powerpoint/2010/main" val="873586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40</a:t>
            </a:fld>
            <a:endParaRPr lang="en-US" altLang="zh-TW"/>
          </a:p>
        </p:txBody>
      </p:sp>
    </p:spTree>
    <p:extLst>
      <p:ext uri="{BB962C8B-B14F-4D97-AF65-F5344CB8AC3E}">
        <p14:creationId xmlns:p14="http://schemas.microsoft.com/office/powerpoint/2010/main" val="202327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5</a:t>
            </a:fld>
            <a:endParaRPr lang="en-US" altLang="zh-TW"/>
          </a:p>
        </p:txBody>
      </p:sp>
    </p:spTree>
    <p:extLst>
      <p:ext uri="{BB962C8B-B14F-4D97-AF65-F5344CB8AC3E}">
        <p14:creationId xmlns:p14="http://schemas.microsoft.com/office/powerpoint/2010/main" val="2663549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41</a:t>
            </a:fld>
            <a:endParaRPr lang="en-US" altLang="zh-TW"/>
          </a:p>
        </p:txBody>
      </p:sp>
    </p:spTree>
    <p:extLst>
      <p:ext uri="{BB962C8B-B14F-4D97-AF65-F5344CB8AC3E}">
        <p14:creationId xmlns:p14="http://schemas.microsoft.com/office/powerpoint/2010/main" val="408369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42</a:t>
            </a:fld>
            <a:endParaRPr lang="en-US" altLang="zh-TW"/>
          </a:p>
        </p:txBody>
      </p:sp>
    </p:spTree>
    <p:extLst>
      <p:ext uri="{BB962C8B-B14F-4D97-AF65-F5344CB8AC3E}">
        <p14:creationId xmlns:p14="http://schemas.microsoft.com/office/powerpoint/2010/main" val="3204796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歐拉是第一位將此問題數學化的人。他將地點（島與陸地）抽象成「頂點」，橋抽象成「邊」，形成一個無向圖。</a:t>
            </a:r>
          </a:p>
          <a:p>
            <a:r>
              <a:rPr lang="zh-TW" altLang="en-US" dirty="0"/>
              <a:t>他證明：</a:t>
            </a:r>
          </a:p>
          <a:p>
            <a:r>
              <a:rPr lang="zh-TW" altLang="en-US" dirty="0"/>
              <a:t>若一個圖中每個頂點的度數（連出的邊數）都是偶數，則存在一條</a:t>
            </a:r>
            <a:r>
              <a:rPr lang="zh-TW" altLang="en-US" b="1" dirty="0"/>
              <a:t>歐拉迴路</a:t>
            </a:r>
            <a:r>
              <a:rPr lang="zh-TW" altLang="en-US" dirty="0"/>
              <a:t>（</a:t>
            </a:r>
            <a:r>
              <a:rPr lang="en-US" altLang="zh-TW" dirty="0"/>
              <a:t>Eulerian Circuit</a:t>
            </a:r>
            <a:r>
              <a:rPr lang="zh-TW" altLang="en-US" dirty="0"/>
              <a:t>）</a:t>
            </a:r>
            <a:r>
              <a:rPr lang="en-US" altLang="zh-TW" dirty="0"/>
              <a:t>——</a:t>
            </a:r>
            <a:r>
              <a:rPr lang="zh-TW" altLang="en-US" dirty="0"/>
              <a:t>能經過每條邊一次且回到起點。</a:t>
            </a:r>
          </a:p>
          <a:p>
            <a:r>
              <a:rPr lang="zh-TW" altLang="en-US" dirty="0"/>
              <a:t>若僅有兩個頂點的度數為奇數，其餘為偶數，則存在</a:t>
            </a:r>
            <a:r>
              <a:rPr lang="zh-TW" altLang="en-US" b="1" dirty="0"/>
              <a:t>歐拉路徑</a:t>
            </a:r>
            <a:r>
              <a:rPr lang="zh-TW" altLang="en-US" dirty="0"/>
              <a:t>（</a:t>
            </a:r>
            <a:r>
              <a:rPr lang="en-US" altLang="zh-TW" dirty="0"/>
              <a:t>Eulerian Path</a:t>
            </a:r>
            <a:r>
              <a:rPr lang="zh-TW" altLang="en-US" dirty="0"/>
              <a:t>）</a:t>
            </a:r>
            <a:r>
              <a:rPr lang="en-US" altLang="zh-TW" dirty="0"/>
              <a:t>——</a:t>
            </a:r>
            <a:r>
              <a:rPr lang="zh-TW" altLang="en-US" dirty="0"/>
              <a:t>能經過每條邊一次但不一定回到起點。</a:t>
            </a:r>
            <a:endParaRPr lang="en-US" altLang="zh-TW" dirty="0"/>
          </a:p>
          <a:p>
            <a:endParaRPr lang="en-US" altLang="zh-TW" dirty="0"/>
          </a:p>
          <a:p>
            <a:r>
              <a:rPr lang="zh-TW" altLang="en-US" dirty="0"/>
              <a:t>將柯尼斯堡的四塊土地視為四個頂點，七座橋為七條邊。</a:t>
            </a:r>
          </a:p>
          <a:p>
            <a:r>
              <a:rPr lang="zh-TW" altLang="en-US" dirty="0"/>
              <a:t>四個頂點的度數分別為 </a:t>
            </a:r>
            <a:r>
              <a:rPr lang="en-US" altLang="zh-TW" dirty="0"/>
              <a:t>3</a:t>
            </a:r>
            <a:r>
              <a:rPr lang="zh-TW" altLang="en-US" dirty="0"/>
              <a:t>、</a:t>
            </a:r>
            <a:r>
              <a:rPr lang="en-US" altLang="zh-TW" dirty="0"/>
              <a:t>3</a:t>
            </a:r>
            <a:r>
              <a:rPr lang="zh-TW" altLang="en-US" dirty="0"/>
              <a:t>、</a:t>
            </a:r>
            <a:r>
              <a:rPr lang="en-US" altLang="zh-TW" dirty="0"/>
              <a:t>3</a:t>
            </a:r>
            <a:r>
              <a:rPr lang="zh-TW" altLang="en-US" dirty="0"/>
              <a:t>、</a:t>
            </a:r>
            <a:r>
              <a:rPr lang="en-US" altLang="zh-TW" dirty="0"/>
              <a:t>3</a:t>
            </a:r>
            <a:r>
              <a:rPr lang="zh-TW" altLang="en-US" dirty="0"/>
              <a:t>（全為奇數）</a:t>
            </a:r>
          </a:p>
          <a:p>
            <a:r>
              <a:rPr lang="zh-TW" altLang="en-US" dirty="0"/>
              <a:t>所以 </a:t>
            </a:r>
            <a:r>
              <a:rPr lang="zh-TW" altLang="en-US" b="1" dirty="0"/>
              <a:t>不可能存在歐拉路徑或歐拉迴路</a:t>
            </a:r>
            <a:endParaRPr lang="zh-TW" altLang="en-US" dirty="0"/>
          </a:p>
          <a:p>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43</a:t>
            </a:fld>
            <a:endParaRPr lang="en-US" altLang="zh-TW"/>
          </a:p>
        </p:txBody>
      </p:sp>
    </p:spTree>
    <p:extLst>
      <p:ext uri="{BB962C8B-B14F-4D97-AF65-F5344CB8AC3E}">
        <p14:creationId xmlns:p14="http://schemas.microsoft.com/office/powerpoint/2010/main" val="1540573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http://zh.wikipedia.org/wiki/%E4%B8%80%E7%AC%94%E7%94%BB%E9%97%AE%E9%A2%98#mediaviewer/File:Chuan2.JPG</a:t>
            </a:r>
          </a:p>
          <a:p>
            <a:endParaRPr lang="en-US" altLang="zh-TW" dirty="0"/>
          </a:p>
          <a:p>
            <a:r>
              <a:rPr lang="en-US" altLang="zh-TW" dirty="0"/>
              <a:t>http://zh.wikipedia.org/wiki/%E4%B8%80%E7%AC%94%E7%94%BB%E9%97%AE%E9%A2%98#mediaviewer/File:K%C3%B6nigsberg_graph.svg</a:t>
            </a:r>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44</a:t>
            </a:fld>
            <a:endParaRPr lang="en-US" altLang="zh-TW"/>
          </a:p>
        </p:txBody>
      </p:sp>
    </p:spTree>
    <p:extLst>
      <p:ext uri="{BB962C8B-B14F-4D97-AF65-F5344CB8AC3E}">
        <p14:creationId xmlns:p14="http://schemas.microsoft.com/office/powerpoint/2010/main" val="2934686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45</a:t>
            </a:fld>
            <a:endParaRPr lang="en-US" altLang="zh-TW" sz="1300">
              <a:latin typeface="Arial" charset="0"/>
            </a:endParaRPr>
          </a:p>
        </p:txBody>
      </p:sp>
    </p:spTree>
    <p:extLst>
      <p:ext uri="{BB962C8B-B14F-4D97-AF65-F5344CB8AC3E}">
        <p14:creationId xmlns:p14="http://schemas.microsoft.com/office/powerpoint/2010/main" val="4268222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48</a:t>
            </a:fld>
            <a:endParaRPr lang="en-US" altLang="zh-TW"/>
          </a:p>
        </p:txBody>
      </p:sp>
    </p:spTree>
    <p:extLst>
      <p:ext uri="{BB962C8B-B14F-4D97-AF65-F5344CB8AC3E}">
        <p14:creationId xmlns:p14="http://schemas.microsoft.com/office/powerpoint/2010/main" val="1034285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49</a:t>
            </a:fld>
            <a:endParaRPr lang="en-US" altLang="zh-TW"/>
          </a:p>
        </p:txBody>
      </p:sp>
    </p:spTree>
    <p:extLst>
      <p:ext uri="{BB962C8B-B14F-4D97-AF65-F5344CB8AC3E}">
        <p14:creationId xmlns:p14="http://schemas.microsoft.com/office/powerpoint/2010/main" val="3674377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50</a:t>
            </a:fld>
            <a:endParaRPr lang="en-US" altLang="zh-TW"/>
          </a:p>
        </p:txBody>
      </p:sp>
    </p:spTree>
    <p:extLst>
      <p:ext uri="{BB962C8B-B14F-4D97-AF65-F5344CB8AC3E}">
        <p14:creationId xmlns:p14="http://schemas.microsoft.com/office/powerpoint/2010/main" val="2787395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53</a:t>
            </a:fld>
            <a:endParaRPr lang="en-US" altLang="zh-TW"/>
          </a:p>
        </p:txBody>
      </p:sp>
    </p:spTree>
    <p:extLst>
      <p:ext uri="{BB962C8B-B14F-4D97-AF65-F5344CB8AC3E}">
        <p14:creationId xmlns:p14="http://schemas.microsoft.com/office/powerpoint/2010/main" val="420483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6</a:t>
            </a:fld>
            <a:endParaRPr lang="en-US" altLang="zh-TW"/>
          </a:p>
        </p:txBody>
      </p:sp>
    </p:spTree>
    <p:extLst>
      <p:ext uri="{BB962C8B-B14F-4D97-AF65-F5344CB8AC3E}">
        <p14:creationId xmlns:p14="http://schemas.microsoft.com/office/powerpoint/2010/main" val="176478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7</a:t>
            </a:fld>
            <a:endParaRPr lang="en-US" altLang="zh-TW"/>
          </a:p>
        </p:txBody>
      </p:sp>
    </p:spTree>
    <p:extLst>
      <p:ext uri="{BB962C8B-B14F-4D97-AF65-F5344CB8AC3E}">
        <p14:creationId xmlns:p14="http://schemas.microsoft.com/office/powerpoint/2010/main" val="1487814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8</a:t>
            </a:fld>
            <a:endParaRPr lang="en-US" altLang="zh-TW"/>
          </a:p>
        </p:txBody>
      </p:sp>
    </p:spTree>
    <p:extLst>
      <p:ext uri="{BB962C8B-B14F-4D97-AF65-F5344CB8AC3E}">
        <p14:creationId xmlns:p14="http://schemas.microsoft.com/office/powerpoint/2010/main" val="102006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itchFamily="18" charset="0"/>
                <a:ea typeface="新細明體" charset="-120"/>
              </a:defRPr>
            </a:lvl1pPr>
            <a:lvl2pPr marL="717550" indent="-276225">
              <a:spcBef>
                <a:spcPct val="30000"/>
              </a:spcBef>
              <a:defRPr kumimoji="1" sz="1200">
                <a:solidFill>
                  <a:schemeClr val="tx1"/>
                </a:solidFill>
                <a:latin typeface="Times New Roman" pitchFamily="18" charset="0"/>
                <a:ea typeface="新細明體" charset="-120"/>
              </a:defRPr>
            </a:lvl2pPr>
            <a:lvl3pPr marL="1106488" indent="-219075">
              <a:spcBef>
                <a:spcPct val="30000"/>
              </a:spcBef>
              <a:defRPr kumimoji="1" sz="1200">
                <a:solidFill>
                  <a:schemeClr val="tx1"/>
                </a:solidFill>
                <a:latin typeface="Times New Roman" pitchFamily="18" charset="0"/>
                <a:ea typeface="新細明體" charset="-120"/>
              </a:defRPr>
            </a:lvl3pPr>
            <a:lvl4pPr marL="1549400" indent="-219075">
              <a:spcBef>
                <a:spcPct val="30000"/>
              </a:spcBef>
              <a:defRPr kumimoji="1" sz="1200">
                <a:solidFill>
                  <a:schemeClr val="tx1"/>
                </a:solidFill>
                <a:latin typeface="Times New Roman" pitchFamily="18" charset="0"/>
                <a:ea typeface="新細明體" charset="-120"/>
              </a:defRPr>
            </a:lvl4pPr>
            <a:lvl5pPr marL="1992313" indent="-219075">
              <a:spcBef>
                <a:spcPct val="30000"/>
              </a:spcBef>
              <a:defRPr kumimoji="1" sz="1200">
                <a:solidFill>
                  <a:schemeClr val="tx1"/>
                </a:solidFill>
                <a:latin typeface="Times New Roman" pitchFamily="18" charset="0"/>
                <a:ea typeface="新細明體" charset="-120"/>
              </a:defRPr>
            </a:lvl5pPr>
            <a:lvl6pPr marL="24495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067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3639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21113" indent="-219075"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a:spcBef>
                <a:spcPct val="0"/>
              </a:spcBef>
            </a:pPr>
            <a:fld id="{781F24EF-A54D-4733-A197-0A71B7934AD4}" type="slidenum">
              <a:rPr lang="en-US" altLang="zh-TW" sz="1300" smtClean="0">
                <a:latin typeface="Arial" charset="0"/>
              </a:rPr>
              <a:pPr>
                <a:spcBef>
                  <a:spcPct val="0"/>
                </a:spcBef>
              </a:pPr>
              <a:t>9</a:t>
            </a:fld>
            <a:endParaRPr lang="en-US" altLang="zh-TW" sz="1300">
              <a:latin typeface="Arial" charset="0"/>
            </a:endParaRPr>
          </a:p>
        </p:txBody>
      </p:sp>
    </p:spTree>
    <p:extLst>
      <p:ext uri="{BB962C8B-B14F-4D97-AF65-F5344CB8AC3E}">
        <p14:creationId xmlns:p14="http://schemas.microsoft.com/office/powerpoint/2010/main" val="264976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CD6CAEB4-64B3-4072-8E2E-6906204013C2}" type="slidenum">
              <a:rPr lang="en-US" altLang="zh-TW" smtClean="0"/>
              <a:pPr>
                <a:defRPr/>
              </a:pPr>
              <a:t>10</a:t>
            </a:fld>
            <a:endParaRPr lang="en-US" altLang="zh-TW"/>
          </a:p>
        </p:txBody>
      </p:sp>
    </p:spTree>
    <p:extLst>
      <p:ext uri="{BB962C8B-B14F-4D97-AF65-F5344CB8AC3E}">
        <p14:creationId xmlns:p14="http://schemas.microsoft.com/office/powerpoint/2010/main" val="8687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6"/>
          <p:cNvSpPr>
            <a:spLocks noGrp="1" noChangeArrowheads="1"/>
          </p:cNvSpPr>
          <p:nvPr>
            <p:ph type="sldNum" sz="quarter" idx="10"/>
          </p:nvPr>
        </p:nvSpPr>
        <p:spPr>
          <a:xfrm>
            <a:off x="6858000" y="6248400"/>
            <a:ext cx="1905000" cy="457200"/>
          </a:xfrm>
        </p:spPr>
        <p:txBody>
          <a:bodyPr/>
          <a:lstStyle>
            <a:lvl1pPr>
              <a:defRPr/>
            </a:lvl1pPr>
          </a:lstStyle>
          <a:p>
            <a:pPr>
              <a:defRPr/>
            </a:pPr>
            <a:fld id="{F0C6466A-0E44-4391-A227-DB070DFF9B1B}" type="slidenum">
              <a:rPr lang="en-US" altLang="zh-TW"/>
              <a:pPr>
                <a:defRPr/>
              </a:pPr>
              <a:t>‹#›</a:t>
            </a:fld>
            <a:endParaRPr lang="en-US" altLang="zh-TW"/>
          </a:p>
        </p:txBody>
      </p:sp>
    </p:spTree>
    <p:extLst>
      <p:ext uri="{BB962C8B-B14F-4D97-AF65-F5344CB8AC3E}">
        <p14:creationId xmlns:p14="http://schemas.microsoft.com/office/powerpoint/2010/main" val="329580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CF2D2A72-4F28-4EB5-828E-0EC716A293A1}" type="slidenum">
              <a:rPr lang="en-US" altLang="zh-TW"/>
              <a:pPr>
                <a:defRPr/>
              </a:pPr>
              <a:t>‹#›</a:t>
            </a:fld>
            <a:endParaRPr lang="en-US" altLang="zh-TW"/>
          </a:p>
        </p:txBody>
      </p:sp>
    </p:spTree>
    <p:extLst>
      <p:ext uri="{BB962C8B-B14F-4D97-AF65-F5344CB8AC3E}">
        <p14:creationId xmlns:p14="http://schemas.microsoft.com/office/powerpoint/2010/main" val="1000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38CE2753-A3A2-444B-84D0-DB32B974AAD1}" type="slidenum">
              <a:rPr lang="en-US" altLang="zh-TW"/>
              <a:pPr>
                <a:defRPr/>
              </a:pPr>
              <a:t>‹#›</a:t>
            </a:fld>
            <a:endParaRPr lang="en-US" altLang="zh-TW"/>
          </a:p>
        </p:txBody>
      </p:sp>
    </p:spTree>
    <p:extLst>
      <p:ext uri="{BB962C8B-B14F-4D97-AF65-F5344CB8AC3E}">
        <p14:creationId xmlns:p14="http://schemas.microsoft.com/office/powerpoint/2010/main" val="182555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256593C2-3401-4025-937D-10950B9FF46F}" type="slidenum">
              <a:rPr lang="en-US" altLang="zh-TW"/>
              <a:pPr>
                <a:defRPr/>
              </a:pPr>
              <a:t>‹#›</a:t>
            </a:fld>
            <a:endParaRPr lang="en-US" altLang="zh-TW"/>
          </a:p>
        </p:txBody>
      </p:sp>
    </p:spTree>
    <p:extLst>
      <p:ext uri="{BB962C8B-B14F-4D97-AF65-F5344CB8AC3E}">
        <p14:creationId xmlns:p14="http://schemas.microsoft.com/office/powerpoint/2010/main" val="60559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1182688" y="2017713"/>
            <a:ext cx="7772400" cy="4114800"/>
          </a:xfrm>
        </p:spPr>
        <p:txBody>
          <a:bodyPr/>
          <a:lstStyle/>
          <a:p>
            <a:pPr lvl="0"/>
            <a:endParaRPr lang="zh-TW" altLang="en-US" noProof="0"/>
          </a:p>
        </p:txBody>
      </p:sp>
      <p:sp>
        <p:nvSpPr>
          <p:cNvPr id="4" name="Rectangle 13"/>
          <p:cNvSpPr>
            <a:spLocks noGrp="1" noChangeArrowheads="1"/>
          </p:cNvSpPr>
          <p:nvPr>
            <p:ph type="sldNum" sz="quarter" idx="10"/>
          </p:nvPr>
        </p:nvSpPr>
        <p:spPr>
          <a:ln/>
        </p:spPr>
        <p:txBody>
          <a:bodyPr/>
          <a:lstStyle>
            <a:lvl1pPr>
              <a:defRPr/>
            </a:lvl1pPr>
          </a:lstStyle>
          <a:p>
            <a:pPr>
              <a:defRPr/>
            </a:pPr>
            <a:fld id="{898D9215-9D62-451E-9466-E0759A7907F2}" type="slidenum">
              <a:rPr lang="en-US" altLang="zh-TW"/>
              <a:pPr>
                <a:defRPr/>
              </a:pPr>
              <a:t>‹#›</a:t>
            </a:fld>
            <a:endParaRPr lang="en-US" altLang="zh-TW"/>
          </a:p>
        </p:txBody>
      </p:sp>
    </p:spTree>
    <p:extLst>
      <p:ext uri="{BB962C8B-B14F-4D97-AF65-F5344CB8AC3E}">
        <p14:creationId xmlns:p14="http://schemas.microsoft.com/office/powerpoint/2010/main" val="54471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5145088" y="2017713"/>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5145088" y="4151313"/>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3"/>
          <p:cNvSpPr>
            <a:spLocks noGrp="1" noChangeArrowheads="1"/>
          </p:cNvSpPr>
          <p:nvPr>
            <p:ph type="sldNum" sz="quarter" idx="10"/>
          </p:nvPr>
        </p:nvSpPr>
        <p:spPr>
          <a:ln/>
        </p:spPr>
        <p:txBody>
          <a:bodyPr/>
          <a:lstStyle>
            <a:lvl1pPr>
              <a:defRPr/>
            </a:lvl1pPr>
          </a:lstStyle>
          <a:p>
            <a:pPr>
              <a:defRPr/>
            </a:pPr>
            <a:fld id="{F33DBE71-42BF-4C74-9898-EFC0235AD5ED}" type="slidenum">
              <a:rPr lang="en-US" altLang="zh-TW"/>
              <a:pPr>
                <a:defRPr/>
              </a:pPr>
              <a:t>‹#›</a:t>
            </a:fld>
            <a:endParaRPr lang="en-US" altLang="zh-TW"/>
          </a:p>
        </p:txBody>
      </p:sp>
    </p:spTree>
    <p:extLst>
      <p:ext uri="{BB962C8B-B14F-4D97-AF65-F5344CB8AC3E}">
        <p14:creationId xmlns:p14="http://schemas.microsoft.com/office/powerpoint/2010/main" val="281922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1572FF63-796F-48A3-A48A-0DE8A4655F73}" type="slidenum">
              <a:rPr lang="en-US" altLang="zh-TW"/>
              <a:pPr>
                <a:defRPr/>
              </a:pPr>
              <a:t>‹#›</a:t>
            </a:fld>
            <a:endParaRPr lang="en-US" altLang="zh-TW"/>
          </a:p>
        </p:txBody>
      </p:sp>
    </p:spTree>
    <p:extLst>
      <p:ext uri="{BB962C8B-B14F-4D97-AF65-F5344CB8AC3E}">
        <p14:creationId xmlns:p14="http://schemas.microsoft.com/office/powerpoint/2010/main" val="221042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3"/>
          <p:cNvSpPr>
            <a:spLocks noGrp="1" noChangeArrowheads="1"/>
          </p:cNvSpPr>
          <p:nvPr>
            <p:ph type="sldNum" sz="quarter" idx="10"/>
          </p:nvPr>
        </p:nvSpPr>
        <p:spPr>
          <a:ln/>
        </p:spPr>
        <p:txBody>
          <a:bodyPr/>
          <a:lstStyle>
            <a:lvl1pPr>
              <a:defRPr/>
            </a:lvl1pPr>
          </a:lstStyle>
          <a:p>
            <a:pPr>
              <a:defRPr/>
            </a:pPr>
            <a:fld id="{48879B23-C1DA-44AA-BBB5-A60DDB64D088}" type="slidenum">
              <a:rPr lang="en-US" altLang="zh-TW"/>
              <a:pPr>
                <a:defRPr/>
              </a:pPr>
              <a:t>‹#›</a:t>
            </a:fld>
            <a:endParaRPr lang="en-US" altLang="zh-TW"/>
          </a:p>
        </p:txBody>
      </p:sp>
    </p:spTree>
    <p:extLst>
      <p:ext uri="{BB962C8B-B14F-4D97-AF65-F5344CB8AC3E}">
        <p14:creationId xmlns:p14="http://schemas.microsoft.com/office/powerpoint/2010/main" val="112915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CC775529-9036-4DDB-9F2C-E30CFDF478A2}" type="slidenum">
              <a:rPr lang="en-US" altLang="zh-TW"/>
              <a:pPr>
                <a:defRPr/>
              </a:pPr>
              <a:t>‹#›</a:t>
            </a:fld>
            <a:endParaRPr lang="en-US" altLang="zh-TW"/>
          </a:p>
        </p:txBody>
      </p:sp>
    </p:spTree>
    <p:extLst>
      <p:ext uri="{BB962C8B-B14F-4D97-AF65-F5344CB8AC3E}">
        <p14:creationId xmlns:p14="http://schemas.microsoft.com/office/powerpoint/2010/main" val="2463353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3"/>
          <p:cNvSpPr>
            <a:spLocks noGrp="1" noChangeArrowheads="1"/>
          </p:cNvSpPr>
          <p:nvPr>
            <p:ph type="sldNum" sz="quarter" idx="10"/>
          </p:nvPr>
        </p:nvSpPr>
        <p:spPr>
          <a:ln/>
        </p:spPr>
        <p:txBody>
          <a:bodyPr/>
          <a:lstStyle>
            <a:lvl1pPr>
              <a:defRPr/>
            </a:lvl1pPr>
          </a:lstStyle>
          <a:p>
            <a:pPr>
              <a:defRPr/>
            </a:pPr>
            <a:fld id="{7F70BBD3-B2CB-4A68-A33C-60B140AED82F}" type="slidenum">
              <a:rPr lang="en-US" altLang="zh-TW"/>
              <a:pPr>
                <a:defRPr/>
              </a:pPr>
              <a:t>‹#›</a:t>
            </a:fld>
            <a:endParaRPr lang="en-US" altLang="zh-TW"/>
          </a:p>
        </p:txBody>
      </p:sp>
    </p:spTree>
    <p:extLst>
      <p:ext uri="{BB962C8B-B14F-4D97-AF65-F5344CB8AC3E}">
        <p14:creationId xmlns:p14="http://schemas.microsoft.com/office/powerpoint/2010/main" val="219232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3"/>
          <p:cNvSpPr>
            <a:spLocks noGrp="1" noChangeArrowheads="1"/>
          </p:cNvSpPr>
          <p:nvPr>
            <p:ph type="sldNum" sz="quarter" idx="10"/>
          </p:nvPr>
        </p:nvSpPr>
        <p:spPr>
          <a:ln/>
        </p:spPr>
        <p:txBody>
          <a:bodyPr/>
          <a:lstStyle>
            <a:lvl1pPr>
              <a:defRPr/>
            </a:lvl1pPr>
          </a:lstStyle>
          <a:p>
            <a:pPr>
              <a:defRPr/>
            </a:pPr>
            <a:fld id="{579B3067-8C18-440C-8B63-020DA5B6357F}" type="slidenum">
              <a:rPr lang="en-US" altLang="zh-TW"/>
              <a:pPr>
                <a:defRPr/>
              </a:pPr>
              <a:t>‹#›</a:t>
            </a:fld>
            <a:endParaRPr lang="en-US" altLang="zh-TW"/>
          </a:p>
        </p:txBody>
      </p:sp>
    </p:spTree>
    <p:extLst>
      <p:ext uri="{BB962C8B-B14F-4D97-AF65-F5344CB8AC3E}">
        <p14:creationId xmlns:p14="http://schemas.microsoft.com/office/powerpoint/2010/main" val="89957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919BBFCA-749B-4A61-9E21-350C2B73C0B1}" type="slidenum">
              <a:rPr lang="en-US" altLang="zh-TW"/>
              <a:pPr>
                <a:defRPr/>
              </a:pPr>
              <a:t>‹#›</a:t>
            </a:fld>
            <a:endParaRPr lang="en-US" altLang="zh-TW"/>
          </a:p>
        </p:txBody>
      </p:sp>
    </p:spTree>
    <p:extLst>
      <p:ext uri="{BB962C8B-B14F-4D97-AF65-F5344CB8AC3E}">
        <p14:creationId xmlns:p14="http://schemas.microsoft.com/office/powerpoint/2010/main" val="428322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C4AC944D-A140-4ED5-A24C-F1FB1645E46C}" type="slidenum">
              <a:rPr lang="en-US" altLang="zh-TW"/>
              <a:pPr>
                <a:defRPr/>
              </a:pPr>
              <a:t>‹#›</a:t>
            </a:fld>
            <a:endParaRPr lang="en-US" altLang="zh-TW"/>
          </a:p>
        </p:txBody>
      </p:sp>
    </p:spTree>
    <p:extLst>
      <p:ext uri="{BB962C8B-B14F-4D97-AF65-F5344CB8AC3E}">
        <p14:creationId xmlns:p14="http://schemas.microsoft.com/office/powerpoint/2010/main" val="178740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16392C0B-F44B-44E5-AD74-117A73B641AE}" type="slidenum">
              <a:rPr lang="en-US" altLang="zh-TW"/>
              <a:pPr>
                <a:defRPr/>
              </a:pPr>
              <a:t>‹#›</a:t>
            </a:fld>
            <a:endParaRPr lang="en-US" altLang="zh-TW"/>
          </a:p>
        </p:txBody>
      </p:sp>
    </p:spTree>
    <p:extLst>
      <p:ext uri="{BB962C8B-B14F-4D97-AF65-F5344CB8AC3E}">
        <p14:creationId xmlns:p14="http://schemas.microsoft.com/office/powerpoint/2010/main" val="359041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ahoma" pitchFamily="34" charset="0"/>
                <a:ea typeface="新細明體" pitchFamily="18" charset="-120"/>
              </a:defRPr>
            </a:lvl1pPr>
            <a:lvl2pPr marL="742950" indent="-285750">
              <a:defRPr kumimoji="1" sz="2400">
                <a:solidFill>
                  <a:schemeClr val="tx1"/>
                </a:solidFill>
                <a:latin typeface="Tahoma" pitchFamily="34" charset="0"/>
                <a:ea typeface="新細明體" pitchFamily="18" charset="-120"/>
              </a:defRPr>
            </a:lvl2pPr>
            <a:lvl3pPr marL="1143000" indent="-228600">
              <a:defRPr kumimoji="1" sz="2400">
                <a:solidFill>
                  <a:schemeClr val="tx1"/>
                </a:solidFill>
                <a:latin typeface="Tahoma" pitchFamily="34" charset="0"/>
                <a:ea typeface="新細明體" pitchFamily="18" charset="-120"/>
              </a:defRPr>
            </a:lvl3pPr>
            <a:lvl4pPr marL="1600200" indent="-228600">
              <a:defRPr kumimoji="1" sz="2400">
                <a:solidFill>
                  <a:schemeClr val="tx1"/>
                </a:solidFill>
                <a:latin typeface="Tahoma" pitchFamily="34" charset="0"/>
                <a:ea typeface="新細明體" pitchFamily="18" charset="-120"/>
              </a:defRPr>
            </a:lvl4pPr>
            <a:lvl5pPr marL="2057400" indent="-22860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zh-TW"/>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08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a:solidFill>
                  <a:schemeClr val="accent1"/>
                </a:solidFill>
                <a:ea typeface="新細明體" pitchFamily="18" charset="-120"/>
              </a:defRPr>
            </a:lvl1pPr>
          </a:lstStyle>
          <a:p>
            <a:pPr>
              <a:defRPr/>
            </a:pPr>
            <a:fld id="{1AD198D5-4C1C-4DAB-97AE-FEBD56440B6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73"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5.emf"/><Relationship Id="rId3" Type="http://schemas.openxmlformats.org/officeDocument/2006/relationships/image" Target="../media/image18.png"/><Relationship Id="rId7" Type="http://schemas.openxmlformats.org/officeDocument/2006/relationships/image" Target="../media/image32.emf"/><Relationship Id="rId12" Type="http://schemas.openxmlformats.org/officeDocument/2006/relationships/customXml" Target="../ink/ink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4.emf"/><Relationship Id="rId5" Type="http://schemas.openxmlformats.org/officeDocument/2006/relationships/image" Target="../media/image29.emf"/><Relationship Id="rId15" Type="http://schemas.openxmlformats.org/officeDocument/2006/relationships/image" Target="../media/image36.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3.emf"/><Relationship Id="rId14" Type="http://schemas.openxmlformats.org/officeDocument/2006/relationships/customXml" Target="../ink/ink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customXml" Target="../ink/ink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customXml" Target="../ink/ink8.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3.jp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357313" y="2060575"/>
            <a:ext cx="7772400" cy="1143000"/>
          </a:xfrm>
        </p:spPr>
        <p:txBody>
          <a:bodyPr/>
          <a:lstStyle/>
          <a:p>
            <a:pPr eaLnBrk="1" hangingPunct="1"/>
            <a:r>
              <a:rPr lang="zh-TW" altLang="en-US" sz="5400" b="1" dirty="0"/>
              <a:t>樹搜尋演算法</a:t>
            </a:r>
            <a:br>
              <a:rPr lang="en-US" altLang="zh-TW" sz="5400" b="1" dirty="0"/>
            </a:br>
            <a:r>
              <a:rPr lang="zh-TW" altLang="en-US" sz="5400" b="1" dirty="0"/>
              <a:t>與</a:t>
            </a:r>
            <a:br>
              <a:rPr lang="en-US" altLang="zh-TW" sz="5400" b="1" dirty="0"/>
            </a:br>
            <a:r>
              <a:rPr lang="zh-TW" altLang="en-US" sz="5400" b="1" dirty="0"/>
              <a:t>回溯演算法</a:t>
            </a:r>
            <a:endParaRPr lang="en-US" altLang="zh-TW" sz="3600" b="1" dirty="0"/>
          </a:p>
        </p:txBody>
      </p:sp>
      <p:sp>
        <p:nvSpPr>
          <p:cNvPr id="5" name="Rectangle 5"/>
          <p:cNvSpPr>
            <a:spLocks noGrp="1" noChangeArrowheads="1"/>
          </p:cNvSpPr>
          <p:nvPr/>
        </p:nvSpPr>
        <p:spPr bwMode="auto">
          <a:xfrm>
            <a:off x="1387475" y="3644900"/>
            <a:ext cx="64008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chemeClr val="folHlink"/>
              </a:buClr>
              <a:buSzPct val="60000"/>
              <a:buFont typeface="Wingdings" pitchFamily="2" charset="2"/>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eaLnBrk="1" hangingPunct="1">
              <a:defRPr/>
            </a:pPr>
            <a:r>
              <a:rPr lang="zh-TW" altLang="en-US" dirty="0">
                <a:solidFill>
                  <a:srgbClr val="0000CC"/>
                </a:solidFill>
              </a:rPr>
              <a:t>歧路亡羊 與 追本溯源</a:t>
            </a:r>
            <a:endParaRPr lang="en-US" altLang="zh-TW" dirty="0">
              <a:solidFill>
                <a:srgbClr val="0000CC"/>
              </a:solidFill>
            </a:endParaRPr>
          </a:p>
          <a:p>
            <a:pPr algn="l" eaLnBrk="1" hangingPunct="1">
              <a:defRPr/>
            </a:pPr>
            <a:endParaRPr lang="en-US" altLang="zh-TW" sz="2400" dirty="0">
              <a:latin typeface="+mj-ea"/>
              <a:ea typeface="+mj-ea"/>
            </a:endParaRPr>
          </a:p>
          <a:p>
            <a:pPr eaLnBrk="1" hangingPunct="1">
              <a:defRPr/>
            </a:pPr>
            <a:r>
              <a:rPr lang="zh-TW" altLang="en-US" sz="2800" dirty="0">
                <a:latin typeface="+mj-ea"/>
                <a:ea typeface="+mj-ea"/>
              </a:rPr>
              <a:t>國立中央大學</a:t>
            </a:r>
            <a:endParaRPr lang="en-US" altLang="zh-TW" sz="2800" dirty="0">
              <a:latin typeface="+mj-ea"/>
              <a:ea typeface="+mj-ea"/>
            </a:endParaRPr>
          </a:p>
          <a:p>
            <a:pPr eaLnBrk="1" hangingPunct="1">
              <a:defRPr/>
            </a:pPr>
            <a:r>
              <a:rPr lang="zh-TW" altLang="en-US" sz="2800" dirty="0">
                <a:latin typeface="+mj-ea"/>
                <a:ea typeface="+mj-ea"/>
              </a:rPr>
              <a:t>資訊工程學系</a:t>
            </a:r>
            <a:endParaRPr lang="en-US" altLang="zh-TW" sz="2800" dirty="0">
              <a:latin typeface="+mj-ea"/>
              <a:ea typeface="+mj-ea"/>
            </a:endParaRPr>
          </a:p>
          <a:p>
            <a:pPr eaLnBrk="1" hangingPunct="1">
              <a:defRPr/>
            </a:pPr>
            <a:r>
              <a:rPr lang="zh-TW" altLang="en-US" sz="2800" dirty="0">
                <a:latin typeface="+mj-ea"/>
                <a:ea typeface="+mj-ea"/>
              </a:rPr>
              <a:t>江振瑞  教授</a:t>
            </a:r>
            <a:endParaRPr lang="en-US" altLang="zh-TW" sz="2400"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637B3BE4-B130-4242-9EAC-B4ACDC708FF9}" type="slidenum">
              <a:rPr kumimoji="0" lang="en-US" altLang="zh-TW" sz="1400" smtClean="0">
                <a:solidFill>
                  <a:schemeClr val="accent1"/>
                </a:solidFill>
              </a:rPr>
              <a:pPr>
                <a:spcBef>
                  <a:spcPct val="0"/>
                </a:spcBef>
                <a:buClrTx/>
                <a:buSzTx/>
                <a:buFontTx/>
                <a:buNone/>
              </a:pPr>
              <a:t>10</a:t>
            </a:fld>
            <a:endParaRPr kumimoji="0" lang="en-US" altLang="zh-TW" sz="1400">
              <a:solidFill>
                <a:schemeClr val="accent1"/>
              </a:solidFill>
            </a:endParaRPr>
          </a:p>
        </p:txBody>
      </p:sp>
      <p:sp>
        <p:nvSpPr>
          <p:cNvPr id="19459" name="Rectangle 2"/>
          <p:cNvSpPr>
            <a:spLocks noGrp="1" noChangeArrowheads="1"/>
          </p:cNvSpPr>
          <p:nvPr>
            <p:ph type="title"/>
          </p:nvPr>
        </p:nvSpPr>
        <p:spPr/>
        <p:txBody>
          <a:bodyPr/>
          <a:lstStyle/>
          <a:p>
            <a:pPr eaLnBrk="1" hangingPunct="1"/>
            <a:r>
              <a:rPr lang="zh-TW" altLang="en-US" dirty="0"/>
              <a:t>廣度優先搜尋演算法</a:t>
            </a:r>
            <a:endParaRPr lang="en-US" altLang="zh-TW" dirty="0"/>
          </a:p>
        </p:txBody>
      </p:sp>
      <p:sp>
        <p:nvSpPr>
          <p:cNvPr id="19460" name="Rectangle 3"/>
          <p:cNvSpPr>
            <a:spLocks noGrp="1" noChangeArrowheads="1"/>
          </p:cNvSpPr>
          <p:nvPr>
            <p:ph type="body" idx="1"/>
          </p:nvPr>
        </p:nvSpPr>
        <p:spPr>
          <a:xfrm>
            <a:off x="755576" y="2420887"/>
            <a:ext cx="7777237" cy="3711625"/>
          </a:xfrm>
        </p:spPr>
        <p:txBody>
          <a:bodyPr/>
          <a:lstStyle/>
          <a:p>
            <a:pPr eaLnBrk="1" hangingPunct="1">
              <a:lnSpc>
                <a:spcPct val="80000"/>
              </a:lnSpc>
            </a:pPr>
            <a:r>
              <a:rPr lang="zh-TW" altLang="en-US" sz="3600" dirty="0">
                <a:solidFill>
                  <a:srgbClr val="0000FF"/>
                </a:solidFill>
              </a:rPr>
              <a:t>廣度優先搜尋</a:t>
            </a:r>
            <a:r>
              <a:rPr lang="en-US" altLang="zh-TW" sz="3600" dirty="0">
                <a:solidFill>
                  <a:srgbClr val="0000FF"/>
                </a:solidFill>
              </a:rPr>
              <a:t>(Width-First Search, WFS)</a:t>
            </a:r>
            <a:r>
              <a:rPr lang="zh-TW" altLang="en-US" sz="3600" dirty="0"/>
              <a:t>演算法，又稱為</a:t>
            </a:r>
            <a:r>
              <a:rPr lang="en-US" altLang="zh-TW" sz="3600" dirty="0"/>
              <a:t>Breadth-First Search</a:t>
            </a:r>
            <a:r>
              <a:rPr lang="zh-TW" altLang="en-US" sz="3600" dirty="0"/>
              <a:t>演算法，會先將樹中同一層的所有節點全部拜訪</a:t>
            </a:r>
            <a:r>
              <a:rPr lang="en-US" altLang="zh-TW" sz="3600" dirty="0"/>
              <a:t>(</a:t>
            </a:r>
            <a:r>
              <a:rPr lang="zh-TW" altLang="en-US" sz="3600" dirty="0"/>
              <a:t>或檢查</a:t>
            </a:r>
            <a:r>
              <a:rPr lang="en-US" altLang="zh-TW" sz="3600" dirty="0"/>
              <a:t>)</a:t>
            </a:r>
            <a:r>
              <a:rPr lang="zh-TW" altLang="en-US" sz="3600" dirty="0"/>
              <a:t>過之後，才拜訪</a:t>
            </a:r>
            <a:r>
              <a:rPr lang="en-US" altLang="zh-TW" sz="3600" dirty="0"/>
              <a:t>(</a:t>
            </a:r>
            <a:r>
              <a:rPr lang="zh-TW" altLang="en-US" sz="3600" dirty="0"/>
              <a:t>或檢查</a:t>
            </a:r>
            <a:r>
              <a:rPr lang="en-US" altLang="zh-TW" sz="3600" dirty="0"/>
              <a:t>)</a:t>
            </a:r>
            <a:r>
              <a:rPr lang="zh-TW" altLang="en-US" sz="3600" dirty="0"/>
              <a:t>下一層的節點。</a:t>
            </a:r>
            <a:endParaRPr lang="en-US" altLang="zh-TW" sz="3600" dirty="0"/>
          </a:p>
          <a:p>
            <a:pPr algn="just" eaLnBrk="1" hangingPunct="1">
              <a:lnSpc>
                <a:spcPct val="80000"/>
              </a:lnSpc>
            </a:pPr>
            <a:endParaRPr lang="en-US" altLang="zh-TW" sz="3600" dirty="0"/>
          </a:p>
          <a:p>
            <a:pPr eaLnBrk="1" hangingPunct="1">
              <a:lnSpc>
                <a:spcPct val="80000"/>
              </a:lnSpc>
            </a:pPr>
            <a:r>
              <a:rPr lang="zh-TW" altLang="en-US" sz="3600" dirty="0"/>
              <a:t>可以使用</a:t>
            </a:r>
            <a:r>
              <a:rPr lang="zh-TW" altLang="en-US" sz="3600" dirty="0">
                <a:solidFill>
                  <a:srgbClr val="0000FF"/>
                </a:solidFill>
              </a:rPr>
              <a:t>佇列</a:t>
            </a:r>
            <a:r>
              <a:rPr lang="en-US" altLang="zh-TW" sz="3600" dirty="0">
                <a:solidFill>
                  <a:srgbClr val="0000FF"/>
                </a:solidFill>
              </a:rPr>
              <a:t>(queue)</a:t>
            </a:r>
            <a:r>
              <a:rPr lang="zh-TW" altLang="en-US" sz="3600" dirty="0"/>
              <a:t>來實作。</a:t>
            </a:r>
            <a:endParaRPr lang="en-US" altLang="zh-TW" sz="3600" dirty="0"/>
          </a:p>
        </p:txBody>
      </p:sp>
    </p:spTree>
    <p:extLst>
      <p:ext uri="{BB962C8B-B14F-4D97-AF65-F5344CB8AC3E}">
        <p14:creationId xmlns:p14="http://schemas.microsoft.com/office/powerpoint/2010/main" val="132214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E74774A3-6540-4DDC-97BD-43FB5F6B212E}" type="slidenum">
              <a:rPr kumimoji="0" lang="en-US" altLang="zh-TW" sz="1400" smtClean="0">
                <a:solidFill>
                  <a:schemeClr val="accent1"/>
                </a:solidFill>
              </a:rPr>
              <a:pPr>
                <a:spcBef>
                  <a:spcPct val="0"/>
                </a:spcBef>
                <a:buClrTx/>
                <a:buSzTx/>
                <a:buFontTx/>
                <a:buNone/>
              </a:pPr>
              <a:t>11</a:t>
            </a:fld>
            <a:endParaRPr kumimoji="0" lang="en-US" altLang="zh-TW" sz="1400">
              <a:solidFill>
                <a:schemeClr val="accent1"/>
              </a:solidFill>
            </a:endParaRPr>
          </a:p>
        </p:txBody>
      </p:sp>
      <p:sp>
        <p:nvSpPr>
          <p:cNvPr id="20483" name="Rectangle 2"/>
          <p:cNvSpPr>
            <a:spLocks noGrp="1" noChangeArrowheads="1"/>
          </p:cNvSpPr>
          <p:nvPr>
            <p:ph type="title"/>
          </p:nvPr>
        </p:nvSpPr>
        <p:spPr/>
        <p:txBody>
          <a:bodyPr/>
          <a:lstStyle/>
          <a:p>
            <a:pPr eaLnBrk="1" hangingPunct="1"/>
            <a:r>
              <a:rPr lang="zh-TW" altLang="en-US" dirty="0"/>
              <a:t>廣度優先搜尋演算法</a:t>
            </a:r>
            <a:r>
              <a:rPr lang="en-US" altLang="zh-TW" dirty="0"/>
              <a:t>(</a:t>
            </a:r>
            <a:r>
              <a:rPr lang="zh-TW" altLang="en-US" dirty="0"/>
              <a:t>續</a:t>
            </a:r>
            <a:r>
              <a:rPr lang="en-US" altLang="zh-TW" dirty="0"/>
              <a:t>)</a:t>
            </a:r>
          </a:p>
        </p:txBody>
      </p:sp>
      <p:sp>
        <p:nvSpPr>
          <p:cNvPr id="59395" name="Rectangle 3"/>
          <p:cNvSpPr>
            <a:spLocks noGrp="1" noChangeArrowheads="1"/>
          </p:cNvSpPr>
          <p:nvPr>
            <p:ph type="body" idx="1"/>
          </p:nvPr>
        </p:nvSpPr>
        <p:spPr>
          <a:xfrm>
            <a:off x="251520" y="1988840"/>
            <a:ext cx="8568952" cy="4869160"/>
          </a:xfrm>
        </p:spPr>
        <p:txBody>
          <a:bodyPr/>
          <a:lstStyle/>
          <a:p>
            <a:pPr marL="0" indent="0">
              <a:buNone/>
            </a:pPr>
            <a:r>
              <a:rPr lang="en-US" altLang="zh-TW" sz="2400" dirty="0"/>
              <a:t>Algorithm </a:t>
            </a:r>
            <a:r>
              <a:rPr lang="zh-TW" altLang="en-US" sz="2400" dirty="0"/>
              <a:t>廣度優先搜尋演算法</a:t>
            </a:r>
            <a:endParaRPr lang="en-US" altLang="zh-TW" sz="2400" dirty="0"/>
          </a:p>
          <a:p>
            <a:pPr marL="0" indent="0">
              <a:buNone/>
            </a:pPr>
            <a:r>
              <a:rPr lang="en-US" altLang="zh-TW" sz="2400" dirty="0"/>
              <a:t>Input: </a:t>
            </a:r>
            <a:r>
              <a:rPr lang="zh-TW" altLang="en-US" sz="2400" dirty="0"/>
              <a:t>起始狀態</a:t>
            </a:r>
            <a:r>
              <a:rPr lang="en-US" altLang="zh-TW" sz="2400" dirty="0"/>
              <a:t>(</a:t>
            </a:r>
            <a:r>
              <a:rPr lang="zh-TW" altLang="en-US" sz="2400" dirty="0"/>
              <a:t>或起始節點</a:t>
            </a:r>
            <a:r>
              <a:rPr lang="en-US" altLang="zh-TW" sz="2400" dirty="0"/>
              <a:t>)</a:t>
            </a:r>
            <a:r>
              <a:rPr lang="zh-TW" altLang="en-US" sz="2400" dirty="0"/>
              <a:t>與目標狀態</a:t>
            </a:r>
            <a:r>
              <a:rPr lang="en-US" altLang="zh-TW" sz="2400" dirty="0"/>
              <a:t>(</a:t>
            </a:r>
            <a:r>
              <a:rPr lang="zh-TW" altLang="en-US" sz="2400" dirty="0"/>
              <a:t>或目標節點</a:t>
            </a:r>
            <a:r>
              <a:rPr lang="en-US" altLang="zh-TW" sz="2400" dirty="0"/>
              <a:t>) </a:t>
            </a:r>
          </a:p>
          <a:p>
            <a:pPr marL="0" indent="0">
              <a:buNone/>
            </a:pPr>
            <a:r>
              <a:rPr lang="en-US" altLang="zh-TW" sz="2400" dirty="0"/>
              <a:t>Output: </a:t>
            </a:r>
            <a:r>
              <a:rPr lang="zh-TW" altLang="en-US" sz="2400" dirty="0"/>
              <a:t>目標狀態</a:t>
            </a:r>
            <a:r>
              <a:rPr lang="en-US" altLang="zh-TW" sz="2400" dirty="0"/>
              <a:t>(</a:t>
            </a:r>
            <a:r>
              <a:rPr lang="zh-TW" altLang="en-US" sz="2400" dirty="0"/>
              <a:t>或目標節點</a:t>
            </a:r>
            <a:r>
              <a:rPr lang="en-US" altLang="zh-TW" sz="2400" dirty="0"/>
              <a:t>)</a:t>
            </a:r>
            <a:r>
              <a:rPr lang="zh-TW" altLang="en-US" sz="2400" dirty="0"/>
              <a:t>對應的解答</a:t>
            </a:r>
            <a:endParaRPr lang="en-US" altLang="zh-TW" sz="2400" dirty="0"/>
          </a:p>
          <a:p>
            <a:pPr marL="0" indent="0">
              <a:buNone/>
            </a:pPr>
            <a:r>
              <a:rPr lang="en-US" altLang="zh-TW" sz="2400" dirty="0">
                <a:solidFill>
                  <a:srgbClr val="0000FF"/>
                </a:solidFill>
              </a:rPr>
              <a:t>1:</a:t>
            </a:r>
            <a:r>
              <a:rPr lang="zh-TW" altLang="en-US" sz="2400" dirty="0"/>
              <a:t> 設定起始節點為解答空間樹的根節點，標示根節點，並建立一個只包含啟始節點的</a:t>
            </a:r>
            <a:r>
              <a:rPr lang="zh-TW" altLang="en-US" sz="2400" dirty="0">
                <a:solidFill>
                  <a:srgbClr val="0000FF"/>
                </a:solidFill>
              </a:rPr>
              <a:t>佇列</a:t>
            </a:r>
            <a:r>
              <a:rPr lang="en-US" altLang="zh-TW" sz="2400" dirty="0">
                <a:solidFill>
                  <a:srgbClr val="0000FF"/>
                </a:solidFill>
              </a:rPr>
              <a:t>(queue)</a:t>
            </a:r>
            <a:r>
              <a:rPr lang="zh-TW" altLang="en-US" sz="2400" dirty="0"/>
              <a:t>。</a:t>
            </a:r>
            <a:endParaRPr lang="en-US" altLang="zh-TW" sz="2400" dirty="0"/>
          </a:p>
          <a:p>
            <a:pPr marL="0" indent="0">
              <a:buNone/>
            </a:pPr>
            <a:r>
              <a:rPr lang="en-US" altLang="zh-TW" sz="2400" dirty="0">
                <a:solidFill>
                  <a:srgbClr val="0000FF"/>
                </a:solidFill>
              </a:rPr>
              <a:t>2:</a:t>
            </a:r>
            <a:r>
              <a:rPr lang="en-US" altLang="zh-TW" sz="2400" dirty="0"/>
              <a:t> </a:t>
            </a:r>
            <a:r>
              <a:rPr lang="zh-TW" altLang="en-US" sz="2400" dirty="0"/>
              <a:t>拜訪並檢查佇列的第一個元素</a:t>
            </a:r>
            <a:r>
              <a:rPr lang="en-US" altLang="zh-TW" sz="2400" dirty="0"/>
              <a:t>(</a:t>
            </a:r>
            <a:r>
              <a:rPr lang="zh-TW" altLang="en-US" sz="2400" dirty="0"/>
              <a:t>節點</a:t>
            </a:r>
            <a:r>
              <a:rPr lang="en-US" altLang="zh-TW" sz="2400" dirty="0"/>
              <a:t>)</a:t>
            </a:r>
            <a:r>
              <a:rPr lang="zh-TW" altLang="en-US" sz="2400" dirty="0"/>
              <a:t>是否為</a:t>
            </a:r>
            <a:r>
              <a:rPr lang="zh-TW" altLang="en-US" sz="2400" dirty="0">
                <a:solidFill>
                  <a:srgbClr val="0000FF"/>
                </a:solidFill>
              </a:rPr>
              <a:t>目標節點</a:t>
            </a:r>
            <a:r>
              <a:rPr lang="en-US" altLang="zh-TW" sz="2400" dirty="0">
                <a:solidFill>
                  <a:srgbClr val="0000FF"/>
                </a:solidFill>
              </a:rPr>
              <a:t>(goal node)</a:t>
            </a:r>
            <a:r>
              <a:rPr lang="zh-TW" altLang="en-US" sz="2400" dirty="0"/>
              <a:t>。若是，則輸出目標節點所對應的解答並停止。</a:t>
            </a:r>
            <a:endParaRPr lang="en-US" altLang="zh-TW" sz="2400" dirty="0"/>
          </a:p>
          <a:p>
            <a:pPr marL="0" indent="0">
              <a:buNone/>
            </a:pPr>
            <a:r>
              <a:rPr lang="en-US" altLang="zh-TW" sz="2400" dirty="0">
                <a:solidFill>
                  <a:srgbClr val="0000FF"/>
                </a:solidFill>
              </a:rPr>
              <a:t>3:</a:t>
            </a:r>
            <a:r>
              <a:rPr lang="zh-TW" altLang="en-US" sz="2400" dirty="0"/>
              <a:t> 移除佇列中的第一個節點。若此節點可以擴展</a:t>
            </a:r>
            <a:r>
              <a:rPr lang="en-US" altLang="zh-TW" sz="2400" dirty="0">
                <a:solidFill>
                  <a:srgbClr val="0000FF"/>
                </a:solidFill>
              </a:rPr>
              <a:t>(expand)</a:t>
            </a:r>
            <a:r>
              <a:rPr lang="zh-TW" altLang="en-US" sz="2400" dirty="0"/>
              <a:t>出未標示過的子節點，則標示這些節點，並將其加入</a:t>
            </a:r>
            <a:r>
              <a:rPr lang="zh-TW" altLang="en-US" sz="2400" dirty="0">
                <a:solidFill>
                  <a:srgbClr val="0000FF"/>
                </a:solidFill>
              </a:rPr>
              <a:t>佇列的尾端</a:t>
            </a:r>
            <a:r>
              <a:rPr lang="zh-TW" altLang="en-US" sz="2400" dirty="0"/>
              <a:t>。</a:t>
            </a:r>
            <a:endParaRPr lang="en-US" altLang="zh-TW" sz="2400" dirty="0"/>
          </a:p>
          <a:p>
            <a:pPr marL="0" indent="0">
              <a:buNone/>
            </a:pPr>
            <a:r>
              <a:rPr lang="en-US" altLang="zh-TW" sz="2400" dirty="0">
                <a:solidFill>
                  <a:srgbClr val="0000FF"/>
                </a:solidFill>
              </a:rPr>
              <a:t>4:</a:t>
            </a:r>
            <a:r>
              <a:rPr lang="zh-TW" altLang="en-US" sz="2400" dirty="0"/>
              <a:t> 若</a:t>
            </a:r>
            <a:r>
              <a:rPr lang="zh-TW" altLang="en-US" sz="2400" dirty="0">
                <a:solidFill>
                  <a:srgbClr val="0000FF"/>
                </a:solidFill>
              </a:rPr>
              <a:t>佇列為空</a:t>
            </a:r>
            <a:r>
              <a:rPr lang="zh-TW" altLang="en-US" sz="2400" dirty="0"/>
              <a:t>，則回報無解答並停止。否則，跳至步驟</a:t>
            </a:r>
            <a:r>
              <a:rPr lang="en-US" altLang="zh-TW" sz="2400" dirty="0"/>
              <a:t>2</a:t>
            </a:r>
            <a:r>
              <a:rPr lang="zh-TW" altLang="en-US" sz="2400" dirty="0"/>
              <a:t>繼續執行。</a:t>
            </a:r>
            <a:endParaRPr lang="en-US" altLang="zh-TW" sz="2400" dirty="0"/>
          </a:p>
          <a:p>
            <a:pPr eaLnBrk="1" hangingPunct="1">
              <a:lnSpc>
                <a:spcPct val="80000"/>
              </a:lnSpc>
              <a:defRPr/>
            </a:pPr>
            <a:endParaRPr lang="en-US" altLang="zh-TW" sz="2400" dirty="0"/>
          </a:p>
        </p:txBody>
      </p:sp>
    </p:spTree>
    <p:extLst>
      <p:ext uri="{BB962C8B-B14F-4D97-AF65-F5344CB8AC3E}">
        <p14:creationId xmlns:p14="http://schemas.microsoft.com/office/powerpoint/2010/main" val="168199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使用廣度優先搜尋演算法</a:t>
            </a:r>
            <a:br>
              <a:rPr lang="en-US" altLang="zh-TW" dirty="0"/>
            </a:br>
            <a:r>
              <a:rPr lang="zh-TW" altLang="en-US" dirty="0"/>
              <a:t>解決</a:t>
            </a:r>
            <a:r>
              <a:rPr lang="en-US" altLang="zh-TW" dirty="0"/>
              <a:t>8-</a:t>
            </a:r>
            <a:r>
              <a:rPr lang="zh-TW" altLang="en-US" dirty="0"/>
              <a:t>拼圖問題</a:t>
            </a:r>
            <a:endParaRPr lang="en-US" altLang="zh-TW"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16832"/>
            <a:ext cx="5256584" cy="483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12</a:t>
            </a:fld>
            <a:endParaRPr lang="en-US" altLang="zh-TW"/>
          </a:p>
        </p:txBody>
      </p:sp>
    </p:spTree>
    <p:extLst>
      <p:ext uri="{BB962C8B-B14F-4D97-AF65-F5344CB8AC3E}">
        <p14:creationId xmlns:p14="http://schemas.microsoft.com/office/powerpoint/2010/main" val="1229253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4.3</a:t>
            </a:r>
          </a:p>
          <a:p>
            <a:pPr marL="0" indent="0">
              <a:buNone/>
            </a:pPr>
            <a:r>
              <a:rPr lang="zh-TW" altLang="en-US" sz="4400" b="1" dirty="0"/>
              <a:t>深度優先搜尋演算法</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13</a:t>
            </a:fld>
            <a:endParaRPr kumimoji="0" lang="en-US" altLang="zh-TW" sz="1400">
              <a:solidFill>
                <a:schemeClr val="accent1"/>
              </a:solidFill>
            </a:endParaRPr>
          </a:p>
        </p:txBody>
      </p:sp>
    </p:spTree>
    <p:extLst>
      <p:ext uri="{BB962C8B-B14F-4D97-AF65-F5344CB8AC3E}">
        <p14:creationId xmlns:p14="http://schemas.microsoft.com/office/powerpoint/2010/main" val="32579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D669D0ED-35D3-46A0-B5A2-58043EE32AAD}" type="slidenum">
              <a:rPr kumimoji="0" lang="en-US" altLang="zh-TW" sz="1400" smtClean="0">
                <a:solidFill>
                  <a:schemeClr val="accent1"/>
                </a:solidFill>
              </a:rPr>
              <a:pPr>
                <a:spcBef>
                  <a:spcPct val="0"/>
                </a:spcBef>
                <a:buClrTx/>
                <a:buSzTx/>
                <a:buFontTx/>
                <a:buNone/>
              </a:pPr>
              <a:t>14</a:t>
            </a:fld>
            <a:endParaRPr kumimoji="0" lang="en-US" altLang="zh-TW" sz="1400">
              <a:solidFill>
                <a:schemeClr val="accent1"/>
              </a:solidFill>
            </a:endParaRPr>
          </a:p>
        </p:txBody>
      </p:sp>
      <p:sp>
        <p:nvSpPr>
          <p:cNvPr id="22531" name="Rectangle 2"/>
          <p:cNvSpPr>
            <a:spLocks noGrp="1" noChangeArrowheads="1"/>
          </p:cNvSpPr>
          <p:nvPr>
            <p:ph type="title"/>
          </p:nvPr>
        </p:nvSpPr>
        <p:spPr/>
        <p:txBody>
          <a:bodyPr/>
          <a:lstStyle/>
          <a:p>
            <a:pPr eaLnBrk="1" hangingPunct="1"/>
            <a:r>
              <a:rPr lang="zh-TW" altLang="en-US" dirty="0"/>
              <a:t>深度優先搜尋演算法</a:t>
            </a:r>
            <a:endParaRPr lang="en-US" altLang="zh-TW" dirty="0"/>
          </a:p>
        </p:txBody>
      </p:sp>
      <p:sp>
        <p:nvSpPr>
          <p:cNvPr id="22532" name="Rectangle 3"/>
          <p:cNvSpPr>
            <a:spLocks noGrp="1" noChangeArrowheads="1"/>
          </p:cNvSpPr>
          <p:nvPr>
            <p:ph type="body" idx="1"/>
          </p:nvPr>
        </p:nvSpPr>
        <p:spPr>
          <a:xfrm>
            <a:off x="1182688" y="2017713"/>
            <a:ext cx="6845300" cy="4114800"/>
          </a:xfrm>
        </p:spPr>
        <p:txBody>
          <a:bodyPr/>
          <a:lstStyle/>
          <a:p>
            <a:pPr eaLnBrk="1" hangingPunct="1">
              <a:lnSpc>
                <a:spcPct val="80000"/>
              </a:lnSpc>
            </a:pPr>
            <a:r>
              <a:rPr lang="zh-TW" altLang="en-US" sz="3600" dirty="0">
                <a:solidFill>
                  <a:srgbClr val="0000FF"/>
                </a:solidFill>
              </a:rPr>
              <a:t>深度優先搜尋</a:t>
            </a:r>
            <a:r>
              <a:rPr lang="en-US" altLang="zh-TW" sz="3600" dirty="0">
                <a:solidFill>
                  <a:srgbClr val="0000FF"/>
                </a:solidFill>
              </a:rPr>
              <a:t>(Depth-First Search, DFS)</a:t>
            </a:r>
            <a:r>
              <a:rPr lang="zh-TW" altLang="en-US" sz="3600" dirty="0"/>
              <a:t>演算法總是先拜訪最深的節點</a:t>
            </a:r>
            <a:r>
              <a:rPr lang="en-US" altLang="zh-TW" sz="3600" dirty="0"/>
              <a:t>(deepest node)</a:t>
            </a:r>
            <a:r>
              <a:rPr lang="zh-TW" altLang="en-US" sz="3600" dirty="0"/>
              <a:t>。</a:t>
            </a:r>
            <a:endParaRPr lang="en-US" altLang="zh-TW" sz="3600" dirty="0"/>
          </a:p>
          <a:p>
            <a:pPr eaLnBrk="1" hangingPunct="1">
              <a:lnSpc>
                <a:spcPct val="80000"/>
              </a:lnSpc>
            </a:pPr>
            <a:endParaRPr lang="en-US" altLang="zh-TW" sz="3600" dirty="0"/>
          </a:p>
          <a:p>
            <a:pPr eaLnBrk="1" hangingPunct="1">
              <a:lnSpc>
                <a:spcPct val="80000"/>
              </a:lnSpc>
            </a:pPr>
            <a:r>
              <a:rPr lang="zh-TW" altLang="en-US" sz="3600" dirty="0"/>
              <a:t>可以使用</a:t>
            </a:r>
            <a:r>
              <a:rPr lang="zh-TW" altLang="en-US" sz="3600" dirty="0">
                <a:solidFill>
                  <a:srgbClr val="0000FF"/>
                </a:solidFill>
              </a:rPr>
              <a:t>堆疊</a:t>
            </a:r>
            <a:r>
              <a:rPr lang="en-US" altLang="zh-TW" sz="3600" dirty="0">
                <a:solidFill>
                  <a:srgbClr val="0000FF"/>
                </a:solidFill>
              </a:rPr>
              <a:t>(stack)</a:t>
            </a:r>
            <a:r>
              <a:rPr lang="zh-TW" altLang="en-US" sz="3600" dirty="0"/>
              <a:t>來實作</a:t>
            </a:r>
            <a:r>
              <a:rPr lang="en-US" altLang="zh-TW" sz="3600" dirty="0"/>
              <a:t>.</a:t>
            </a:r>
          </a:p>
        </p:txBody>
      </p:sp>
    </p:spTree>
    <p:extLst>
      <p:ext uri="{BB962C8B-B14F-4D97-AF65-F5344CB8AC3E}">
        <p14:creationId xmlns:p14="http://schemas.microsoft.com/office/powerpoint/2010/main" val="265788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E74774A3-6540-4DDC-97BD-43FB5F6B212E}" type="slidenum">
              <a:rPr kumimoji="0" lang="en-US" altLang="zh-TW" sz="1400" smtClean="0">
                <a:solidFill>
                  <a:schemeClr val="accent1"/>
                </a:solidFill>
              </a:rPr>
              <a:pPr>
                <a:spcBef>
                  <a:spcPct val="0"/>
                </a:spcBef>
                <a:buClrTx/>
                <a:buSzTx/>
                <a:buFontTx/>
                <a:buNone/>
              </a:pPr>
              <a:t>15</a:t>
            </a:fld>
            <a:endParaRPr kumimoji="0" lang="en-US" altLang="zh-TW" sz="1400">
              <a:solidFill>
                <a:schemeClr val="accent1"/>
              </a:solidFill>
            </a:endParaRPr>
          </a:p>
        </p:txBody>
      </p:sp>
      <p:sp>
        <p:nvSpPr>
          <p:cNvPr id="20483" name="Rectangle 2"/>
          <p:cNvSpPr>
            <a:spLocks noGrp="1" noChangeArrowheads="1"/>
          </p:cNvSpPr>
          <p:nvPr>
            <p:ph type="title"/>
          </p:nvPr>
        </p:nvSpPr>
        <p:spPr/>
        <p:txBody>
          <a:bodyPr/>
          <a:lstStyle/>
          <a:p>
            <a:pPr eaLnBrk="1" hangingPunct="1"/>
            <a:r>
              <a:rPr lang="zh-TW" altLang="en-US" dirty="0"/>
              <a:t>深度優先搜尋演算法</a:t>
            </a:r>
            <a:r>
              <a:rPr lang="en-US" altLang="zh-TW" dirty="0"/>
              <a:t>(</a:t>
            </a:r>
            <a:r>
              <a:rPr lang="zh-TW" altLang="en-US" dirty="0"/>
              <a:t>續</a:t>
            </a:r>
            <a:r>
              <a:rPr lang="en-US" altLang="zh-TW" dirty="0"/>
              <a:t>)</a:t>
            </a:r>
          </a:p>
        </p:txBody>
      </p:sp>
      <p:sp>
        <p:nvSpPr>
          <p:cNvPr id="59395" name="Rectangle 3"/>
          <p:cNvSpPr>
            <a:spLocks noGrp="1" noChangeArrowheads="1"/>
          </p:cNvSpPr>
          <p:nvPr>
            <p:ph type="body" idx="1"/>
          </p:nvPr>
        </p:nvSpPr>
        <p:spPr>
          <a:xfrm>
            <a:off x="251520" y="1988840"/>
            <a:ext cx="8496944" cy="4869160"/>
          </a:xfrm>
        </p:spPr>
        <p:txBody>
          <a:bodyPr/>
          <a:lstStyle/>
          <a:p>
            <a:pPr marL="0" indent="0">
              <a:buNone/>
            </a:pPr>
            <a:r>
              <a:rPr lang="en-US" altLang="zh-TW" sz="2400" dirty="0"/>
              <a:t>Algorithm </a:t>
            </a:r>
            <a:r>
              <a:rPr lang="zh-TW" altLang="en-US" sz="2400" dirty="0"/>
              <a:t>深度優先搜尋演算法</a:t>
            </a:r>
            <a:endParaRPr lang="en-US" altLang="zh-TW" sz="2400" dirty="0"/>
          </a:p>
          <a:p>
            <a:pPr marL="0" indent="0">
              <a:buNone/>
            </a:pPr>
            <a:r>
              <a:rPr lang="en-US" altLang="zh-TW" sz="2400" dirty="0"/>
              <a:t>Input: </a:t>
            </a:r>
            <a:r>
              <a:rPr lang="zh-TW" altLang="en-US" sz="2400" dirty="0"/>
              <a:t>起始狀態</a:t>
            </a:r>
            <a:r>
              <a:rPr lang="en-US" altLang="zh-TW" sz="2400" dirty="0"/>
              <a:t>(</a:t>
            </a:r>
            <a:r>
              <a:rPr lang="zh-TW" altLang="en-US" sz="2400" dirty="0"/>
              <a:t>或起始節點</a:t>
            </a:r>
            <a:r>
              <a:rPr lang="en-US" altLang="zh-TW" sz="2400" dirty="0"/>
              <a:t>)</a:t>
            </a:r>
            <a:r>
              <a:rPr lang="zh-TW" altLang="en-US" sz="2400" dirty="0"/>
              <a:t>與目標狀態</a:t>
            </a:r>
            <a:r>
              <a:rPr lang="en-US" altLang="zh-TW" sz="2400" dirty="0"/>
              <a:t>(</a:t>
            </a:r>
            <a:r>
              <a:rPr lang="zh-TW" altLang="en-US" sz="2400" dirty="0"/>
              <a:t>或目標節點</a:t>
            </a:r>
            <a:r>
              <a:rPr lang="en-US" altLang="zh-TW" sz="2400" dirty="0"/>
              <a:t>) </a:t>
            </a:r>
          </a:p>
          <a:p>
            <a:pPr marL="0" indent="0">
              <a:buNone/>
            </a:pPr>
            <a:r>
              <a:rPr lang="en-US" altLang="zh-TW" sz="2400" dirty="0"/>
              <a:t>Output: </a:t>
            </a:r>
            <a:r>
              <a:rPr lang="zh-TW" altLang="en-US" sz="2400" dirty="0"/>
              <a:t>目標狀態</a:t>
            </a:r>
            <a:r>
              <a:rPr lang="en-US" altLang="zh-TW" sz="2400" dirty="0"/>
              <a:t>(</a:t>
            </a:r>
            <a:r>
              <a:rPr lang="zh-TW" altLang="en-US" sz="2400" dirty="0"/>
              <a:t>或目標節點</a:t>
            </a:r>
            <a:r>
              <a:rPr lang="en-US" altLang="zh-TW" sz="2400" dirty="0"/>
              <a:t>)</a:t>
            </a:r>
            <a:r>
              <a:rPr lang="zh-TW" altLang="en-US" sz="2400" dirty="0"/>
              <a:t>對應的解答</a:t>
            </a:r>
            <a:endParaRPr lang="en-US" altLang="zh-TW" sz="2400" dirty="0"/>
          </a:p>
          <a:p>
            <a:pPr marL="0" indent="0">
              <a:buNone/>
            </a:pPr>
            <a:r>
              <a:rPr lang="en-US" altLang="zh-TW" sz="2400" dirty="0">
                <a:solidFill>
                  <a:srgbClr val="0000FF"/>
                </a:solidFill>
              </a:rPr>
              <a:t>1:</a:t>
            </a:r>
            <a:r>
              <a:rPr lang="zh-TW" altLang="en-US" sz="2400" dirty="0">
                <a:solidFill>
                  <a:srgbClr val="0000FF"/>
                </a:solidFill>
              </a:rPr>
              <a:t> </a:t>
            </a:r>
            <a:r>
              <a:rPr lang="zh-TW" altLang="en-US" sz="2400" dirty="0"/>
              <a:t>設定起始節點為解答空間樹的根節點， 標示根節點，並建立一個只包含啟始節點的</a:t>
            </a:r>
            <a:r>
              <a:rPr lang="zh-TW" altLang="en-US" sz="2400" dirty="0">
                <a:solidFill>
                  <a:srgbClr val="0000FF"/>
                </a:solidFill>
              </a:rPr>
              <a:t>堆疊</a:t>
            </a:r>
            <a:r>
              <a:rPr lang="en-US" altLang="zh-TW" sz="2400" dirty="0">
                <a:solidFill>
                  <a:srgbClr val="0000FF"/>
                </a:solidFill>
              </a:rPr>
              <a:t>(stack)</a:t>
            </a:r>
            <a:r>
              <a:rPr lang="zh-TW" altLang="en-US" sz="2400" dirty="0"/>
              <a:t>。</a:t>
            </a:r>
            <a:endParaRPr lang="en-US" altLang="zh-TW" sz="2400" dirty="0"/>
          </a:p>
          <a:p>
            <a:pPr marL="0" indent="0">
              <a:buNone/>
            </a:pPr>
            <a:r>
              <a:rPr lang="en-US" altLang="zh-TW" sz="2400" dirty="0">
                <a:solidFill>
                  <a:srgbClr val="0000FF"/>
                </a:solidFill>
              </a:rPr>
              <a:t>2:</a:t>
            </a:r>
            <a:r>
              <a:rPr lang="en-US" altLang="zh-TW" sz="2400" dirty="0"/>
              <a:t> </a:t>
            </a:r>
            <a:r>
              <a:rPr lang="zh-TW" altLang="en-US" sz="2400" dirty="0"/>
              <a:t>拜訪並檢查堆疊頂端的元素</a:t>
            </a:r>
            <a:r>
              <a:rPr lang="en-US" altLang="zh-TW" sz="2400" dirty="0"/>
              <a:t>(</a:t>
            </a:r>
            <a:r>
              <a:rPr lang="zh-TW" altLang="en-US" sz="2400" dirty="0"/>
              <a:t>節點</a:t>
            </a:r>
            <a:r>
              <a:rPr lang="en-US" altLang="zh-TW" sz="2400" dirty="0"/>
              <a:t>)</a:t>
            </a:r>
            <a:r>
              <a:rPr lang="zh-TW" altLang="en-US" sz="2400" dirty="0"/>
              <a:t>是否為</a:t>
            </a:r>
            <a:r>
              <a:rPr lang="zh-TW" altLang="en-US" sz="2400" dirty="0">
                <a:solidFill>
                  <a:srgbClr val="0000FF"/>
                </a:solidFill>
              </a:rPr>
              <a:t>目標節點</a:t>
            </a:r>
            <a:r>
              <a:rPr lang="en-US" altLang="zh-TW" sz="2400" dirty="0">
                <a:solidFill>
                  <a:srgbClr val="0000FF"/>
                </a:solidFill>
              </a:rPr>
              <a:t>(goal node)</a:t>
            </a:r>
            <a:r>
              <a:rPr lang="zh-TW" altLang="en-US" sz="2400" dirty="0"/>
              <a:t>。若是，則輸出目標節點所對應的解答並停止。</a:t>
            </a:r>
            <a:endParaRPr lang="en-US" altLang="zh-TW" sz="2400" dirty="0"/>
          </a:p>
          <a:p>
            <a:pPr marL="0" indent="0">
              <a:buNone/>
            </a:pPr>
            <a:r>
              <a:rPr lang="en-US" altLang="zh-TW" sz="2400" dirty="0">
                <a:solidFill>
                  <a:srgbClr val="0000FF"/>
                </a:solidFill>
              </a:rPr>
              <a:t>3:</a:t>
            </a:r>
            <a:r>
              <a:rPr lang="zh-TW" altLang="en-US" sz="2400" dirty="0"/>
              <a:t> 移除堆疊頂端的節點。若此節點可以</a:t>
            </a:r>
            <a:r>
              <a:rPr lang="zh-TW" altLang="en-US" sz="2400" dirty="0">
                <a:solidFill>
                  <a:srgbClr val="0000FF"/>
                </a:solidFill>
              </a:rPr>
              <a:t>擴展</a:t>
            </a:r>
            <a:r>
              <a:rPr lang="en-US" altLang="zh-TW" sz="2400" dirty="0">
                <a:solidFill>
                  <a:srgbClr val="0000FF"/>
                </a:solidFill>
              </a:rPr>
              <a:t>(expand)</a:t>
            </a:r>
            <a:r>
              <a:rPr lang="zh-TW" altLang="en-US" sz="2400" dirty="0"/>
              <a:t>出未標示過的子節點，則標示這些節點，並將其一一加入</a:t>
            </a:r>
            <a:r>
              <a:rPr lang="zh-TW" altLang="en-US" sz="2400" dirty="0">
                <a:solidFill>
                  <a:srgbClr val="0000FF"/>
                </a:solidFill>
              </a:rPr>
              <a:t>堆疊的頂端</a:t>
            </a:r>
            <a:r>
              <a:rPr lang="zh-TW" altLang="en-US" sz="2400" dirty="0"/>
              <a:t>。</a:t>
            </a:r>
            <a:endParaRPr lang="en-US" altLang="zh-TW" sz="2400" dirty="0"/>
          </a:p>
          <a:p>
            <a:pPr marL="0" indent="0">
              <a:buNone/>
            </a:pPr>
            <a:r>
              <a:rPr lang="en-US" altLang="zh-TW" sz="2400" dirty="0">
                <a:solidFill>
                  <a:srgbClr val="0000FF"/>
                </a:solidFill>
              </a:rPr>
              <a:t>4:</a:t>
            </a:r>
            <a:r>
              <a:rPr lang="zh-TW" altLang="en-US" sz="2400" dirty="0"/>
              <a:t> 若</a:t>
            </a:r>
            <a:r>
              <a:rPr lang="zh-TW" altLang="en-US" sz="2400" dirty="0">
                <a:solidFill>
                  <a:srgbClr val="0000FF"/>
                </a:solidFill>
              </a:rPr>
              <a:t>堆疊為空</a:t>
            </a:r>
            <a:r>
              <a:rPr lang="zh-TW" altLang="en-US" sz="2400" dirty="0"/>
              <a:t>，則回報無解答並停止。否則，跳至步驟</a:t>
            </a:r>
            <a:r>
              <a:rPr lang="en-US" altLang="zh-TW" sz="2400" dirty="0"/>
              <a:t>2</a:t>
            </a:r>
            <a:r>
              <a:rPr lang="zh-TW" altLang="en-US" sz="2400" dirty="0"/>
              <a:t>繼續執行。</a:t>
            </a:r>
            <a:endParaRPr lang="en-US" altLang="zh-TW" sz="2400" dirty="0"/>
          </a:p>
          <a:p>
            <a:pPr eaLnBrk="1" hangingPunct="1">
              <a:lnSpc>
                <a:spcPct val="80000"/>
              </a:lnSpc>
              <a:defRPr/>
            </a:pPr>
            <a:endParaRPr lang="en-US" altLang="zh-TW" sz="2400" dirty="0"/>
          </a:p>
        </p:txBody>
      </p:sp>
    </p:spTree>
    <p:extLst>
      <p:ext uri="{BB962C8B-B14F-4D97-AF65-F5344CB8AC3E}">
        <p14:creationId xmlns:p14="http://schemas.microsoft.com/office/powerpoint/2010/main" val="4349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使用深度優先搜尋演算法</a:t>
            </a:r>
            <a:br>
              <a:rPr lang="en-US" altLang="zh-TW" dirty="0"/>
            </a:br>
            <a:r>
              <a:rPr lang="zh-TW" altLang="en-US" dirty="0"/>
              <a:t>解決</a:t>
            </a:r>
            <a:r>
              <a:rPr lang="en-US" altLang="zh-TW" dirty="0"/>
              <a:t>8-</a:t>
            </a:r>
            <a:r>
              <a:rPr lang="zh-TW" altLang="en-US" dirty="0"/>
              <a:t>拼圖問題</a:t>
            </a:r>
            <a:endParaRPr lang="en-US" altLang="zh-TW" dirty="0"/>
          </a:p>
        </p:txBody>
      </p:sp>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16</a:t>
            </a:fld>
            <a:endParaRPr lang="en-US" altLang="zh-TW"/>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936856"/>
            <a:ext cx="4428492" cy="445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向下箭號 7"/>
          <p:cNvSpPr/>
          <p:nvPr/>
        </p:nvSpPr>
        <p:spPr bwMode="auto">
          <a:xfrm flipH="1">
            <a:off x="2843808" y="5877272"/>
            <a:ext cx="576064"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287864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1.38889E-6 -7.40741E-7 L 1.38889E-6 0.06296 " pathEditMode="relative" rAng="0" ptsTypes="AA">
                                      <p:cBhvr>
                                        <p:cTn id="16" dur="2000" fill="hold"/>
                                        <p:tgtEl>
                                          <p:spTgt spid="8"/>
                                        </p:tgtEl>
                                        <p:attrNameLst>
                                          <p:attrName>ppt_x</p:attrName>
                                          <p:attrName>ppt_y</p:attrName>
                                        </p:attrNameLst>
                                      </p:cBhvr>
                                      <p:rCtr x="0"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使用深度優先搜尋演算法</a:t>
            </a:r>
            <a:br>
              <a:rPr lang="en-US" altLang="zh-TW" dirty="0"/>
            </a:br>
            <a:r>
              <a:rPr lang="zh-TW" altLang="en-US" dirty="0"/>
              <a:t>解決</a:t>
            </a:r>
            <a:r>
              <a:rPr lang="en-US" altLang="zh-TW" dirty="0"/>
              <a:t>8-</a:t>
            </a:r>
            <a:r>
              <a:rPr lang="zh-TW" altLang="en-US" dirty="0"/>
              <a:t>拼圖問題</a:t>
            </a:r>
            <a:r>
              <a:rPr lang="en-US" altLang="zh-TW" dirty="0"/>
              <a:t>(</a:t>
            </a:r>
            <a:r>
              <a:rPr lang="zh-TW" altLang="en-US" dirty="0"/>
              <a:t>續</a:t>
            </a:r>
            <a:r>
              <a:rPr lang="en-US" altLang="zh-TW" dirty="0"/>
              <a:t>)</a:t>
            </a:r>
          </a:p>
        </p:txBody>
      </p:sp>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17</a:t>
            </a:fld>
            <a:endParaRPr lang="en-US" altLang="zh-TW"/>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860" y="2103195"/>
            <a:ext cx="3353296" cy="426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向下箭號 10"/>
          <p:cNvSpPr/>
          <p:nvPr/>
        </p:nvSpPr>
        <p:spPr bwMode="auto">
          <a:xfrm flipH="1">
            <a:off x="4229962" y="3016339"/>
            <a:ext cx="576064"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2" name="向下箭號 11"/>
          <p:cNvSpPr/>
          <p:nvPr/>
        </p:nvSpPr>
        <p:spPr bwMode="auto">
          <a:xfrm flipH="1">
            <a:off x="3491880" y="6119385"/>
            <a:ext cx="576064"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3" name="向下箭號 12"/>
          <p:cNvSpPr/>
          <p:nvPr/>
        </p:nvSpPr>
        <p:spPr bwMode="auto">
          <a:xfrm flipH="1">
            <a:off x="4806026" y="6158035"/>
            <a:ext cx="576064"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6502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4.4</a:t>
            </a:r>
          </a:p>
          <a:p>
            <a:pPr marL="0" indent="0">
              <a:buNone/>
            </a:pPr>
            <a:r>
              <a:rPr lang="zh-TW" altLang="en-US" sz="4400" b="1" dirty="0"/>
              <a:t>登山搜尋演算法</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18</a:t>
            </a:fld>
            <a:endParaRPr kumimoji="0" lang="en-US" altLang="zh-TW" sz="1400">
              <a:solidFill>
                <a:schemeClr val="accent1"/>
              </a:solidFill>
            </a:endParaRPr>
          </a:p>
        </p:txBody>
      </p:sp>
    </p:spTree>
    <p:extLst>
      <p:ext uri="{BB962C8B-B14F-4D97-AF65-F5344CB8AC3E}">
        <p14:creationId xmlns:p14="http://schemas.microsoft.com/office/powerpoint/2010/main" val="186835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0D9DB208-C7EB-4868-B19B-8F4D0F011820}" type="slidenum">
              <a:rPr kumimoji="0" lang="en-US" altLang="zh-TW" sz="1400" smtClean="0">
                <a:solidFill>
                  <a:schemeClr val="accent1"/>
                </a:solidFill>
              </a:rPr>
              <a:pPr>
                <a:spcBef>
                  <a:spcPct val="0"/>
                </a:spcBef>
                <a:buClrTx/>
                <a:buSzTx/>
                <a:buFontTx/>
                <a:buNone/>
              </a:pPr>
              <a:t>19</a:t>
            </a:fld>
            <a:endParaRPr kumimoji="0" lang="en-US" altLang="zh-TW" sz="1400">
              <a:solidFill>
                <a:schemeClr val="accent1"/>
              </a:solidFill>
            </a:endParaRPr>
          </a:p>
        </p:txBody>
      </p:sp>
      <p:sp>
        <p:nvSpPr>
          <p:cNvPr id="25603" name="Rectangle 2"/>
          <p:cNvSpPr>
            <a:spLocks noGrp="1" noChangeArrowheads="1"/>
          </p:cNvSpPr>
          <p:nvPr>
            <p:ph type="title"/>
          </p:nvPr>
        </p:nvSpPr>
        <p:spPr/>
        <p:txBody>
          <a:bodyPr/>
          <a:lstStyle/>
          <a:p>
            <a:pPr eaLnBrk="1" hangingPunct="1"/>
            <a:r>
              <a:rPr lang="zh-TW" altLang="en-US" b="1" dirty="0"/>
              <a:t>登山搜尋演算法</a:t>
            </a:r>
            <a:endParaRPr lang="en-US" altLang="zh-TW" dirty="0"/>
          </a:p>
        </p:txBody>
      </p:sp>
      <p:sp>
        <p:nvSpPr>
          <p:cNvPr id="25604" name="Rectangle 3"/>
          <p:cNvSpPr>
            <a:spLocks noGrp="1" noChangeArrowheads="1"/>
          </p:cNvSpPr>
          <p:nvPr>
            <p:ph type="body" idx="1"/>
          </p:nvPr>
        </p:nvSpPr>
        <p:spPr>
          <a:xfrm>
            <a:off x="755576" y="2132856"/>
            <a:ext cx="7772400" cy="4114800"/>
          </a:xfrm>
        </p:spPr>
        <p:txBody>
          <a:bodyPr/>
          <a:lstStyle/>
          <a:p>
            <a:pPr algn="just" eaLnBrk="1" hangingPunct="1"/>
            <a:r>
              <a:rPr lang="zh-TW" altLang="en-US" dirty="0">
                <a:solidFill>
                  <a:srgbClr val="0000FF"/>
                </a:solidFill>
              </a:rPr>
              <a:t>登山搜尋</a:t>
            </a:r>
            <a:r>
              <a:rPr lang="en-US" altLang="zh-TW" dirty="0">
                <a:solidFill>
                  <a:srgbClr val="0000FF"/>
                </a:solidFill>
              </a:rPr>
              <a:t>(hill-climbing search)</a:t>
            </a:r>
            <a:r>
              <a:rPr lang="zh-TW" altLang="en-US" dirty="0">
                <a:solidFill>
                  <a:srgbClr val="0000FF"/>
                </a:solidFill>
              </a:rPr>
              <a:t>演算法</a:t>
            </a:r>
            <a:r>
              <a:rPr lang="zh-TW" altLang="en-US" dirty="0"/>
              <a:t>為</a:t>
            </a:r>
            <a:r>
              <a:rPr lang="zh-TW" altLang="en-US" dirty="0">
                <a:solidFill>
                  <a:srgbClr val="0000FF"/>
                </a:solidFill>
              </a:rPr>
              <a:t>深度優先搜尋演算法</a:t>
            </a:r>
            <a:r>
              <a:rPr lang="zh-TW" altLang="en-US" dirty="0"/>
              <a:t>的變形</a:t>
            </a:r>
            <a:endParaRPr lang="en-US" altLang="zh-TW" dirty="0"/>
          </a:p>
          <a:p>
            <a:pPr algn="just" eaLnBrk="1" hangingPunct="1"/>
            <a:r>
              <a:rPr lang="zh-TW" altLang="en-US" dirty="0"/>
              <a:t>利用</a:t>
            </a:r>
            <a:r>
              <a:rPr lang="zh-TW" altLang="en-US" dirty="0">
                <a:solidFill>
                  <a:srgbClr val="0000FF"/>
                </a:solidFill>
              </a:rPr>
              <a:t>堆疊</a:t>
            </a:r>
            <a:r>
              <a:rPr lang="en-US" altLang="zh-TW" dirty="0">
                <a:solidFill>
                  <a:srgbClr val="0000FF"/>
                </a:solidFill>
              </a:rPr>
              <a:t>(stack)</a:t>
            </a:r>
            <a:r>
              <a:rPr lang="zh-TW" altLang="en-US" dirty="0"/>
              <a:t>並配合</a:t>
            </a:r>
            <a:r>
              <a:rPr lang="zh-TW" altLang="en-US" dirty="0">
                <a:solidFill>
                  <a:srgbClr val="0000FF"/>
                </a:solidFill>
              </a:rPr>
              <a:t>評估函數</a:t>
            </a:r>
            <a:r>
              <a:rPr lang="en-US" altLang="zh-TW" dirty="0">
                <a:solidFill>
                  <a:srgbClr val="0000FF"/>
                </a:solidFill>
              </a:rPr>
              <a:t>(evaluation function)</a:t>
            </a:r>
            <a:r>
              <a:rPr lang="zh-TW" altLang="en-US" dirty="0"/>
              <a:t>計算節點對應的優先順序或到達目標節點的預估成本，以便優先拜訪子節點中最佳的節點。</a:t>
            </a:r>
            <a:r>
              <a:rPr lang="en-US" altLang="zh-TW" dirty="0"/>
              <a:t> </a:t>
            </a:r>
          </a:p>
          <a:p>
            <a:pPr algn="just" eaLnBrk="1" hangingPunct="1"/>
            <a:r>
              <a:rPr lang="zh-TW" altLang="en-US" dirty="0"/>
              <a:t>不同的問題需要制定不同的評估函數</a:t>
            </a:r>
            <a:endParaRPr lang="en-US" altLang="zh-TW" dirty="0"/>
          </a:p>
        </p:txBody>
      </p:sp>
    </p:spTree>
    <p:extLst>
      <p:ext uri="{BB962C8B-B14F-4D97-AF65-F5344CB8AC3E}">
        <p14:creationId xmlns:p14="http://schemas.microsoft.com/office/powerpoint/2010/main" val="60165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Font typeface="Wingdings" pitchFamily="2" charset="2"/>
              <a:buNone/>
            </a:pPr>
            <a:r>
              <a:rPr lang="en-US" altLang="zh-TW" sz="4400" b="1" dirty="0"/>
              <a:t>4.1 </a:t>
            </a:r>
            <a:r>
              <a:rPr lang="zh-TW" altLang="en-US" sz="4400" b="1" dirty="0"/>
              <a:t>樹搜尋演算法基本概念</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2</a:t>
            </a:fld>
            <a:endParaRPr kumimoji="0" lang="en-US" altLang="zh-TW" sz="140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20</a:t>
            </a:fld>
            <a:endParaRPr lang="en-US" altLang="zh-TW"/>
          </a:p>
        </p:txBody>
      </p:sp>
      <p:sp>
        <p:nvSpPr>
          <p:cNvPr id="4" name="矩形 3"/>
          <p:cNvSpPr/>
          <p:nvPr/>
        </p:nvSpPr>
        <p:spPr>
          <a:xfrm>
            <a:off x="251520" y="2136338"/>
            <a:ext cx="7704856" cy="1815882"/>
          </a:xfrm>
          <a:prstGeom prst="rect">
            <a:avLst/>
          </a:prstGeom>
        </p:spPr>
        <p:txBody>
          <a:bodyPr wrap="square">
            <a:spAutoFit/>
          </a:bodyPr>
          <a:lstStyle/>
          <a:p>
            <a:pPr algn="just" eaLnBrk="1" hangingPunct="1">
              <a:buClr>
                <a:srgbClr val="0000FF"/>
              </a:buClr>
            </a:pPr>
            <a:r>
              <a:rPr lang="zh-TW" altLang="en-US" sz="2800" b="1" dirty="0"/>
              <a:t>以</a:t>
            </a:r>
            <a:r>
              <a:rPr lang="en-US" altLang="zh-TW" sz="2800" b="1" dirty="0"/>
              <a:t>8-</a:t>
            </a:r>
            <a:r>
              <a:rPr lang="zh-TW" altLang="en-US" sz="2800" b="1" dirty="0"/>
              <a:t>拼圖問題為例說明如何制定評估函數</a:t>
            </a:r>
            <a:r>
              <a:rPr lang="en-US" altLang="zh-TW" sz="2800" b="1" dirty="0"/>
              <a:t>:</a:t>
            </a:r>
          </a:p>
          <a:p>
            <a:pPr marL="457200" indent="-457200" algn="just" eaLnBrk="1" hangingPunct="1">
              <a:buClr>
                <a:srgbClr val="0000FF"/>
              </a:buClr>
              <a:buFont typeface="Wingdings" panose="05000000000000000000" pitchFamily="2" charset="2"/>
              <a:buChar char="n"/>
            </a:pPr>
            <a:r>
              <a:rPr lang="en-US" altLang="zh-TW" sz="2800" dirty="0"/>
              <a:t>8-</a:t>
            </a:r>
            <a:r>
              <a:rPr lang="zh-TW" altLang="en-US" sz="2800" dirty="0"/>
              <a:t>拼圖問題之</a:t>
            </a:r>
            <a:r>
              <a:rPr lang="zh-TW" altLang="en-US" sz="2800" dirty="0">
                <a:solidFill>
                  <a:srgbClr val="0000FF"/>
                </a:solidFill>
                <a:latin typeface="+mn-ea"/>
                <a:ea typeface="+mn-ea"/>
              </a:rPr>
              <a:t>評估函數</a:t>
            </a:r>
            <a:r>
              <a:rPr lang="zh-TW" altLang="en-US" sz="2800" dirty="0">
                <a:latin typeface="+mn-ea"/>
              </a:rPr>
              <a:t>定義</a:t>
            </a:r>
            <a:r>
              <a:rPr lang="en-US" altLang="zh-TW" sz="2800" dirty="0">
                <a:solidFill>
                  <a:srgbClr val="0000FF"/>
                </a:solidFill>
                <a:latin typeface="+mn-ea"/>
                <a:ea typeface="+mn-ea"/>
              </a:rPr>
              <a:t>:</a:t>
            </a:r>
            <a:r>
              <a:rPr lang="zh-TW" altLang="en-US" sz="2800" dirty="0">
                <a:solidFill>
                  <a:srgbClr val="0000FF"/>
                </a:solidFill>
                <a:latin typeface="+mn-ea"/>
                <a:ea typeface="+mn-ea"/>
              </a:rPr>
              <a:t> </a:t>
            </a:r>
            <a:r>
              <a:rPr lang="zh-TW" altLang="en-US" sz="2800" dirty="0">
                <a:latin typeface="+mn-ea"/>
                <a:ea typeface="+mn-ea"/>
                <a:sym typeface="Symbol"/>
              </a:rPr>
              <a:t>填入的數字與</a:t>
            </a:r>
            <a:r>
              <a:rPr lang="zh-TW" altLang="en-US" sz="2800" dirty="0">
                <a:solidFill>
                  <a:srgbClr val="0000FF"/>
                </a:solidFill>
                <a:latin typeface="+mn-ea"/>
                <a:ea typeface="+mn-ea"/>
              </a:rPr>
              <a:t>目標狀態</a:t>
            </a:r>
            <a:r>
              <a:rPr lang="zh-TW" altLang="en-US" sz="2800" dirty="0">
                <a:latin typeface="+mn-ea"/>
                <a:ea typeface="+mn-ea"/>
                <a:sym typeface="Symbol"/>
              </a:rPr>
              <a:t>所指定</a:t>
            </a:r>
            <a:r>
              <a:rPr lang="zh-TW" altLang="en-US" sz="2800" dirty="0">
                <a:latin typeface="+mn-ea"/>
                <a:ea typeface="+mn-ea"/>
              </a:rPr>
              <a:t>數字不同的單格總數。</a:t>
            </a:r>
            <a:endParaRPr lang="en-US" altLang="zh-TW" sz="2800" dirty="0">
              <a:latin typeface="+mn-ea"/>
              <a:ea typeface="+mn-ea"/>
            </a:endParaRPr>
          </a:p>
          <a:p>
            <a:pPr marL="457200" indent="-457200" algn="just" eaLnBrk="1" hangingPunct="1">
              <a:buClr>
                <a:srgbClr val="0000FF"/>
              </a:buClr>
              <a:buFont typeface="Wingdings" panose="05000000000000000000" pitchFamily="2" charset="2"/>
              <a:buChar char="n"/>
            </a:pPr>
            <a:r>
              <a:rPr lang="zh-TW" altLang="en-US" sz="2800" dirty="0"/>
              <a:t>範例</a:t>
            </a:r>
            <a:r>
              <a:rPr lang="en-US" altLang="zh-TW" sz="2800" b="1" dirty="0"/>
              <a:t>:</a:t>
            </a:r>
            <a:endParaRPr lang="zh-TW" altLang="zh-TW" sz="28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145" y="4057471"/>
            <a:ext cx="23907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051344"/>
            <a:ext cx="23907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477953" y="6342419"/>
            <a:ext cx="2226892" cy="830997"/>
          </a:xfrm>
          <a:prstGeom prst="rect">
            <a:avLst/>
          </a:prstGeom>
          <a:noFill/>
        </p:spPr>
        <p:txBody>
          <a:bodyPr wrap="none" rtlCol="0">
            <a:spAutoFit/>
          </a:bodyPr>
          <a:lstStyle/>
          <a:p>
            <a:r>
              <a:rPr lang="zh-TW" altLang="en-US" b="1" dirty="0"/>
              <a:t>評估函數值為</a:t>
            </a:r>
            <a:r>
              <a:rPr lang="en-US" altLang="zh-TW" b="1" dirty="0">
                <a:solidFill>
                  <a:srgbClr val="FF0000"/>
                </a:solidFill>
              </a:rPr>
              <a:t>2</a:t>
            </a:r>
            <a:endParaRPr lang="zh-TW" altLang="zh-TW" dirty="0">
              <a:solidFill>
                <a:srgbClr val="FF0000"/>
              </a:solidFill>
            </a:endParaRPr>
          </a:p>
          <a:p>
            <a:endParaRPr lang="zh-TW" altLang="en-US" dirty="0"/>
          </a:p>
        </p:txBody>
      </p:sp>
      <p:sp>
        <p:nvSpPr>
          <p:cNvPr id="10" name="文字方塊 9"/>
          <p:cNvSpPr txBox="1"/>
          <p:nvPr/>
        </p:nvSpPr>
        <p:spPr>
          <a:xfrm>
            <a:off x="5374021" y="6316171"/>
            <a:ext cx="2226892" cy="830997"/>
          </a:xfrm>
          <a:prstGeom prst="rect">
            <a:avLst/>
          </a:prstGeom>
          <a:noFill/>
        </p:spPr>
        <p:txBody>
          <a:bodyPr wrap="none" rtlCol="0">
            <a:spAutoFit/>
          </a:bodyPr>
          <a:lstStyle/>
          <a:p>
            <a:r>
              <a:rPr lang="zh-TW" altLang="en-US" b="1" dirty="0"/>
              <a:t>評估函數值為</a:t>
            </a:r>
            <a:r>
              <a:rPr lang="en-US" altLang="zh-TW" b="1" dirty="0">
                <a:solidFill>
                  <a:srgbClr val="FF0000"/>
                </a:solidFill>
              </a:rPr>
              <a:t>4</a:t>
            </a:r>
            <a:endParaRPr lang="zh-TW" altLang="zh-TW" dirty="0">
              <a:solidFill>
                <a:srgbClr val="FF0000"/>
              </a:solidFill>
            </a:endParaRPr>
          </a:p>
          <a:p>
            <a:endParaRPr lang="zh-TW" altLang="en-US" dirty="0"/>
          </a:p>
        </p:txBody>
      </p:sp>
      <p:sp>
        <p:nvSpPr>
          <p:cNvPr id="6" name="橢圓 5"/>
          <p:cNvSpPr/>
          <p:nvPr/>
        </p:nvSpPr>
        <p:spPr bwMode="auto">
          <a:xfrm>
            <a:off x="1477953" y="4777551"/>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2" name="橢圓 11"/>
          <p:cNvSpPr/>
          <p:nvPr/>
        </p:nvSpPr>
        <p:spPr bwMode="auto">
          <a:xfrm>
            <a:off x="2297640" y="4777551"/>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3" name="橢圓 12"/>
          <p:cNvSpPr/>
          <p:nvPr/>
        </p:nvSpPr>
        <p:spPr bwMode="auto">
          <a:xfrm>
            <a:off x="6128575" y="5497631"/>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4" name="橢圓 13"/>
          <p:cNvSpPr/>
          <p:nvPr/>
        </p:nvSpPr>
        <p:spPr bwMode="auto">
          <a:xfrm>
            <a:off x="5303480" y="5497631"/>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5" name="橢圓 14"/>
          <p:cNvSpPr/>
          <p:nvPr/>
        </p:nvSpPr>
        <p:spPr bwMode="auto">
          <a:xfrm>
            <a:off x="5303480" y="4777551"/>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6" name="橢圓 15"/>
          <p:cNvSpPr/>
          <p:nvPr/>
        </p:nvSpPr>
        <p:spPr bwMode="auto">
          <a:xfrm>
            <a:off x="6128574" y="4777159"/>
            <a:ext cx="717783" cy="720080"/>
          </a:xfrm>
          <a:prstGeom prst="ellipse">
            <a:avLst/>
          </a:prstGeom>
          <a:noFill/>
          <a:ln w="38100" cap="flat" cmpd="sng" algn="ctr">
            <a:solidFill>
              <a:srgbClr val="FF33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17" name="Rectangle 2"/>
          <p:cNvSpPr>
            <a:spLocks noGrp="1" noChangeArrowheads="1"/>
          </p:cNvSpPr>
          <p:nvPr>
            <p:ph type="title"/>
          </p:nvPr>
        </p:nvSpPr>
        <p:spPr>
          <a:xfrm>
            <a:off x="1150938" y="617538"/>
            <a:ext cx="7793037" cy="1143000"/>
          </a:xfrm>
        </p:spPr>
        <p:txBody>
          <a:bodyPr/>
          <a:lstStyle/>
          <a:p>
            <a:pPr eaLnBrk="1" hangingPunct="1"/>
            <a:r>
              <a:rPr lang="zh-TW" altLang="en-US" dirty="0"/>
              <a:t>登山搜尋演算法</a:t>
            </a:r>
            <a:r>
              <a:rPr lang="en-US" altLang="zh-TW" dirty="0"/>
              <a:t>(</a:t>
            </a:r>
            <a:r>
              <a:rPr lang="zh-TW" altLang="en-US" dirty="0"/>
              <a:t>續</a:t>
            </a:r>
            <a:r>
              <a:rPr lang="en-US" altLang="zh-TW" dirty="0"/>
              <a:t>)</a:t>
            </a:r>
          </a:p>
        </p:txBody>
      </p:sp>
    </p:spTree>
    <p:extLst>
      <p:ext uri="{BB962C8B-B14F-4D97-AF65-F5344CB8AC3E}">
        <p14:creationId xmlns:p14="http://schemas.microsoft.com/office/powerpoint/2010/main" val="14915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411"/>
                                        </p:tgtEl>
                                        <p:attrNameLst>
                                          <p:attrName>style.visibility</p:attrName>
                                        </p:attrNameLst>
                                      </p:cBhvr>
                                      <p:to>
                                        <p:strVal val="visible"/>
                                      </p:to>
                                    </p:set>
                                    <p:anim calcmode="lin" valueType="num">
                                      <p:cBhvr additive="base">
                                        <p:cTn id="33" dur="500" fill="hold"/>
                                        <p:tgtEl>
                                          <p:spTgt spid="17411"/>
                                        </p:tgtEl>
                                        <p:attrNameLst>
                                          <p:attrName>ppt_x</p:attrName>
                                        </p:attrNameLst>
                                      </p:cBhvr>
                                      <p:tavLst>
                                        <p:tav tm="0">
                                          <p:val>
                                            <p:strVal val="#ppt_x"/>
                                          </p:val>
                                        </p:tav>
                                        <p:tav tm="100000">
                                          <p:val>
                                            <p:strVal val="#ppt_x"/>
                                          </p:val>
                                        </p:tav>
                                      </p:tavLst>
                                    </p:anim>
                                    <p:anim calcmode="lin" valueType="num">
                                      <p:cBhvr additive="base">
                                        <p:cTn id="34" dur="500" fill="hold"/>
                                        <p:tgtEl>
                                          <p:spTgt spid="174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E74774A3-6540-4DDC-97BD-43FB5F6B212E}" type="slidenum">
              <a:rPr kumimoji="0" lang="en-US" altLang="zh-TW" sz="1400" smtClean="0">
                <a:solidFill>
                  <a:schemeClr val="accent1"/>
                </a:solidFill>
              </a:rPr>
              <a:pPr>
                <a:spcBef>
                  <a:spcPct val="0"/>
                </a:spcBef>
                <a:buClrTx/>
                <a:buSzTx/>
                <a:buFontTx/>
                <a:buNone/>
              </a:pPr>
              <a:t>21</a:t>
            </a:fld>
            <a:endParaRPr kumimoji="0" lang="en-US" altLang="zh-TW" sz="1400">
              <a:solidFill>
                <a:schemeClr val="accent1"/>
              </a:solidFill>
            </a:endParaRPr>
          </a:p>
        </p:txBody>
      </p:sp>
      <p:sp>
        <p:nvSpPr>
          <p:cNvPr id="20483" name="Rectangle 2"/>
          <p:cNvSpPr>
            <a:spLocks noGrp="1" noChangeArrowheads="1"/>
          </p:cNvSpPr>
          <p:nvPr>
            <p:ph type="title"/>
          </p:nvPr>
        </p:nvSpPr>
        <p:spPr/>
        <p:txBody>
          <a:bodyPr/>
          <a:lstStyle/>
          <a:p>
            <a:pPr eaLnBrk="1" hangingPunct="1"/>
            <a:r>
              <a:rPr lang="zh-TW" altLang="en-US" dirty="0"/>
              <a:t>登山搜尋演算法</a:t>
            </a:r>
            <a:r>
              <a:rPr lang="en-US" altLang="zh-TW" dirty="0"/>
              <a:t>(</a:t>
            </a:r>
            <a:r>
              <a:rPr lang="zh-TW" altLang="en-US" dirty="0"/>
              <a:t>續</a:t>
            </a:r>
            <a:r>
              <a:rPr lang="en-US" altLang="zh-TW" dirty="0"/>
              <a:t>)</a:t>
            </a:r>
          </a:p>
        </p:txBody>
      </p:sp>
      <p:sp>
        <p:nvSpPr>
          <p:cNvPr id="59395" name="Rectangle 3"/>
          <p:cNvSpPr>
            <a:spLocks noGrp="1" noChangeArrowheads="1"/>
          </p:cNvSpPr>
          <p:nvPr>
            <p:ph type="body" idx="1"/>
          </p:nvPr>
        </p:nvSpPr>
        <p:spPr>
          <a:xfrm>
            <a:off x="251520" y="1944216"/>
            <a:ext cx="8496944" cy="4869160"/>
          </a:xfrm>
        </p:spPr>
        <p:txBody>
          <a:bodyPr/>
          <a:lstStyle/>
          <a:p>
            <a:pPr marL="0" indent="0">
              <a:buNone/>
            </a:pPr>
            <a:r>
              <a:rPr lang="en-US" altLang="zh-TW" sz="2400" dirty="0"/>
              <a:t>Algorithm</a:t>
            </a:r>
            <a:r>
              <a:rPr lang="zh-TW" altLang="en-US" sz="2400" dirty="0"/>
              <a:t> 登山搜尋演算法</a:t>
            </a:r>
            <a:endParaRPr lang="en-US" altLang="zh-TW" sz="2400" dirty="0"/>
          </a:p>
          <a:p>
            <a:pPr marL="0" indent="0">
              <a:buNone/>
            </a:pPr>
            <a:r>
              <a:rPr lang="en-US" altLang="zh-TW" sz="2400" dirty="0"/>
              <a:t>Input: </a:t>
            </a:r>
            <a:r>
              <a:rPr lang="zh-TW" altLang="en-US" sz="2400" dirty="0"/>
              <a:t>起始狀態</a:t>
            </a:r>
            <a:r>
              <a:rPr lang="en-US" altLang="zh-TW" sz="2400" dirty="0"/>
              <a:t>(</a:t>
            </a:r>
            <a:r>
              <a:rPr lang="zh-TW" altLang="en-US" sz="2400" dirty="0"/>
              <a:t>或起始節點</a:t>
            </a:r>
            <a:r>
              <a:rPr lang="en-US" altLang="zh-TW" sz="2400" dirty="0"/>
              <a:t>)</a:t>
            </a:r>
            <a:r>
              <a:rPr lang="zh-TW" altLang="en-US" sz="2400" dirty="0"/>
              <a:t>與目標狀態</a:t>
            </a:r>
            <a:r>
              <a:rPr lang="en-US" altLang="zh-TW" sz="2400" dirty="0"/>
              <a:t>(</a:t>
            </a:r>
            <a:r>
              <a:rPr lang="zh-TW" altLang="en-US" sz="2400" dirty="0"/>
              <a:t>或目標節點</a:t>
            </a:r>
            <a:r>
              <a:rPr lang="en-US" altLang="zh-TW" sz="2400" dirty="0"/>
              <a:t>) </a:t>
            </a:r>
          </a:p>
          <a:p>
            <a:pPr marL="0" indent="0">
              <a:buNone/>
            </a:pPr>
            <a:r>
              <a:rPr lang="en-US" altLang="zh-TW" sz="2400" dirty="0"/>
              <a:t>Output: </a:t>
            </a:r>
            <a:r>
              <a:rPr lang="zh-TW" altLang="en-US" sz="2400" dirty="0"/>
              <a:t>目標狀態</a:t>
            </a:r>
            <a:r>
              <a:rPr lang="en-US" altLang="zh-TW" sz="2400" dirty="0"/>
              <a:t>(</a:t>
            </a:r>
            <a:r>
              <a:rPr lang="zh-TW" altLang="en-US" sz="2400" dirty="0"/>
              <a:t>或目標節點</a:t>
            </a:r>
            <a:r>
              <a:rPr lang="en-US" altLang="zh-TW" sz="2400" dirty="0"/>
              <a:t>)</a:t>
            </a:r>
            <a:r>
              <a:rPr lang="zh-TW" altLang="en-US" sz="2400" dirty="0"/>
              <a:t>對應的解答</a:t>
            </a:r>
            <a:endParaRPr lang="en-US" altLang="zh-TW" sz="2400" dirty="0"/>
          </a:p>
          <a:p>
            <a:pPr marL="0" indent="0">
              <a:buNone/>
            </a:pPr>
            <a:r>
              <a:rPr lang="en-US" altLang="zh-TW" sz="2400" dirty="0">
                <a:solidFill>
                  <a:srgbClr val="0000FF"/>
                </a:solidFill>
              </a:rPr>
              <a:t>1:</a:t>
            </a:r>
            <a:r>
              <a:rPr lang="zh-TW" altLang="en-US" sz="2400" dirty="0">
                <a:solidFill>
                  <a:srgbClr val="0000FF"/>
                </a:solidFill>
              </a:rPr>
              <a:t> </a:t>
            </a:r>
            <a:r>
              <a:rPr lang="zh-TW" altLang="en-US" sz="2400" dirty="0"/>
              <a:t>設定起始節點為解答空間樹的根節點，標示根節點，並建立一個只包含啟始節點的</a:t>
            </a:r>
            <a:r>
              <a:rPr lang="zh-TW" altLang="en-US" sz="2400" dirty="0">
                <a:solidFill>
                  <a:srgbClr val="0000FF"/>
                </a:solidFill>
              </a:rPr>
              <a:t>堆疊</a:t>
            </a:r>
            <a:r>
              <a:rPr lang="en-US" altLang="zh-TW" sz="2400" dirty="0">
                <a:solidFill>
                  <a:srgbClr val="0000FF"/>
                </a:solidFill>
              </a:rPr>
              <a:t>(stack)</a:t>
            </a:r>
            <a:r>
              <a:rPr lang="zh-TW" altLang="en-US" sz="2400" dirty="0"/>
              <a:t>。</a:t>
            </a:r>
            <a:endParaRPr lang="en-US" altLang="zh-TW" sz="2400" dirty="0"/>
          </a:p>
          <a:p>
            <a:pPr marL="0" indent="0">
              <a:buNone/>
            </a:pPr>
            <a:r>
              <a:rPr lang="en-US" altLang="zh-TW" sz="2400" dirty="0">
                <a:solidFill>
                  <a:srgbClr val="0000FF"/>
                </a:solidFill>
              </a:rPr>
              <a:t>2:</a:t>
            </a:r>
            <a:r>
              <a:rPr lang="en-US" altLang="zh-TW" sz="2400" dirty="0"/>
              <a:t> </a:t>
            </a:r>
            <a:r>
              <a:rPr lang="zh-TW" altLang="en-US" sz="2400" dirty="0"/>
              <a:t>拜訪並檢查堆疊頂端的元素</a:t>
            </a:r>
            <a:r>
              <a:rPr lang="en-US" altLang="zh-TW" sz="2400" dirty="0"/>
              <a:t>(</a:t>
            </a:r>
            <a:r>
              <a:rPr lang="zh-TW" altLang="en-US" sz="2400" dirty="0"/>
              <a:t>節點</a:t>
            </a:r>
            <a:r>
              <a:rPr lang="en-US" altLang="zh-TW" sz="2400" dirty="0"/>
              <a:t>)</a:t>
            </a:r>
            <a:r>
              <a:rPr lang="zh-TW" altLang="en-US" sz="2400" dirty="0"/>
              <a:t>是否為</a:t>
            </a:r>
            <a:r>
              <a:rPr lang="zh-TW" altLang="en-US" sz="2400" dirty="0">
                <a:solidFill>
                  <a:srgbClr val="0000FF"/>
                </a:solidFill>
              </a:rPr>
              <a:t>目標節點</a:t>
            </a:r>
            <a:r>
              <a:rPr lang="en-US" altLang="zh-TW" sz="2400" dirty="0">
                <a:solidFill>
                  <a:srgbClr val="0000FF"/>
                </a:solidFill>
              </a:rPr>
              <a:t>(goal node)</a:t>
            </a:r>
            <a:r>
              <a:rPr lang="zh-TW" altLang="en-US" sz="2400" dirty="0"/>
              <a:t>。若是，則輸出目標節點所對應的解答並停止。</a:t>
            </a:r>
            <a:endParaRPr lang="en-US" altLang="zh-TW" sz="2400" dirty="0"/>
          </a:p>
          <a:p>
            <a:pPr marL="0" indent="0">
              <a:buNone/>
            </a:pPr>
            <a:r>
              <a:rPr lang="en-US" altLang="zh-TW" sz="2400" dirty="0">
                <a:solidFill>
                  <a:srgbClr val="0000FF"/>
                </a:solidFill>
              </a:rPr>
              <a:t>3:</a:t>
            </a:r>
            <a:r>
              <a:rPr lang="zh-TW" altLang="en-US" sz="2400" dirty="0"/>
              <a:t> 移除堆疊頂端的節點。若此節點可以</a:t>
            </a:r>
            <a:r>
              <a:rPr lang="zh-TW" altLang="en-US" sz="2400" dirty="0">
                <a:solidFill>
                  <a:srgbClr val="0000FF"/>
                </a:solidFill>
              </a:rPr>
              <a:t>擴展</a:t>
            </a:r>
            <a:r>
              <a:rPr lang="en-US" altLang="zh-TW" sz="2400" dirty="0">
                <a:solidFill>
                  <a:srgbClr val="0000FF"/>
                </a:solidFill>
              </a:rPr>
              <a:t>(expand)</a:t>
            </a:r>
            <a:r>
              <a:rPr lang="zh-TW" altLang="en-US" sz="2400" dirty="0"/>
              <a:t>出未標示過的子節點，則標示這些節點，並</a:t>
            </a:r>
            <a:r>
              <a:rPr lang="zh-TW" altLang="en-US" sz="2400" dirty="0">
                <a:solidFill>
                  <a:schemeClr val="folHlink"/>
                </a:solidFill>
              </a:rPr>
              <a:t>根據由評估函數所計算的優先順序</a:t>
            </a:r>
            <a:r>
              <a:rPr lang="zh-TW" altLang="en-US" sz="2400" dirty="0"/>
              <a:t>將其一一加入堆疊的頂端，優先順序低的先加入。</a:t>
            </a:r>
            <a:endParaRPr lang="en-US" altLang="zh-TW" sz="2400" dirty="0"/>
          </a:p>
          <a:p>
            <a:pPr marL="0" indent="0">
              <a:buNone/>
            </a:pPr>
            <a:r>
              <a:rPr lang="en-US" altLang="zh-TW" sz="2400" dirty="0">
                <a:solidFill>
                  <a:srgbClr val="0000FF"/>
                </a:solidFill>
              </a:rPr>
              <a:t>4:</a:t>
            </a:r>
            <a:r>
              <a:rPr lang="zh-TW" altLang="en-US" sz="2400" dirty="0"/>
              <a:t> 若</a:t>
            </a:r>
            <a:r>
              <a:rPr lang="zh-TW" altLang="en-US" sz="2400" dirty="0">
                <a:solidFill>
                  <a:srgbClr val="0000FF"/>
                </a:solidFill>
              </a:rPr>
              <a:t>堆疊為空</a:t>
            </a:r>
            <a:r>
              <a:rPr lang="zh-TW" altLang="en-US" sz="2400" dirty="0"/>
              <a:t>，則回報無解答並停止。否則，跳至步驟</a:t>
            </a:r>
            <a:r>
              <a:rPr lang="en-US" altLang="zh-TW" sz="2400" dirty="0"/>
              <a:t>2</a:t>
            </a:r>
            <a:r>
              <a:rPr lang="zh-TW" altLang="en-US" sz="2400" dirty="0"/>
              <a:t>繼續執行。</a:t>
            </a:r>
            <a:endParaRPr lang="en-US" altLang="zh-TW" sz="2400" dirty="0"/>
          </a:p>
          <a:p>
            <a:pPr eaLnBrk="1" hangingPunct="1">
              <a:lnSpc>
                <a:spcPct val="80000"/>
              </a:lnSpc>
              <a:defRPr/>
            </a:pPr>
            <a:endParaRPr lang="en-US" altLang="zh-TW" sz="2400" dirty="0"/>
          </a:p>
        </p:txBody>
      </p:sp>
    </p:spTree>
    <p:extLst>
      <p:ext uri="{BB962C8B-B14F-4D97-AF65-F5344CB8AC3E}">
        <p14:creationId xmlns:p14="http://schemas.microsoft.com/office/powerpoint/2010/main" val="6175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使用登山搜尋演算法</a:t>
            </a:r>
            <a:br>
              <a:rPr lang="en-US" altLang="zh-TW" dirty="0"/>
            </a:br>
            <a:r>
              <a:rPr lang="zh-TW" altLang="en-US" dirty="0"/>
              <a:t>解決</a:t>
            </a:r>
            <a:r>
              <a:rPr lang="en-US" altLang="zh-TW" dirty="0"/>
              <a:t>8-</a:t>
            </a:r>
            <a:r>
              <a:rPr lang="zh-TW" altLang="en-US" dirty="0"/>
              <a:t>拼圖問題</a:t>
            </a:r>
            <a:endParaRPr lang="en-US" altLang="zh-TW"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94675"/>
            <a:ext cx="5184576" cy="4918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22</a:t>
            </a:fld>
            <a:endParaRPr lang="en-US" altLang="zh-TW"/>
          </a:p>
        </p:txBody>
      </p:sp>
    </p:spTree>
    <p:extLst>
      <p:ext uri="{BB962C8B-B14F-4D97-AF65-F5344CB8AC3E}">
        <p14:creationId xmlns:p14="http://schemas.microsoft.com/office/powerpoint/2010/main" val="39728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ppt_x"/>
                                          </p:val>
                                        </p:tav>
                                        <p:tav tm="100000">
                                          <p:val>
                                            <p:strVal val="#ppt_x"/>
                                          </p:val>
                                        </p:tav>
                                      </p:tavLst>
                                    </p:anim>
                                    <p:anim calcmode="lin" valueType="num">
                                      <p:cBhvr additive="base">
                                        <p:cTn id="8"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4.5</a:t>
            </a:r>
          </a:p>
          <a:p>
            <a:pPr marL="0" indent="0">
              <a:buNone/>
            </a:pPr>
            <a:r>
              <a:rPr lang="zh-TW" altLang="en-US" sz="4400" b="1" dirty="0"/>
              <a:t>最佳優先搜尋演算法</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23</a:t>
            </a:fld>
            <a:endParaRPr kumimoji="0" lang="en-US" altLang="zh-TW" sz="1400">
              <a:solidFill>
                <a:schemeClr val="accent1"/>
              </a:solidFill>
            </a:endParaRPr>
          </a:p>
        </p:txBody>
      </p:sp>
    </p:spTree>
    <p:extLst>
      <p:ext uri="{BB962C8B-B14F-4D97-AF65-F5344CB8AC3E}">
        <p14:creationId xmlns:p14="http://schemas.microsoft.com/office/powerpoint/2010/main" val="670912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934BBB42-E798-42BA-A734-B8506656278A}" type="slidenum">
              <a:rPr kumimoji="0" lang="en-US" altLang="zh-TW" sz="1400" smtClean="0">
                <a:solidFill>
                  <a:schemeClr val="accent1"/>
                </a:solidFill>
              </a:rPr>
              <a:pPr>
                <a:spcBef>
                  <a:spcPct val="0"/>
                </a:spcBef>
                <a:buClrTx/>
                <a:buSzTx/>
                <a:buFontTx/>
                <a:buNone/>
              </a:pPr>
              <a:t>24</a:t>
            </a:fld>
            <a:endParaRPr kumimoji="0" lang="en-US" altLang="zh-TW" sz="1400">
              <a:solidFill>
                <a:schemeClr val="accent1"/>
              </a:solidFill>
            </a:endParaRPr>
          </a:p>
        </p:txBody>
      </p:sp>
      <p:sp>
        <p:nvSpPr>
          <p:cNvPr id="28675" name="Rectangle 2"/>
          <p:cNvSpPr>
            <a:spLocks noGrp="1" noChangeArrowheads="1"/>
          </p:cNvSpPr>
          <p:nvPr>
            <p:ph type="title"/>
          </p:nvPr>
        </p:nvSpPr>
        <p:spPr/>
        <p:txBody>
          <a:bodyPr/>
          <a:lstStyle/>
          <a:p>
            <a:pPr eaLnBrk="1" hangingPunct="1"/>
            <a:r>
              <a:rPr lang="zh-TW" altLang="en-US" dirty="0"/>
              <a:t>最佳優先搜尋演算法</a:t>
            </a:r>
            <a:endParaRPr lang="en-US" altLang="zh-TW" dirty="0"/>
          </a:p>
        </p:txBody>
      </p:sp>
      <p:sp>
        <p:nvSpPr>
          <p:cNvPr id="28676" name="Rectangle 3"/>
          <p:cNvSpPr>
            <a:spLocks noGrp="1" noChangeArrowheads="1"/>
          </p:cNvSpPr>
          <p:nvPr>
            <p:ph type="body" idx="1"/>
          </p:nvPr>
        </p:nvSpPr>
        <p:spPr>
          <a:xfrm>
            <a:off x="611560" y="2060848"/>
            <a:ext cx="8199512" cy="4114800"/>
          </a:xfrm>
        </p:spPr>
        <p:txBody>
          <a:bodyPr/>
          <a:lstStyle/>
          <a:p>
            <a:pPr algn="just" eaLnBrk="1" hangingPunct="1"/>
            <a:r>
              <a:rPr lang="zh-TW" altLang="en-US" sz="2800" dirty="0">
                <a:solidFill>
                  <a:srgbClr val="0000FF"/>
                </a:solidFill>
              </a:rPr>
              <a:t>最佳優先搜尋</a:t>
            </a:r>
            <a:r>
              <a:rPr lang="en-US" altLang="zh-TW" sz="2800" dirty="0">
                <a:solidFill>
                  <a:srgbClr val="0000FF"/>
                </a:solidFill>
              </a:rPr>
              <a:t>(Best-Frist Search, BFS)</a:t>
            </a:r>
            <a:r>
              <a:rPr lang="zh-TW" altLang="en-US" sz="2800" dirty="0"/>
              <a:t>演算法結合深度優先搜尋演算法與廣度優先搜尋演算法。</a:t>
            </a:r>
            <a:endParaRPr lang="en-US" altLang="zh-TW" sz="2800" dirty="0"/>
          </a:p>
          <a:p>
            <a:pPr algn="just" eaLnBrk="1" hangingPunct="1"/>
            <a:r>
              <a:rPr lang="zh-TW" altLang="en-US" sz="2800" dirty="0"/>
              <a:t>從所有已被擴展出的節點中選出</a:t>
            </a:r>
            <a:r>
              <a:rPr lang="zh-TW" altLang="en-US" sz="2800" dirty="0">
                <a:solidFill>
                  <a:srgbClr val="0000FF"/>
                </a:solidFill>
              </a:rPr>
              <a:t>評估函數</a:t>
            </a:r>
            <a:r>
              <a:rPr lang="en-US" altLang="zh-TW" sz="2800" dirty="0">
                <a:solidFill>
                  <a:srgbClr val="0000FF"/>
                </a:solidFill>
              </a:rPr>
              <a:t>(evaluation function)</a:t>
            </a:r>
            <a:r>
              <a:rPr lang="zh-TW" altLang="en-US" sz="2800" dirty="0"/>
              <a:t>估計為優先順序最高的節點進行拜訪。</a:t>
            </a:r>
            <a:endParaRPr lang="en-US" altLang="zh-TW" sz="2800" dirty="0"/>
          </a:p>
          <a:p>
            <a:pPr eaLnBrk="1" hangingPunct="1"/>
            <a:r>
              <a:rPr lang="zh-TW" altLang="en-US" sz="2800" dirty="0"/>
              <a:t>相對於僅具有</a:t>
            </a:r>
            <a:r>
              <a:rPr lang="zh-TW" altLang="en-US" sz="2800" dirty="0">
                <a:solidFill>
                  <a:srgbClr val="0000FF"/>
                </a:solidFill>
              </a:rPr>
              <a:t>區域</a:t>
            </a:r>
            <a:r>
              <a:rPr lang="en-US" altLang="zh-TW" sz="2800" dirty="0">
                <a:solidFill>
                  <a:srgbClr val="0000FF"/>
                </a:solidFill>
              </a:rPr>
              <a:t>(</a:t>
            </a:r>
            <a:r>
              <a:rPr lang="zh-TW" altLang="en-US" sz="2800" dirty="0">
                <a:solidFill>
                  <a:srgbClr val="0000FF"/>
                </a:solidFill>
              </a:rPr>
              <a:t>也就是僅限於某分支</a:t>
            </a:r>
            <a:r>
              <a:rPr lang="en-US" altLang="zh-TW" sz="2800" dirty="0">
                <a:solidFill>
                  <a:srgbClr val="0000FF"/>
                </a:solidFill>
              </a:rPr>
              <a:t>)</a:t>
            </a:r>
            <a:r>
              <a:rPr lang="zh-TW" altLang="en-US" sz="2800" dirty="0">
                <a:solidFill>
                  <a:srgbClr val="0000FF"/>
                </a:solidFill>
              </a:rPr>
              <a:t>最佳</a:t>
            </a:r>
            <a:r>
              <a:rPr lang="zh-TW" altLang="en-US" sz="2800" dirty="0"/>
              <a:t>觀點的登山搜尋演算法，最佳優先搜尋演算法具有</a:t>
            </a:r>
            <a:r>
              <a:rPr lang="zh-TW" altLang="en-US" sz="2800" dirty="0">
                <a:solidFill>
                  <a:srgbClr val="0000FF"/>
                </a:solidFill>
              </a:rPr>
              <a:t>全域最佳</a:t>
            </a:r>
            <a:r>
              <a:rPr lang="zh-TW" altLang="en-US" sz="2800" dirty="0"/>
              <a:t>的觀點。</a:t>
            </a:r>
            <a:endParaRPr lang="en-US" altLang="zh-TW" sz="2800" dirty="0"/>
          </a:p>
          <a:p>
            <a:pPr eaLnBrk="1" hangingPunct="1"/>
            <a:r>
              <a:rPr lang="zh-TW" altLang="en-US" sz="2800" dirty="0"/>
              <a:t>可以使用</a:t>
            </a:r>
            <a:r>
              <a:rPr lang="zh-TW" altLang="en-US" sz="2800" dirty="0">
                <a:solidFill>
                  <a:srgbClr val="0000FF"/>
                </a:solidFill>
              </a:rPr>
              <a:t>堆積</a:t>
            </a:r>
            <a:r>
              <a:rPr lang="en-US" altLang="zh-TW" sz="2800" dirty="0">
                <a:solidFill>
                  <a:srgbClr val="0000FF"/>
                </a:solidFill>
              </a:rPr>
              <a:t>(heap)</a:t>
            </a:r>
            <a:r>
              <a:rPr lang="zh-TW" altLang="en-US" sz="2800" dirty="0">
                <a:solidFill>
                  <a:srgbClr val="0000FF"/>
                </a:solidFill>
              </a:rPr>
              <a:t>或優先佇列</a:t>
            </a:r>
            <a:r>
              <a:rPr lang="en-US" altLang="zh-TW" sz="2800" dirty="0">
                <a:solidFill>
                  <a:srgbClr val="0000FF"/>
                </a:solidFill>
              </a:rPr>
              <a:t>(priority queue)</a:t>
            </a:r>
            <a:r>
              <a:rPr lang="zh-TW" altLang="en-US" sz="2800" dirty="0"/>
              <a:t>來實作。</a:t>
            </a:r>
          </a:p>
          <a:p>
            <a:pPr eaLnBrk="1" hangingPunct="1"/>
            <a:endParaRPr lang="en-US" altLang="zh-TW" sz="2800" dirty="0"/>
          </a:p>
        </p:txBody>
      </p:sp>
    </p:spTree>
    <p:extLst>
      <p:ext uri="{BB962C8B-B14F-4D97-AF65-F5344CB8AC3E}">
        <p14:creationId xmlns:p14="http://schemas.microsoft.com/office/powerpoint/2010/main" val="60743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E74774A3-6540-4DDC-97BD-43FB5F6B212E}" type="slidenum">
              <a:rPr kumimoji="0" lang="en-US" altLang="zh-TW" sz="1400" smtClean="0">
                <a:solidFill>
                  <a:schemeClr val="accent1"/>
                </a:solidFill>
              </a:rPr>
              <a:pPr>
                <a:spcBef>
                  <a:spcPct val="0"/>
                </a:spcBef>
                <a:buClrTx/>
                <a:buSzTx/>
                <a:buFontTx/>
                <a:buNone/>
              </a:pPr>
              <a:t>25</a:t>
            </a:fld>
            <a:endParaRPr kumimoji="0" lang="en-US" altLang="zh-TW" sz="1400">
              <a:solidFill>
                <a:schemeClr val="accent1"/>
              </a:solidFill>
            </a:endParaRPr>
          </a:p>
        </p:txBody>
      </p:sp>
      <p:sp>
        <p:nvSpPr>
          <p:cNvPr id="20483" name="Rectangle 2"/>
          <p:cNvSpPr>
            <a:spLocks noGrp="1" noChangeArrowheads="1"/>
          </p:cNvSpPr>
          <p:nvPr>
            <p:ph type="title"/>
          </p:nvPr>
        </p:nvSpPr>
        <p:spPr/>
        <p:txBody>
          <a:bodyPr/>
          <a:lstStyle/>
          <a:p>
            <a:pPr eaLnBrk="1" hangingPunct="1"/>
            <a:r>
              <a:rPr lang="zh-TW" altLang="en-US" dirty="0"/>
              <a:t>最佳優先搜尋演算法</a:t>
            </a:r>
            <a:r>
              <a:rPr lang="en-US" altLang="zh-TW" dirty="0"/>
              <a:t>(</a:t>
            </a:r>
            <a:r>
              <a:rPr lang="zh-TW" altLang="en-US" dirty="0"/>
              <a:t>續</a:t>
            </a:r>
            <a:r>
              <a:rPr lang="en-US" altLang="zh-TW" dirty="0"/>
              <a:t>)</a:t>
            </a:r>
          </a:p>
        </p:txBody>
      </p:sp>
      <p:sp>
        <p:nvSpPr>
          <p:cNvPr id="59395" name="Rectangle 3"/>
          <p:cNvSpPr>
            <a:spLocks noGrp="1" noChangeArrowheads="1"/>
          </p:cNvSpPr>
          <p:nvPr>
            <p:ph type="body" idx="1"/>
          </p:nvPr>
        </p:nvSpPr>
        <p:spPr>
          <a:xfrm>
            <a:off x="251520" y="1944216"/>
            <a:ext cx="8640960" cy="4869160"/>
          </a:xfrm>
        </p:spPr>
        <p:txBody>
          <a:bodyPr/>
          <a:lstStyle/>
          <a:p>
            <a:pPr marL="0" indent="0">
              <a:buNone/>
            </a:pPr>
            <a:r>
              <a:rPr lang="en-US" altLang="zh-TW" sz="2400" dirty="0"/>
              <a:t>Algorithm</a:t>
            </a:r>
            <a:r>
              <a:rPr lang="zh-TW" altLang="en-US" sz="2400" dirty="0"/>
              <a:t>最佳優先搜尋演算法</a:t>
            </a:r>
            <a:endParaRPr lang="en-US" altLang="zh-TW" sz="2400" dirty="0"/>
          </a:p>
          <a:p>
            <a:pPr marL="0" indent="0">
              <a:buNone/>
            </a:pPr>
            <a:r>
              <a:rPr lang="en-US" altLang="zh-TW" sz="2400" dirty="0"/>
              <a:t>Input: </a:t>
            </a:r>
            <a:r>
              <a:rPr lang="zh-TW" altLang="en-US" sz="2400" dirty="0"/>
              <a:t>起始狀態</a:t>
            </a:r>
            <a:r>
              <a:rPr lang="en-US" altLang="zh-TW" sz="2400" dirty="0"/>
              <a:t>(</a:t>
            </a:r>
            <a:r>
              <a:rPr lang="zh-TW" altLang="en-US" sz="2400" dirty="0"/>
              <a:t>或起始節點</a:t>
            </a:r>
            <a:r>
              <a:rPr lang="en-US" altLang="zh-TW" sz="2400" dirty="0"/>
              <a:t>)</a:t>
            </a:r>
            <a:r>
              <a:rPr lang="zh-TW" altLang="en-US" sz="2400" dirty="0"/>
              <a:t>與目標狀態</a:t>
            </a:r>
            <a:r>
              <a:rPr lang="en-US" altLang="zh-TW" sz="2400" dirty="0"/>
              <a:t>(</a:t>
            </a:r>
            <a:r>
              <a:rPr lang="zh-TW" altLang="en-US" sz="2400" dirty="0"/>
              <a:t>或目標節點</a:t>
            </a:r>
            <a:r>
              <a:rPr lang="en-US" altLang="zh-TW" sz="2400" dirty="0"/>
              <a:t>) </a:t>
            </a:r>
          </a:p>
          <a:p>
            <a:pPr marL="0" indent="0">
              <a:buNone/>
            </a:pPr>
            <a:r>
              <a:rPr lang="en-US" altLang="zh-TW" sz="2400" dirty="0"/>
              <a:t>Output: </a:t>
            </a:r>
            <a:r>
              <a:rPr lang="zh-TW" altLang="en-US" sz="2400" dirty="0"/>
              <a:t>目標狀態</a:t>
            </a:r>
            <a:r>
              <a:rPr lang="en-US" altLang="zh-TW" sz="2400" dirty="0"/>
              <a:t>(</a:t>
            </a:r>
            <a:r>
              <a:rPr lang="zh-TW" altLang="en-US" sz="2400" dirty="0"/>
              <a:t>或目標節點</a:t>
            </a:r>
            <a:r>
              <a:rPr lang="en-US" altLang="zh-TW" sz="2400" dirty="0"/>
              <a:t>)</a:t>
            </a:r>
            <a:r>
              <a:rPr lang="zh-TW" altLang="en-US" sz="2400" dirty="0"/>
              <a:t>對應的解答</a:t>
            </a:r>
            <a:endParaRPr lang="en-US" altLang="zh-TW" sz="2400" dirty="0"/>
          </a:p>
          <a:p>
            <a:pPr marL="0" indent="0">
              <a:buNone/>
            </a:pPr>
            <a:r>
              <a:rPr lang="en-US" altLang="zh-TW" sz="2400" dirty="0">
                <a:solidFill>
                  <a:srgbClr val="0000FF"/>
                </a:solidFill>
              </a:rPr>
              <a:t>1: </a:t>
            </a:r>
            <a:r>
              <a:rPr lang="zh-TW" altLang="en-US" sz="2400" dirty="0"/>
              <a:t>設定起始節點為解答空間樹的根節點，標示根節點，並建立一個只包含啟始節點一個元素的</a:t>
            </a:r>
            <a:r>
              <a:rPr lang="zh-TW" altLang="en-US" sz="2400" dirty="0">
                <a:solidFill>
                  <a:srgbClr val="0000FF"/>
                </a:solidFill>
              </a:rPr>
              <a:t>優先佇列</a:t>
            </a:r>
            <a:r>
              <a:rPr lang="en-US" altLang="zh-TW" sz="2400" dirty="0">
                <a:solidFill>
                  <a:srgbClr val="0000FF"/>
                </a:solidFill>
              </a:rPr>
              <a:t>(priority queue)</a:t>
            </a:r>
            <a:r>
              <a:rPr lang="zh-TW" altLang="en-US" sz="2400" dirty="0"/>
              <a:t>。</a:t>
            </a:r>
            <a:endParaRPr lang="en-US" altLang="zh-TW" sz="2400" dirty="0"/>
          </a:p>
          <a:p>
            <a:pPr marL="0" indent="0">
              <a:buNone/>
            </a:pPr>
            <a:r>
              <a:rPr lang="en-US" altLang="zh-TW" sz="2400" dirty="0">
                <a:solidFill>
                  <a:srgbClr val="0000FF"/>
                </a:solidFill>
              </a:rPr>
              <a:t>2:</a:t>
            </a:r>
            <a:r>
              <a:rPr lang="en-US" altLang="zh-TW" sz="2400" dirty="0"/>
              <a:t> </a:t>
            </a:r>
            <a:r>
              <a:rPr lang="zh-TW" altLang="en-US" sz="2400" dirty="0"/>
              <a:t>拜訪並檢查優先佇列中</a:t>
            </a:r>
            <a:r>
              <a:rPr lang="zh-TW" altLang="en-US" sz="2400" dirty="0">
                <a:solidFill>
                  <a:srgbClr val="0000FF"/>
                </a:solidFill>
              </a:rPr>
              <a:t>優先順序最高的元素</a:t>
            </a:r>
            <a:r>
              <a:rPr lang="en-US" altLang="zh-TW" sz="2400" dirty="0">
                <a:solidFill>
                  <a:srgbClr val="0000FF"/>
                </a:solidFill>
              </a:rPr>
              <a:t>(</a:t>
            </a:r>
            <a:r>
              <a:rPr lang="zh-TW" altLang="en-US" sz="2400" dirty="0">
                <a:solidFill>
                  <a:srgbClr val="0000FF"/>
                </a:solidFill>
              </a:rPr>
              <a:t>節點</a:t>
            </a:r>
            <a:r>
              <a:rPr lang="en-US" altLang="zh-TW" sz="2400" dirty="0">
                <a:solidFill>
                  <a:srgbClr val="0000FF"/>
                </a:solidFill>
              </a:rPr>
              <a:t>)</a:t>
            </a:r>
            <a:r>
              <a:rPr lang="zh-TW" altLang="en-US" sz="2400" dirty="0"/>
              <a:t>是否為</a:t>
            </a:r>
            <a:r>
              <a:rPr lang="zh-TW" altLang="en-US" sz="2400" dirty="0">
                <a:solidFill>
                  <a:srgbClr val="0000FF"/>
                </a:solidFill>
              </a:rPr>
              <a:t>目標節點</a:t>
            </a:r>
            <a:r>
              <a:rPr lang="en-US" altLang="zh-TW" sz="2400" dirty="0">
                <a:solidFill>
                  <a:srgbClr val="0000FF"/>
                </a:solidFill>
              </a:rPr>
              <a:t>(goal node)</a:t>
            </a:r>
            <a:r>
              <a:rPr lang="zh-TW" altLang="en-US" sz="2400" dirty="0"/>
              <a:t>。若是，則輸出目標節點所對應的解答並停止。</a:t>
            </a:r>
            <a:endParaRPr lang="en-US" altLang="zh-TW" sz="2400" dirty="0"/>
          </a:p>
          <a:p>
            <a:pPr marL="0" indent="0">
              <a:buNone/>
            </a:pPr>
            <a:r>
              <a:rPr lang="en-US" altLang="zh-TW" sz="2400" dirty="0">
                <a:solidFill>
                  <a:srgbClr val="0000FF"/>
                </a:solidFill>
              </a:rPr>
              <a:t>3:</a:t>
            </a:r>
            <a:r>
              <a:rPr lang="zh-TW" altLang="en-US" sz="2400" dirty="0"/>
              <a:t> 移除優先佇列中優先順序最高的節點。若此節點可以</a:t>
            </a:r>
            <a:r>
              <a:rPr lang="zh-TW" altLang="en-US" sz="2400" dirty="0">
                <a:solidFill>
                  <a:srgbClr val="0000FF"/>
                </a:solidFill>
              </a:rPr>
              <a:t>擴展</a:t>
            </a:r>
            <a:r>
              <a:rPr lang="en-US" altLang="zh-TW" sz="2400" dirty="0">
                <a:solidFill>
                  <a:srgbClr val="0000FF"/>
                </a:solidFill>
              </a:rPr>
              <a:t>(expand)</a:t>
            </a:r>
            <a:r>
              <a:rPr lang="zh-TW" altLang="en-US" sz="2400" dirty="0"/>
              <a:t>出未標示過的子節點，則標示這些節點，並</a:t>
            </a:r>
            <a:r>
              <a:rPr lang="zh-TW" altLang="en-US" sz="2400" dirty="0">
                <a:solidFill>
                  <a:schemeClr val="folHlink"/>
                </a:solidFill>
              </a:rPr>
              <a:t>根據由評估函數所計算的優先順序</a:t>
            </a:r>
            <a:r>
              <a:rPr lang="zh-TW" altLang="en-US" sz="2400" dirty="0"/>
              <a:t>將其一一加入優先佇列中。</a:t>
            </a:r>
            <a:endParaRPr lang="en-US" altLang="zh-TW" sz="2400" dirty="0"/>
          </a:p>
          <a:p>
            <a:pPr marL="0" indent="0">
              <a:buNone/>
            </a:pPr>
            <a:r>
              <a:rPr lang="en-US" altLang="zh-TW" sz="2400" dirty="0">
                <a:solidFill>
                  <a:srgbClr val="0000FF"/>
                </a:solidFill>
              </a:rPr>
              <a:t>4:</a:t>
            </a:r>
            <a:r>
              <a:rPr lang="zh-TW" altLang="en-US" sz="2400" dirty="0"/>
              <a:t> 若</a:t>
            </a:r>
            <a:r>
              <a:rPr lang="zh-TW" altLang="en-US" sz="2400" dirty="0">
                <a:solidFill>
                  <a:srgbClr val="0000FF"/>
                </a:solidFill>
              </a:rPr>
              <a:t>優先佇列為空</a:t>
            </a:r>
            <a:r>
              <a:rPr lang="zh-TW" altLang="en-US" sz="2400" dirty="0"/>
              <a:t>，則回報無解答並停止。否則，跳至步驟</a:t>
            </a:r>
            <a:r>
              <a:rPr lang="en-US" altLang="zh-TW" sz="2400" dirty="0"/>
              <a:t>2</a:t>
            </a:r>
            <a:r>
              <a:rPr lang="zh-TW" altLang="en-US" sz="2400" dirty="0"/>
              <a:t>繼續執行。</a:t>
            </a:r>
            <a:endParaRPr lang="en-US" altLang="zh-TW" sz="2400" dirty="0"/>
          </a:p>
          <a:p>
            <a:pPr eaLnBrk="1" hangingPunct="1">
              <a:lnSpc>
                <a:spcPct val="80000"/>
              </a:lnSpc>
              <a:defRPr/>
            </a:pPr>
            <a:endParaRPr lang="en-US" altLang="zh-TW" sz="2400" dirty="0"/>
          </a:p>
        </p:txBody>
      </p:sp>
    </p:spTree>
    <p:extLst>
      <p:ext uri="{BB962C8B-B14F-4D97-AF65-F5344CB8AC3E}">
        <p14:creationId xmlns:p14="http://schemas.microsoft.com/office/powerpoint/2010/main" val="40618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使用最佳優先搜尋演算法</a:t>
            </a:r>
            <a:br>
              <a:rPr lang="en-US" altLang="zh-TW" dirty="0"/>
            </a:br>
            <a:r>
              <a:rPr lang="zh-TW" altLang="en-US" dirty="0"/>
              <a:t>解決</a:t>
            </a:r>
            <a:r>
              <a:rPr lang="en-US" altLang="zh-TW" dirty="0"/>
              <a:t>8-</a:t>
            </a:r>
            <a:r>
              <a:rPr lang="zh-TW" altLang="en-US" dirty="0"/>
              <a:t>拼圖問題</a:t>
            </a:r>
            <a:endParaRPr lang="en-US" altLang="zh-TW"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5" y="1844824"/>
            <a:ext cx="6336704" cy="498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向下箭號 2"/>
          <p:cNvSpPr/>
          <p:nvPr/>
        </p:nvSpPr>
        <p:spPr bwMode="auto">
          <a:xfrm flipH="1">
            <a:off x="5688124" y="5949280"/>
            <a:ext cx="468052"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4" name="投影片編號版面配置區 3"/>
          <p:cNvSpPr>
            <a:spLocks noGrp="1"/>
          </p:cNvSpPr>
          <p:nvPr>
            <p:ph type="sldNum" sz="quarter" idx="10"/>
          </p:nvPr>
        </p:nvSpPr>
        <p:spPr/>
        <p:txBody>
          <a:bodyPr/>
          <a:lstStyle/>
          <a:p>
            <a:pPr>
              <a:defRPr/>
            </a:pPr>
            <a:fld id="{898D9215-9D62-451E-9466-E0759A7907F2}" type="slidenum">
              <a:rPr lang="en-US" altLang="zh-TW" smtClean="0"/>
              <a:pPr>
                <a:defRPr/>
              </a:pPr>
              <a:t>26</a:t>
            </a:fld>
            <a:endParaRPr lang="en-US" altLang="zh-TW"/>
          </a:p>
        </p:txBody>
      </p:sp>
    </p:spTree>
    <p:extLst>
      <p:ext uri="{BB962C8B-B14F-4D97-AF65-F5344CB8AC3E}">
        <p14:creationId xmlns:p14="http://schemas.microsoft.com/office/powerpoint/2010/main" val="30308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00208 0.0199 L 0.00017 0.14074 " pathEditMode="relative" rAng="0" ptsTypes="AA">
                                      <p:cBhvr>
                                        <p:cTn id="18" dur="2000" fill="hold"/>
                                        <p:tgtEl>
                                          <p:spTgt spid="3"/>
                                        </p:tgtEl>
                                        <p:attrNameLst>
                                          <p:attrName>ppt_x</p:attrName>
                                          <p:attrName>ppt_y</p:attrName>
                                        </p:attrNameLst>
                                      </p:cBhvr>
                                      <p:rCtr x="-104"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表格版面配置區 1"/>
          <p:cNvSpPr>
            <a:spLocks noGrp="1"/>
          </p:cNvSpPr>
          <p:nvPr>
            <p:ph type="tbl" idx="1"/>
          </p:nvPr>
        </p:nvSpPr>
        <p:spPr/>
      </p:sp>
      <p:sp>
        <p:nvSpPr>
          <p:cNvPr id="27" name="Rectangle 2"/>
          <p:cNvSpPr>
            <a:spLocks noGrp="1" noChangeArrowheads="1"/>
          </p:cNvSpPr>
          <p:nvPr>
            <p:ph type="title"/>
          </p:nvPr>
        </p:nvSpPr>
        <p:spPr>
          <a:xfrm>
            <a:off x="1150938" y="617538"/>
            <a:ext cx="7793037" cy="1143000"/>
          </a:xfrm>
        </p:spPr>
        <p:txBody>
          <a:bodyPr/>
          <a:lstStyle/>
          <a:p>
            <a:pPr eaLnBrk="1" hangingPunct="1"/>
            <a:r>
              <a:rPr lang="zh-TW" altLang="en-US" dirty="0"/>
              <a:t>使用最佳優先搜尋演算法</a:t>
            </a:r>
            <a:br>
              <a:rPr lang="en-US" altLang="zh-TW" dirty="0"/>
            </a:br>
            <a:r>
              <a:rPr lang="zh-TW" altLang="en-US" dirty="0"/>
              <a:t>解決</a:t>
            </a:r>
            <a:r>
              <a:rPr lang="en-US" altLang="zh-TW" dirty="0"/>
              <a:t>8-</a:t>
            </a:r>
            <a:r>
              <a:rPr lang="zh-TW" altLang="en-US" dirty="0"/>
              <a:t>拼圖問題</a:t>
            </a:r>
            <a:r>
              <a:rPr lang="en-US" altLang="zh-TW" dirty="0"/>
              <a:t>(</a:t>
            </a:r>
            <a:r>
              <a:rPr lang="zh-TW" altLang="en-US" dirty="0"/>
              <a:t>續</a:t>
            </a:r>
            <a:r>
              <a:rPr lang="en-US" altLang="zh-TW" dirty="0"/>
              <a:t>)</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44824"/>
            <a:ext cx="3907131" cy="494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向下箭號 5"/>
          <p:cNvSpPr/>
          <p:nvPr/>
        </p:nvSpPr>
        <p:spPr bwMode="auto">
          <a:xfrm flipH="1">
            <a:off x="5922150" y="2042313"/>
            <a:ext cx="468052" cy="738615"/>
          </a:xfrm>
          <a:prstGeom prst="downArrow">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3" name="投影片編號版面配置區 2"/>
          <p:cNvSpPr>
            <a:spLocks noGrp="1"/>
          </p:cNvSpPr>
          <p:nvPr>
            <p:ph type="sldNum" sz="quarter" idx="10"/>
          </p:nvPr>
        </p:nvSpPr>
        <p:spPr/>
        <p:txBody>
          <a:bodyPr/>
          <a:lstStyle/>
          <a:p>
            <a:pPr>
              <a:defRPr/>
            </a:pPr>
            <a:fld id="{898D9215-9D62-451E-9466-E0759A7907F2}" type="slidenum">
              <a:rPr lang="en-US" altLang="zh-TW" smtClean="0"/>
              <a:pPr>
                <a:defRPr/>
              </a:pPr>
              <a:t>27</a:t>
            </a:fld>
            <a:endParaRPr lang="en-US" altLang="zh-TW"/>
          </a:p>
        </p:txBody>
      </p:sp>
    </p:spTree>
    <p:extLst>
      <p:ext uri="{BB962C8B-B14F-4D97-AF65-F5344CB8AC3E}">
        <p14:creationId xmlns:p14="http://schemas.microsoft.com/office/powerpoint/2010/main" val="29484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ppt_x"/>
                                          </p:val>
                                        </p:tav>
                                        <p:tav tm="100000">
                                          <p:val>
                                            <p:strVal val="#ppt_x"/>
                                          </p:val>
                                        </p:tav>
                                      </p:tavLst>
                                    </p:anim>
                                    <p:anim calcmode="lin" valueType="num">
                                      <p:cBhvr additive="base">
                                        <p:cTn id="12"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993062" cy="1143000"/>
          </a:xfrm>
        </p:spPr>
        <p:txBody>
          <a:bodyPr/>
          <a:lstStyle/>
          <a:p>
            <a:r>
              <a:rPr lang="zh-TW" altLang="en-US" sz="4000" b="1" dirty="0"/>
              <a:t>適合用樹搜尋演算法解決的問題</a:t>
            </a:r>
            <a:endParaRPr lang="zh-TW" altLang="en-US" b="1" dirty="0"/>
          </a:p>
        </p:txBody>
      </p:sp>
      <p:sp>
        <p:nvSpPr>
          <p:cNvPr id="3" name="內容版面配置區 2"/>
          <p:cNvSpPr>
            <a:spLocks noGrp="1"/>
          </p:cNvSpPr>
          <p:nvPr>
            <p:ph idx="1"/>
          </p:nvPr>
        </p:nvSpPr>
        <p:spPr/>
        <p:txBody>
          <a:bodyPr/>
          <a:lstStyle/>
          <a:p>
            <a:r>
              <a:rPr lang="en-US" altLang="zh-TW" b="1" dirty="0"/>
              <a:t>(n</a:t>
            </a:r>
            <a:r>
              <a:rPr lang="en-US" altLang="zh-TW" b="1" baseline="30000" dirty="0"/>
              <a:t>2</a:t>
            </a:r>
            <a:r>
              <a:rPr lang="en-US" altLang="zh-TW" b="1" dirty="0"/>
              <a:t>-1)-</a:t>
            </a:r>
            <a:r>
              <a:rPr lang="zh-TW" altLang="en-US" b="1" dirty="0"/>
              <a:t>拼圖問題</a:t>
            </a:r>
            <a:endParaRPr lang="en-US" altLang="zh-TW" b="1" dirty="0"/>
          </a:p>
          <a:p>
            <a:r>
              <a:rPr lang="zh-TW" altLang="en-US" b="1" dirty="0"/>
              <a:t>子集合加總問題</a:t>
            </a:r>
            <a:endParaRPr lang="en-US" altLang="zh-TW" b="1" dirty="0"/>
          </a:p>
          <a:p>
            <a:r>
              <a:rPr lang="zh-TW" altLang="en-US" b="1" dirty="0"/>
              <a:t>漢米爾頓迴路問題</a:t>
            </a:r>
            <a:endParaRPr lang="en-US" altLang="zh-TW" b="1" dirty="0"/>
          </a:p>
          <a:p>
            <a:pPr lvl="1"/>
            <a:r>
              <a:rPr lang="zh-TW" altLang="en-US" b="1" dirty="0"/>
              <a:t>延伸</a:t>
            </a:r>
            <a:r>
              <a:rPr lang="en-US" altLang="zh-TW" b="1" dirty="0"/>
              <a:t>:</a:t>
            </a:r>
            <a:r>
              <a:rPr lang="zh-TW" altLang="en-US" b="1" dirty="0"/>
              <a:t> 旅行銷售員問題</a:t>
            </a:r>
          </a:p>
          <a:p>
            <a:pPr lvl="1"/>
            <a:r>
              <a:rPr lang="zh-TW" altLang="en-US" b="1" dirty="0"/>
              <a:t>比較</a:t>
            </a:r>
            <a:r>
              <a:rPr lang="en-US" altLang="zh-TW" b="1" dirty="0"/>
              <a:t>:</a:t>
            </a:r>
            <a:r>
              <a:rPr lang="zh-TW" altLang="en-US" b="1" dirty="0"/>
              <a:t> 歐拉迴路問題</a:t>
            </a:r>
            <a:endParaRPr lang="en-US" altLang="zh-TW" b="1" dirty="0"/>
          </a:p>
        </p:txBody>
      </p:sp>
      <p:sp>
        <p:nvSpPr>
          <p:cNvPr id="4" name="投影片編號版面配置區 3"/>
          <p:cNvSpPr>
            <a:spLocks noGrp="1"/>
          </p:cNvSpPr>
          <p:nvPr>
            <p:ph type="sldNum" sz="quarter" idx="10"/>
          </p:nvPr>
        </p:nvSpPr>
        <p:spPr/>
        <p:txBody>
          <a:bodyPr/>
          <a:lstStyle/>
          <a:p>
            <a:pPr>
              <a:defRPr/>
            </a:pPr>
            <a:fld id="{1572FF63-796F-48A3-A48A-0DE8A4655F73}" type="slidenum">
              <a:rPr lang="en-US" altLang="zh-TW" smtClean="0"/>
              <a:pPr>
                <a:defRPr/>
              </a:pPr>
              <a:t>28</a:t>
            </a:fld>
            <a:endParaRPr lang="en-US" altLang="zh-TW"/>
          </a:p>
        </p:txBody>
      </p:sp>
    </p:spTree>
    <p:extLst>
      <p:ext uri="{BB962C8B-B14F-4D97-AF65-F5344CB8AC3E}">
        <p14:creationId xmlns:p14="http://schemas.microsoft.com/office/powerpoint/2010/main" val="341730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4.6</a:t>
            </a:r>
          </a:p>
          <a:p>
            <a:pPr marL="0" indent="0">
              <a:buNone/>
            </a:pPr>
            <a:r>
              <a:rPr lang="zh-TW" altLang="en-US" sz="4400" b="1" dirty="0"/>
              <a:t>子集合加總問題</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29</a:t>
            </a:fld>
            <a:endParaRPr kumimoji="0" lang="en-US" altLang="zh-TW" sz="1400">
              <a:solidFill>
                <a:schemeClr val="accent1"/>
              </a:solidFill>
            </a:endParaRPr>
          </a:p>
        </p:txBody>
      </p:sp>
    </p:spTree>
    <p:extLst>
      <p:ext uri="{BB962C8B-B14F-4D97-AF65-F5344CB8AC3E}">
        <p14:creationId xmlns:p14="http://schemas.microsoft.com/office/powerpoint/2010/main" val="172706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4144E05D-9C92-4231-BB15-4D3D33965394}" type="slidenum">
              <a:rPr kumimoji="0" lang="en-US" altLang="zh-TW" sz="1400" smtClean="0">
                <a:solidFill>
                  <a:schemeClr val="accent1"/>
                </a:solidFill>
              </a:rPr>
              <a:pPr>
                <a:spcBef>
                  <a:spcPct val="0"/>
                </a:spcBef>
                <a:buClrTx/>
                <a:buSzTx/>
                <a:buFontTx/>
                <a:buNone/>
              </a:pPr>
              <a:t>3</a:t>
            </a:fld>
            <a:endParaRPr kumimoji="0" lang="en-US" altLang="zh-TW" sz="1400">
              <a:solidFill>
                <a:schemeClr val="accent1"/>
              </a:solidFill>
            </a:endParaRPr>
          </a:p>
        </p:txBody>
      </p:sp>
      <p:sp>
        <p:nvSpPr>
          <p:cNvPr id="6147" name="Rectangle 2"/>
          <p:cNvSpPr>
            <a:spLocks noGrp="1" noChangeArrowheads="1"/>
          </p:cNvSpPr>
          <p:nvPr>
            <p:ph type="title"/>
          </p:nvPr>
        </p:nvSpPr>
        <p:spPr/>
        <p:txBody>
          <a:bodyPr/>
          <a:lstStyle/>
          <a:p>
            <a:pPr eaLnBrk="1" hangingPunct="1"/>
            <a:r>
              <a:rPr lang="zh-TW" altLang="en-US" b="1"/>
              <a:t>樹搜尋</a:t>
            </a:r>
            <a:r>
              <a:rPr lang="zh-TW" altLang="zh-TW" b="1"/>
              <a:t>解題策略</a:t>
            </a:r>
          </a:p>
        </p:txBody>
      </p:sp>
      <p:sp>
        <p:nvSpPr>
          <p:cNvPr id="6148" name="Rectangle 3"/>
          <p:cNvSpPr>
            <a:spLocks noGrp="1" noChangeArrowheads="1"/>
          </p:cNvSpPr>
          <p:nvPr>
            <p:ph type="body" idx="1"/>
          </p:nvPr>
        </p:nvSpPr>
        <p:spPr>
          <a:xfrm>
            <a:off x="755576" y="2132855"/>
            <a:ext cx="8199512" cy="3999657"/>
          </a:xfrm>
        </p:spPr>
        <p:txBody>
          <a:bodyPr/>
          <a:lstStyle/>
          <a:p>
            <a:pPr eaLnBrk="1" hangingPunct="1"/>
            <a:r>
              <a:rPr lang="zh-TW" altLang="en-US" b="1" dirty="0"/>
              <a:t>許多問題的尋找解答過程可以使用樹</a:t>
            </a:r>
            <a:r>
              <a:rPr lang="en-US" altLang="zh-TW" b="1" dirty="0"/>
              <a:t>(tree)</a:t>
            </a:r>
            <a:r>
              <a:rPr lang="zh-TW" altLang="en-US" b="1" dirty="0"/>
              <a:t>來表達，這類問題也都可以建構 出</a:t>
            </a:r>
            <a:r>
              <a:rPr lang="zh-TW" altLang="en-US" b="1" dirty="0">
                <a:solidFill>
                  <a:srgbClr val="0000FF"/>
                </a:solidFill>
              </a:rPr>
              <a:t>解答空間樹</a:t>
            </a:r>
            <a:r>
              <a:rPr lang="en-US" altLang="zh-TW" b="1" dirty="0">
                <a:solidFill>
                  <a:srgbClr val="0000FF"/>
                </a:solidFill>
              </a:rPr>
              <a:t>(solution space tree)</a:t>
            </a:r>
            <a:r>
              <a:rPr lang="zh-TW" altLang="en-US" b="1" dirty="0"/>
              <a:t>。</a:t>
            </a:r>
            <a:endParaRPr lang="en-US" altLang="zh-TW" b="1" dirty="0"/>
          </a:p>
          <a:p>
            <a:pPr eaLnBrk="1" hangingPunct="1"/>
            <a:r>
              <a:rPr lang="zh-TW" altLang="en-US" b="1" dirty="0"/>
              <a:t>要找到這些問題的解答，不管是</a:t>
            </a:r>
            <a:r>
              <a:rPr lang="zh-TW" altLang="en-US" b="1" dirty="0">
                <a:solidFill>
                  <a:srgbClr val="0000FF"/>
                </a:solidFill>
              </a:rPr>
              <a:t>可行解</a:t>
            </a:r>
            <a:r>
              <a:rPr lang="en-US" altLang="zh-TW" b="1" dirty="0">
                <a:solidFill>
                  <a:srgbClr val="0000FF"/>
                </a:solidFill>
              </a:rPr>
              <a:t>(feasible solution)</a:t>
            </a:r>
            <a:r>
              <a:rPr lang="zh-TW" altLang="en-US" b="1" dirty="0"/>
              <a:t>或是</a:t>
            </a:r>
            <a:r>
              <a:rPr lang="zh-TW" altLang="en-US" b="1" dirty="0">
                <a:solidFill>
                  <a:srgbClr val="0000FF"/>
                </a:solidFill>
              </a:rPr>
              <a:t>最佳解</a:t>
            </a:r>
            <a:r>
              <a:rPr lang="en-US" altLang="zh-TW" b="1" dirty="0">
                <a:solidFill>
                  <a:srgbClr val="0000FF"/>
                </a:solidFill>
              </a:rPr>
              <a:t>(optimal solution)</a:t>
            </a:r>
            <a:r>
              <a:rPr lang="zh-TW" altLang="en-US" b="1" dirty="0"/>
              <a:t>，就轉變成一個樹搜尋</a:t>
            </a:r>
            <a:r>
              <a:rPr lang="en-US" altLang="zh-TW" b="1" dirty="0"/>
              <a:t>(tree search)</a:t>
            </a:r>
            <a:r>
              <a:rPr lang="zh-TW" altLang="en-US" b="1" dirty="0"/>
              <a:t>問題。</a:t>
            </a:r>
            <a:endParaRPr lang="en-US" altLang="zh-TW"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子集合加總問題</a:t>
            </a:r>
          </a:p>
        </p:txBody>
      </p:sp>
      <p:sp>
        <p:nvSpPr>
          <p:cNvPr id="3" name="內容版面配置區 2"/>
          <p:cNvSpPr>
            <a:spLocks noGrp="1"/>
          </p:cNvSpPr>
          <p:nvPr>
            <p:ph idx="1"/>
          </p:nvPr>
        </p:nvSpPr>
        <p:spPr/>
        <p:txBody>
          <a:bodyPr/>
          <a:lstStyle/>
          <a:p>
            <a:r>
              <a:rPr lang="zh-TW" altLang="en-US" b="1" dirty="0">
                <a:solidFill>
                  <a:srgbClr val="0000FF"/>
                </a:solidFill>
              </a:rPr>
              <a:t>子集合加總</a:t>
            </a:r>
            <a:r>
              <a:rPr lang="en-US" altLang="zh-TW" b="1" dirty="0">
                <a:solidFill>
                  <a:srgbClr val="0000FF"/>
                </a:solidFill>
              </a:rPr>
              <a:t>(</a:t>
            </a:r>
            <a:r>
              <a:rPr lang="en-US" altLang="zh-TW" dirty="0">
                <a:solidFill>
                  <a:srgbClr val="0000FF"/>
                </a:solidFill>
              </a:rPr>
              <a:t>sum of subset)</a:t>
            </a:r>
            <a:r>
              <a:rPr lang="zh-TW" altLang="en-US" b="1" dirty="0"/>
              <a:t>問題定義</a:t>
            </a:r>
            <a:r>
              <a:rPr lang="en-US" altLang="zh-TW" b="1" dirty="0"/>
              <a:t>:</a:t>
            </a:r>
            <a:br>
              <a:rPr lang="en-US" altLang="zh-TW" b="1" dirty="0"/>
            </a:br>
            <a:r>
              <a:rPr lang="zh-TW" altLang="en-US" dirty="0"/>
              <a:t>給定一個整數集合</a:t>
            </a:r>
            <a:r>
              <a:rPr lang="en-US" altLang="zh-TW" dirty="0"/>
              <a:t>S</a:t>
            </a:r>
            <a:r>
              <a:rPr lang="zh-TW" altLang="en-US" dirty="0"/>
              <a:t>和一個整數</a:t>
            </a:r>
            <a:r>
              <a:rPr lang="en-US" altLang="zh-TW" dirty="0"/>
              <a:t>m</a:t>
            </a:r>
            <a:r>
              <a:rPr lang="zh-TW" altLang="en-US" dirty="0"/>
              <a:t>，問是否存在</a:t>
            </a:r>
            <a:r>
              <a:rPr lang="en-US" altLang="zh-TW" dirty="0"/>
              <a:t>S</a:t>
            </a:r>
            <a:r>
              <a:rPr lang="zh-TW" altLang="en-US" dirty="0"/>
              <a:t>的非空子集合</a:t>
            </a:r>
            <a:r>
              <a:rPr lang="en-US" altLang="zh-TW" dirty="0"/>
              <a:t>T</a:t>
            </a:r>
            <a:r>
              <a:rPr lang="zh-TW" altLang="en-US" dirty="0"/>
              <a:t>，使得子集合</a:t>
            </a:r>
            <a:r>
              <a:rPr lang="en-US" altLang="zh-TW" dirty="0"/>
              <a:t>T</a:t>
            </a:r>
            <a:r>
              <a:rPr lang="zh-TW" altLang="en-US" dirty="0"/>
              <a:t>中的整數總和為</a:t>
            </a:r>
            <a:r>
              <a:rPr lang="en-US" altLang="zh-TW" dirty="0"/>
              <a:t>m</a:t>
            </a:r>
            <a:r>
              <a:rPr lang="zh-TW" altLang="en-US" dirty="0"/>
              <a:t>。</a:t>
            </a:r>
            <a:endParaRPr lang="en-US" altLang="zh-TW" dirty="0"/>
          </a:p>
          <a:p>
            <a:endParaRPr lang="en-US" altLang="zh-TW" dirty="0"/>
          </a:p>
          <a:p>
            <a:r>
              <a:rPr lang="zh-TW" altLang="en-US" b="1" dirty="0">
                <a:solidFill>
                  <a:srgbClr val="0000FF"/>
                </a:solidFill>
              </a:rPr>
              <a:t>子集合加總</a:t>
            </a:r>
            <a:r>
              <a:rPr lang="zh-TW" altLang="en-US" b="1" dirty="0"/>
              <a:t>問題範例</a:t>
            </a:r>
            <a:r>
              <a:rPr lang="en-US" altLang="zh-TW" b="1" dirty="0"/>
              <a:t>:</a:t>
            </a:r>
            <a:br>
              <a:rPr lang="en-US" altLang="zh-TW" b="1" dirty="0"/>
            </a:br>
            <a:r>
              <a:rPr lang="zh-TW" altLang="en-US" dirty="0"/>
              <a:t>給定一個整數集合</a:t>
            </a:r>
            <a:r>
              <a:rPr lang="en-US" altLang="zh-TW" dirty="0"/>
              <a:t>S={6, 5, 1, 3, 8}</a:t>
            </a:r>
            <a:r>
              <a:rPr lang="zh-TW" altLang="en-US" dirty="0"/>
              <a:t>，回答是否存在</a:t>
            </a:r>
            <a:r>
              <a:rPr lang="en-US" altLang="zh-TW" dirty="0"/>
              <a:t>S</a:t>
            </a:r>
            <a:r>
              <a:rPr lang="zh-TW" altLang="en-US" dirty="0"/>
              <a:t>的非空子集合</a:t>
            </a:r>
            <a:r>
              <a:rPr lang="en-US" altLang="zh-TW" dirty="0"/>
              <a:t>T</a:t>
            </a:r>
            <a:r>
              <a:rPr lang="zh-TW" altLang="en-US" dirty="0"/>
              <a:t>，使得子集合</a:t>
            </a:r>
            <a:r>
              <a:rPr lang="en-US" altLang="zh-TW" dirty="0"/>
              <a:t>T</a:t>
            </a:r>
            <a:r>
              <a:rPr lang="zh-TW" altLang="en-US" dirty="0"/>
              <a:t>中的整數總和為</a:t>
            </a:r>
            <a:r>
              <a:rPr lang="en-US" altLang="zh-TW" dirty="0"/>
              <a:t>10</a:t>
            </a:r>
            <a:r>
              <a:rPr lang="zh-TW" altLang="en-US" dirty="0"/>
              <a:t>。</a:t>
            </a:r>
            <a:br>
              <a:rPr lang="en-US" altLang="zh-TW" dirty="0"/>
            </a:br>
            <a:endParaRPr lang="zh-TW" altLang="en-US" dirty="0"/>
          </a:p>
        </p:txBody>
      </p:sp>
      <p:sp>
        <p:nvSpPr>
          <p:cNvPr id="4" name="投影片編號版面配置區 3"/>
          <p:cNvSpPr>
            <a:spLocks noGrp="1"/>
          </p:cNvSpPr>
          <p:nvPr>
            <p:ph type="sldNum" sz="quarter" idx="10"/>
          </p:nvPr>
        </p:nvSpPr>
        <p:spPr/>
        <p:txBody>
          <a:bodyPr/>
          <a:lstStyle/>
          <a:p>
            <a:pPr>
              <a:defRPr/>
            </a:pPr>
            <a:fld id="{1572FF63-796F-48A3-A48A-0DE8A4655F73}" type="slidenum">
              <a:rPr lang="en-US" altLang="zh-TW" smtClean="0"/>
              <a:pPr>
                <a:defRPr/>
              </a:pPr>
              <a:t>30</a:t>
            </a:fld>
            <a:endParaRPr lang="en-US" altLang="zh-TW"/>
          </a:p>
        </p:txBody>
      </p:sp>
    </p:spTree>
    <p:extLst>
      <p:ext uri="{BB962C8B-B14F-4D97-AF65-F5344CB8AC3E}">
        <p14:creationId xmlns:p14="http://schemas.microsoft.com/office/powerpoint/2010/main" val="2430447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8F15BF15-0ED9-4D58-9B42-AD3FC9538774}" type="slidenum">
              <a:rPr kumimoji="0" lang="en-US" altLang="zh-TW" sz="1400" smtClean="0">
                <a:solidFill>
                  <a:schemeClr val="accent1"/>
                </a:solidFill>
              </a:rPr>
              <a:pPr>
                <a:spcBef>
                  <a:spcPct val="0"/>
                </a:spcBef>
                <a:buClrTx/>
                <a:buSzTx/>
                <a:buFontTx/>
                <a:buNone/>
              </a:pPr>
              <a:t>31</a:t>
            </a:fld>
            <a:endParaRPr kumimoji="0" lang="en-US" altLang="zh-TW" sz="1400">
              <a:solidFill>
                <a:schemeClr val="accent1"/>
              </a:solidFill>
            </a:endParaRPr>
          </a:p>
        </p:txBody>
      </p:sp>
      <p:sp>
        <p:nvSpPr>
          <p:cNvPr id="24579" name="Rectangle 2"/>
          <p:cNvSpPr>
            <a:spLocks noGrp="1" noChangeArrowheads="1"/>
          </p:cNvSpPr>
          <p:nvPr>
            <p:ph type="title"/>
          </p:nvPr>
        </p:nvSpPr>
        <p:spPr>
          <a:xfrm>
            <a:off x="1150938" y="115889"/>
            <a:ext cx="7793037" cy="1512912"/>
          </a:xfrm>
        </p:spPr>
        <p:txBody>
          <a:bodyPr/>
          <a:lstStyle/>
          <a:p>
            <a:pPr eaLnBrk="1" hangingPunct="1"/>
            <a:r>
              <a:rPr lang="zh-TW" altLang="en-US" sz="4000" b="1" dirty="0"/>
              <a:t>使用深度優先搜尋演算法</a:t>
            </a:r>
            <a:br>
              <a:rPr lang="en-US" altLang="zh-TW" sz="4000" b="1" dirty="0"/>
            </a:br>
            <a:r>
              <a:rPr lang="zh-TW" altLang="en-US" sz="4000" b="1" dirty="0"/>
              <a:t>解決子集合加總問題</a:t>
            </a:r>
            <a:endParaRPr lang="en-US" altLang="zh-TW" sz="4000" b="1" dirty="0"/>
          </a:p>
        </p:txBody>
      </p:sp>
      <p:sp>
        <p:nvSpPr>
          <p:cNvPr id="24580" name="Rectangle 3"/>
          <p:cNvSpPr>
            <a:spLocks noGrp="1" noChangeArrowheads="1"/>
          </p:cNvSpPr>
          <p:nvPr>
            <p:ph type="body" idx="1"/>
          </p:nvPr>
        </p:nvSpPr>
        <p:spPr>
          <a:xfrm>
            <a:off x="228600" y="2017713"/>
            <a:ext cx="3263280" cy="1771650"/>
          </a:xfrm>
        </p:spPr>
        <p:txBody>
          <a:bodyPr/>
          <a:lstStyle/>
          <a:p>
            <a:pPr eaLnBrk="1" hangingPunct="1">
              <a:buSzPct val="100000"/>
            </a:pPr>
            <a:r>
              <a:rPr lang="zh-TW" altLang="en-US" sz="2400" dirty="0"/>
              <a:t>子集合加總問題</a:t>
            </a:r>
            <a:r>
              <a:rPr lang="en-US" altLang="zh-TW" sz="2400" dirty="0"/>
              <a:t>:</a:t>
            </a:r>
          </a:p>
          <a:p>
            <a:pPr eaLnBrk="1" hangingPunct="1">
              <a:buNone/>
            </a:pPr>
            <a:r>
              <a:rPr lang="en-US" altLang="zh-TW" sz="2400" dirty="0"/>
              <a:t>	</a:t>
            </a:r>
            <a:r>
              <a:rPr lang="zh-TW" altLang="en-US" sz="2400" dirty="0"/>
              <a:t>給定一個整數集合</a:t>
            </a:r>
            <a:r>
              <a:rPr lang="en-US" altLang="zh-TW" sz="2400" dirty="0"/>
              <a:t>S ={6, 5, 1, 3, 8} </a:t>
            </a:r>
            <a:r>
              <a:rPr lang="zh-TW" altLang="en-US" sz="2400" dirty="0"/>
              <a:t>，回答是否</a:t>
            </a:r>
            <a:r>
              <a:rPr lang="zh-TW" altLang="en-US" sz="2400" dirty="0">
                <a:latin typeface="Times New Roman" pitchFamily="18" charset="0"/>
                <a:sym typeface="Symbol" pitchFamily="18" charset="2"/>
              </a:rPr>
              <a:t>存在</a:t>
            </a:r>
            <a:r>
              <a:rPr lang="en-US" altLang="zh-TW" sz="2400" dirty="0">
                <a:latin typeface="Times New Roman" pitchFamily="18" charset="0"/>
                <a:sym typeface="Symbol" pitchFamily="18" charset="2"/>
              </a:rPr>
              <a:t>S</a:t>
            </a:r>
            <a:r>
              <a:rPr lang="zh-TW" altLang="en-US" sz="2400" dirty="0">
                <a:latin typeface="Times New Roman" pitchFamily="18" charset="0"/>
                <a:sym typeface="Symbol" pitchFamily="18" charset="2"/>
              </a:rPr>
              <a:t>的非空子集合</a:t>
            </a:r>
            <a:r>
              <a:rPr lang="en-US" altLang="zh-TW" sz="2400" dirty="0">
                <a:latin typeface="Times New Roman" pitchFamily="18" charset="0"/>
                <a:sym typeface="Symbol" pitchFamily="18" charset="2"/>
              </a:rPr>
              <a:t>T</a:t>
            </a:r>
            <a:r>
              <a:rPr lang="zh-TW" altLang="en-US" sz="2400" dirty="0">
                <a:latin typeface="Times New Roman" pitchFamily="18" charset="0"/>
                <a:sym typeface="Symbol" pitchFamily="18" charset="2"/>
              </a:rPr>
              <a:t>，使得子集合</a:t>
            </a:r>
            <a:r>
              <a:rPr lang="en-US" altLang="zh-TW" sz="2400" dirty="0">
                <a:latin typeface="Times New Roman" pitchFamily="18" charset="0"/>
                <a:sym typeface="Symbol" pitchFamily="18" charset="2"/>
              </a:rPr>
              <a:t>T</a:t>
            </a:r>
            <a:r>
              <a:rPr lang="zh-TW" altLang="en-US" sz="2400" dirty="0">
                <a:latin typeface="Times New Roman" pitchFamily="18" charset="0"/>
                <a:sym typeface="Symbol" pitchFamily="18" charset="2"/>
              </a:rPr>
              <a:t>中的整數總和為</a:t>
            </a:r>
            <a:r>
              <a:rPr lang="en-US" altLang="zh-TW" sz="2400" dirty="0">
                <a:latin typeface="Times New Roman" pitchFamily="18" charset="0"/>
                <a:sym typeface="Symbol" pitchFamily="18" charset="2"/>
              </a:rPr>
              <a:t>10</a:t>
            </a:r>
            <a:r>
              <a:rPr lang="zh-TW" altLang="en-US" sz="2400" dirty="0">
                <a:latin typeface="Times New Roman" pitchFamily="18" charset="0"/>
                <a:sym typeface="Symbol" pitchFamily="18" charset="2"/>
              </a:rPr>
              <a:t>。</a:t>
            </a:r>
            <a:endParaRPr lang="en-US" altLang="zh-TW" sz="1800" dirty="0"/>
          </a:p>
          <a:p>
            <a:pPr eaLnBrk="1" hangingPunct="1">
              <a:buNone/>
            </a:pPr>
            <a:r>
              <a:rPr lang="en-US" altLang="zh-TW" sz="1800" dirty="0"/>
              <a:t> </a:t>
            </a:r>
          </a:p>
          <a:p>
            <a:pPr algn="ctr" eaLnBrk="1" hangingPunct="1">
              <a:buFont typeface="Wingdings" pitchFamily="2" charset="2"/>
              <a:buNone/>
            </a:pPr>
            <a:endParaRPr lang="en-US" altLang="zh-TW" sz="1800" dirty="0"/>
          </a:p>
          <a:p>
            <a:pPr algn="just" eaLnBrk="1" hangingPunct="1"/>
            <a:endParaRPr lang="en-US" altLang="zh-TW" sz="1800" dirty="0"/>
          </a:p>
        </p:txBody>
      </p:sp>
      <p:sp>
        <p:nvSpPr>
          <p:cNvPr id="24581" name="Rectangle 5"/>
          <p:cNvSpPr>
            <a:spLocks noChangeArrowheads="1"/>
          </p:cNvSpPr>
          <p:nvPr/>
        </p:nvSpPr>
        <p:spPr bwMode="auto">
          <a:xfrm>
            <a:off x="2452688" y="1357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24583" name="Text Box 6"/>
          <p:cNvSpPr txBox="1">
            <a:spLocks noChangeArrowheads="1"/>
          </p:cNvSpPr>
          <p:nvPr/>
        </p:nvSpPr>
        <p:spPr bwMode="auto">
          <a:xfrm>
            <a:off x="395537" y="4725144"/>
            <a:ext cx="309634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marL="342900" indent="-342900" eaLnBrk="1" hangingPunct="1">
              <a:spcBef>
                <a:spcPct val="0"/>
              </a:spcBef>
              <a:buClr>
                <a:srgbClr val="0000FF"/>
              </a:buClr>
              <a:buSzPct val="100000"/>
            </a:pPr>
            <a:r>
              <a:rPr lang="zh-TW" altLang="en-US" sz="2400" dirty="0"/>
              <a:t>右方為使用深度優先搜尋演算法解答上述子集合加總問題的解答空間樹</a:t>
            </a:r>
            <a:endParaRPr lang="en-US" altLang="zh-TW" sz="2400" dirty="0"/>
          </a:p>
          <a:p>
            <a:pPr eaLnBrk="1" hangingPunct="1">
              <a:spcBef>
                <a:spcPct val="0"/>
              </a:spcBef>
              <a:buClrTx/>
              <a:buSzTx/>
              <a:buFontTx/>
              <a:buNone/>
            </a:pPr>
            <a:endParaRPr lang="en-US" altLang="zh-TW" sz="2400" dirty="0"/>
          </a:p>
          <a:p>
            <a:pPr eaLnBrk="1" hangingPunct="1">
              <a:spcBef>
                <a:spcPct val="0"/>
              </a:spcBef>
              <a:buClrTx/>
              <a:buSzTx/>
              <a:buFontTx/>
              <a:buNone/>
            </a:pPr>
            <a:endParaRPr lang="en-US" altLang="zh-TW" sz="24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284" y="1910792"/>
            <a:ext cx="5718212" cy="475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132" y="1910792"/>
            <a:ext cx="1746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0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0">
                                            <p:txEl>
                                              <p:pRg st="2" end="2"/>
                                            </p:txEl>
                                          </p:spTgt>
                                        </p:tgtEl>
                                        <p:attrNameLst>
                                          <p:attrName>style.visibility</p:attrName>
                                        </p:attrNameLst>
                                      </p:cBhvr>
                                      <p:to>
                                        <p:strVal val="visible"/>
                                      </p:to>
                                    </p:set>
                                    <p:anim calcmode="lin" valueType="num">
                                      <p:cBhvr additive="base">
                                        <p:cTn id="19" dur="500" fill="hold"/>
                                        <p:tgtEl>
                                          <p:spTgt spid="245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83"/>
                                        </p:tgtEl>
                                        <p:attrNameLst>
                                          <p:attrName>style.visibility</p:attrName>
                                        </p:attrNameLst>
                                      </p:cBhvr>
                                      <p:to>
                                        <p:strVal val="visible"/>
                                      </p:to>
                                    </p:set>
                                    <p:anim calcmode="lin" valueType="num">
                                      <p:cBhvr additive="base">
                                        <p:cTn id="25" dur="500" fill="hold"/>
                                        <p:tgtEl>
                                          <p:spTgt spid="24583"/>
                                        </p:tgtEl>
                                        <p:attrNameLst>
                                          <p:attrName>ppt_x</p:attrName>
                                        </p:attrNameLst>
                                      </p:cBhvr>
                                      <p:tavLst>
                                        <p:tav tm="0">
                                          <p:val>
                                            <p:strVal val="#ppt_x"/>
                                          </p:val>
                                        </p:tav>
                                        <p:tav tm="100000">
                                          <p:val>
                                            <p:strVal val="#ppt_x"/>
                                          </p:val>
                                        </p:tav>
                                      </p:tavLst>
                                    </p:anim>
                                    <p:anim calcmode="lin" valueType="num">
                                      <p:cBhvr additive="base">
                                        <p:cTn id="26"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245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4.7</a:t>
            </a:r>
          </a:p>
          <a:p>
            <a:pPr marL="0" indent="0">
              <a:buNone/>
            </a:pPr>
            <a:r>
              <a:rPr lang="zh-TW" altLang="en-US" sz="4400" b="1" dirty="0"/>
              <a:t>漢米爾頓迴路問題</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32</a:t>
            </a:fld>
            <a:endParaRPr kumimoji="0" lang="en-US" altLang="zh-TW" sz="1400">
              <a:solidFill>
                <a:schemeClr val="accent1"/>
              </a:solidFill>
            </a:endParaRPr>
          </a:p>
        </p:txBody>
      </p:sp>
    </p:spTree>
    <p:extLst>
      <p:ext uri="{BB962C8B-B14F-4D97-AF65-F5344CB8AC3E}">
        <p14:creationId xmlns:p14="http://schemas.microsoft.com/office/powerpoint/2010/main" val="3585702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r>
              <a:rPr lang="zh-TW" altLang="en-US" sz="5400" dirty="0"/>
              <a:t>漢米爾頓</a:t>
            </a:r>
          </a:p>
        </p:txBody>
      </p:sp>
      <p:sp>
        <p:nvSpPr>
          <p:cNvPr id="9219" name="內容版面配置區 2"/>
          <p:cNvSpPr>
            <a:spLocks noGrp="1"/>
          </p:cNvSpPr>
          <p:nvPr>
            <p:ph idx="1"/>
          </p:nvPr>
        </p:nvSpPr>
        <p:spPr>
          <a:xfrm>
            <a:off x="250824" y="2109788"/>
            <a:ext cx="5473304" cy="4114800"/>
          </a:xfrm>
        </p:spPr>
        <p:txBody>
          <a:bodyPr/>
          <a:lstStyle/>
          <a:p>
            <a:r>
              <a:rPr lang="zh-TW" altLang="en-US" sz="2000" b="1" dirty="0"/>
              <a:t>威廉</a:t>
            </a:r>
            <a:r>
              <a:rPr lang="en-US" altLang="zh-TW" sz="2000" b="1" dirty="0"/>
              <a:t>‧</a:t>
            </a:r>
            <a:r>
              <a:rPr lang="zh-TW" altLang="en-US" sz="2000" b="1" dirty="0">
                <a:solidFill>
                  <a:srgbClr val="0000FF"/>
                </a:solidFill>
              </a:rPr>
              <a:t>漢米爾頓</a:t>
            </a:r>
            <a:r>
              <a:rPr lang="zh-TW" altLang="en-US" sz="2000" dirty="0"/>
              <a:t>爵士</a:t>
            </a:r>
            <a:r>
              <a:rPr lang="en-US" altLang="zh-TW" sz="2000" dirty="0"/>
              <a:t>(Sir William Rowan </a:t>
            </a:r>
            <a:r>
              <a:rPr lang="en-US" altLang="zh-TW" sz="2000" dirty="0">
                <a:solidFill>
                  <a:srgbClr val="0000FF"/>
                </a:solidFill>
              </a:rPr>
              <a:t>Hamilton</a:t>
            </a:r>
            <a:r>
              <a:rPr lang="en-US" altLang="zh-TW" sz="2000" dirty="0"/>
              <a:t>) (1805</a:t>
            </a:r>
            <a:r>
              <a:rPr lang="zh-TW" altLang="en-US" sz="2000" dirty="0"/>
              <a:t>年</a:t>
            </a:r>
            <a:r>
              <a:rPr lang="en-US" altLang="zh-TW" sz="2000" dirty="0"/>
              <a:t>8</a:t>
            </a:r>
            <a:r>
              <a:rPr lang="zh-TW" altLang="en-US" sz="2000" dirty="0"/>
              <a:t>月</a:t>
            </a:r>
            <a:r>
              <a:rPr lang="en-US" altLang="zh-TW" sz="2000" dirty="0"/>
              <a:t>4</a:t>
            </a:r>
            <a:r>
              <a:rPr lang="zh-TW" altLang="en-US" sz="2000" dirty="0"/>
              <a:t>日</a:t>
            </a:r>
            <a:r>
              <a:rPr lang="en-US" altLang="zh-TW" sz="2000" dirty="0"/>
              <a:t>–1865</a:t>
            </a:r>
            <a:r>
              <a:rPr lang="zh-TW" altLang="en-US" sz="2000" dirty="0"/>
              <a:t>年</a:t>
            </a:r>
            <a:r>
              <a:rPr lang="en-US" altLang="zh-TW" sz="2000" dirty="0"/>
              <a:t>9</a:t>
            </a:r>
            <a:r>
              <a:rPr lang="zh-TW" altLang="en-US" sz="2000" dirty="0"/>
              <a:t>月</a:t>
            </a:r>
            <a:r>
              <a:rPr lang="en-US" altLang="zh-TW" sz="2000" dirty="0"/>
              <a:t>2</a:t>
            </a:r>
            <a:r>
              <a:rPr lang="zh-TW" altLang="en-US" sz="2000" dirty="0"/>
              <a:t>日</a:t>
            </a:r>
            <a:r>
              <a:rPr lang="en-US" altLang="zh-TW" sz="2000" dirty="0"/>
              <a:t>) </a:t>
            </a:r>
            <a:r>
              <a:rPr lang="zh-TW" altLang="en-US" sz="2000" dirty="0"/>
              <a:t>愛爾蘭物理學家、天文學家、數學家。</a:t>
            </a:r>
            <a:endParaRPr lang="en-US" altLang="zh-TW" sz="2000" dirty="0"/>
          </a:p>
          <a:p>
            <a:r>
              <a:rPr lang="zh-TW" altLang="en-US" sz="2000" dirty="0"/>
              <a:t>重新表述了牛頓力學，他的研究成果對量子力學的發展具有一定的影響。</a:t>
            </a:r>
            <a:endParaRPr lang="en-US" altLang="zh-TW" sz="2000" dirty="0"/>
          </a:p>
          <a:p>
            <a:r>
              <a:rPr lang="en-US" altLang="zh-TW" sz="2000" dirty="0"/>
              <a:t>1859</a:t>
            </a:r>
            <a:r>
              <a:rPr lang="zh-TW" altLang="en-US" sz="2000" dirty="0"/>
              <a:t>年，漢米爾頓發明一種環遊世界的遊戲，他將正十二面體的二十個頂點分別標上倫敦、巴黎、北京、東京、華盛頓等二十個大都市的名稱，要求玩者從某個城市出發，沿著正十二面體的稜邊通過每一個城市恰好一次，最後回到出發的城市。這延伸出漢米爾頓迴路或漢米爾頓旅途問題。</a:t>
            </a:r>
            <a:endParaRPr lang="en-US" altLang="zh-TW" sz="2000" dirty="0"/>
          </a:p>
        </p:txBody>
      </p:sp>
      <p:sp>
        <p:nvSpPr>
          <p:cNvPr id="922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B274218E-1705-48D6-A0DB-55275D91CF8C}" type="slidenum">
              <a:rPr kumimoji="0" lang="en-US" altLang="zh-TW" sz="1400" smtClean="0">
                <a:solidFill>
                  <a:schemeClr val="accent1"/>
                </a:solidFill>
              </a:rPr>
              <a:pPr>
                <a:spcBef>
                  <a:spcPct val="0"/>
                </a:spcBef>
                <a:buClrTx/>
                <a:buSzTx/>
                <a:buFontTx/>
                <a:buNone/>
              </a:pPr>
              <a:t>33</a:t>
            </a:fld>
            <a:endParaRPr kumimoji="0" lang="en-US" altLang="zh-TW" sz="1400">
              <a:solidFill>
                <a:schemeClr val="accent1"/>
              </a:solidFill>
            </a:endParaRPr>
          </a:p>
        </p:txBody>
      </p:sp>
      <p:pic>
        <p:nvPicPr>
          <p:cNvPr id="9221" name="Picture 2" descr="http://upload.wikimedia.org/wikipedia/commons/thumb/f/f6/William_Rowan_Hamilton_portrait_oval_combined.png/220px-William_Rowan_Hamilton_portrait_oval_combin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00808"/>
            <a:ext cx="2830338" cy="388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文字方塊 1"/>
          <p:cNvSpPr txBox="1">
            <a:spLocks noChangeArrowheads="1"/>
          </p:cNvSpPr>
          <p:nvPr/>
        </p:nvSpPr>
        <p:spPr bwMode="auto">
          <a:xfrm>
            <a:off x="6084168" y="5587936"/>
            <a:ext cx="283033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050" dirty="0"/>
              <a:t>Source: http://en.wikipedia.org/wiki/File:William_Rowan_Hamilton_portrait_oval_combined.png</a:t>
            </a:r>
            <a:endParaRPr lang="zh-TW" altLang="en-US" sz="1050" dirty="0"/>
          </a:p>
        </p:txBody>
      </p:sp>
      <p:pic>
        <p:nvPicPr>
          <p:cNvPr id="7" name="圖片 6" descr="C:\Users\雅軒\Desktop\2014-09-24_142250.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9959" y="5800590"/>
            <a:ext cx="288032" cy="2961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正十二面體與漢米爾頓迴路</a:t>
            </a:r>
          </a:p>
        </p:txBody>
      </p:sp>
      <p:sp>
        <p:nvSpPr>
          <p:cNvPr id="4" name="投影片編號版面配置區 3"/>
          <p:cNvSpPr>
            <a:spLocks noGrp="1"/>
          </p:cNvSpPr>
          <p:nvPr>
            <p:ph type="sldNum" sz="quarter" idx="10"/>
          </p:nvPr>
        </p:nvSpPr>
        <p:spPr/>
        <p:txBody>
          <a:bodyPr/>
          <a:lstStyle/>
          <a:p>
            <a:pPr>
              <a:defRPr/>
            </a:pPr>
            <a:fld id="{1572FF63-796F-48A3-A48A-0DE8A4655F73}" type="slidenum">
              <a:rPr lang="en-US" altLang="zh-TW" smtClean="0"/>
              <a:pPr>
                <a:defRPr/>
              </a:pPr>
              <a:t>34</a:t>
            </a:fld>
            <a:endParaRPr lang="en-US" altLang="zh-TW"/>
          </a:p>
        </p:txBody>
      </p:sp>
      <p:sp>
        <p:nvSpPr>
          <p:cNvPr id="5" name="文字方塊 4"/>
          <p:cNvSpPr txBox="1"/>
          <p:nvPr/>
        </p:nvSpPr>
        <p:spPr>
          <a:xfrm>
            <a:off x="1661757" y="5884063"/>
            <a:ext cx="1723549" cy="461665"/>
          </a:xfrm>
          <a:prstGeom prst="rect">
            <a:avLst/>
          </a:prstGeom>
          <a:noFill/>
        </p:spPr>
        <p:txBody>
          <a:bodyPr wrap="none" rtlCol="0">
            <a:spAutoFit/>
          </a:bodyPr>
          <a:lstStyle/>
          <a:p>
            <a:r>
              <a:rPr lang="zh-TW" altLang="en-US" b="1" dirty="0"/>
              <a:t>正十二面體</a:t>
            </a:r>
            <a:endParaRPr lang="zh-TW" altLang="en-US" dirty="0"/>
          </a:p>
        </p:txBody>
      </p:sp>
      <p:sp>
        <p:nvSpPr>
          <p:cNvPr id="6" name="AutoShape 4" descr="http://www.meworks.net/userfile/38110/m-%E5%93%88%E5%AF%86%E7%88%BE%E9%A0%9350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6" descr="http://www.meworks.net/userfile/38110/m-%E5%93%88%E5%AF%86%E7%88%BE%E9%A0%9350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文字方塊 7"/>
          <p:cNvSpPr txBox="1"/>
          <p:nvPr/>
        </p:nvSpPr>
        <p:spPr>
          <a:xfrm>
            <a:off x="4932040" y="5529426"/>
            <a:ext cx="3816424" cy="707886"/>
          </a:xfrm>
          <a:prstGeom prst="rect">
            <a:avLst/>
          </a:prstGeom>
          <a:noFill/>
        </p:spPr>
        <p:txBody>
          <a:bodyPr wrap="square" rtlCol="0">
            <a:spAutoFit/>
          </a:bodyPr>
          <a:lstStyle/>
          <a:p>
            <a:r>
              <a:rPr lang="zh-TW" altLang="en-US" sz="2000" b="1" dirty="0"/>
              <a:t>正十二面體對應的平面圖</a:t>
            </a:r>
            <a:r>
              <a:rPr lang="en-US" altLang="zh-TW" sz="2000" b="1" dirty="0"/>
              <a:t>(graph)</a:t>
            </a:r>
            <a:r>
              <a:rPr lang="zh-TW" altLang="en-US" sz="2000" b="1" dirty="0"/>
              <a:t>及其中的漢米爾頓迴路</a:t>
            </a:r>
            <a:endParaRPr lang="zh-TW" altLang="en-US" sz="2000" dirty="0"/>
          </a:p>
        </p:txBody>
      </p:sp>
      <p:pic>
        <p:nvPicPr>
          <p:cNvPr id="17417" name="Picture 9" descr="http://upload.wikimedia.org/wikipedia/commons/thumb/6/60/Hamiltonian_path.svg/300px-Hamiltonian_path.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30144"/>
            <a:ext cx="3795578" cy="3631104"/>
          </a:xfrm>
          <a:prstGeom prst="rect">
            <a:avLst/>
          </a:prstGeom>
          <a:noFill/>
          <a:extLst>
            <a:ext uri="{909E8E84-426E-40DD-AFC4-6F175D3DCCD1}">
              <a14:hiddenFill xmlns:a14="http://schemas.microsoft.com/office/drawing/2010/main">
                <a:solidFill>
                  <a:srgbClr val="FFFFFF"/>
                </a:solidFill>
              </a14:hiddenFill>
            </a:ext>
          </a:extLst>
        </p:spPr>
      </p:pic>
      <p:pic>
        <p:nvPicPr>
          <p:cNvPr id="17419" name="Picture 11" descr="正十二面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74" y="2415470"/>
            <a:ext cx="3402914" cy="3332021"/>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
          <p:cNvSpPr txBox="1">
            <a:spLocks noChangeArrowheads="1"/>
          </p:cNvSpPr>
          <p:nvPr/>
        </p:nvSpPr>
        <p:spPr bwMode="auto">
          <a:xfrm>
            <a:off x="460375" y="6215219"/>
            <a:ext cx="431784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050" dirty="0"/>
              <a:t>Source: http://en.wikipedia.org/wiki/File:POV-Ray-Dodecahedron.svg</a:t>
            </a:r>
            <a:endParaRPr lang="zh-TW" altLang="en-US" sz="1050" dirty="0"/>
          </a:p>
        </p:txBody>
      </p:sp>
      <p:sp>
        <p:nvSpPr>
          <p:cNvPr id="15" name="文字方塊 1"/>
          <p:cNvSpPr txBox="1">
            <a:spLocks noChangeArrowheads="1"/>
          </p:cNvSpPr>
          <p:nvPr/>
        </p:nvSpPr>
        <p:spPr bwMode="auto">
          <a:xfrm>
            <a:off x="4976697" y="6165304"/>
            <a:ext cx="339418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050" dirty="0"/>
              <a:t>Source: http://en.wikipedia.org/wiki/File:Hamiltonian_path.svg</a:t>
            </a:r>
            <a:endParaRPr lang="zh-TW" altLang="en-US" sz="1050" dirty="0"/>
          </a:p>
        </p:txBody>
      </p:sp>
      <p:sp>
        <p:nvSpPr>
          <p:cNvPr id="18" name="矩形 17"/>
          <p:cNvSpPr/>
          <p:nvPr/>
        </p:nvSpPr>
        <p:spPr>
          <a:xfrm>
            <a:off x="460375" y="6392837"/>
            <a:ext cx="4572000" cy="415498"/>
          </a:xfrm>
          <a:prstGeom prst="rect">
            <a:avLst/>
          </a:prstGeom>
        </p:spPr>
        <p:txBody>
          <a:bodyPr>
            <a:spAutoFit/>
          </a:bodyPr>
          <a:lstStyle/>
          <a:p>
            <a:r>
              <a:rPr lang="zh-TW" altLang="en-US" sz="1050" dirty="0"/>
              <a:t>Attribution: DTR</a:t>
            </a:r>
          </a:p>
          <a:p>
            <a:r>
              <a:rPr lang="zh-TW" altLang="en-US" sz="1050" dirty="0"/>
              <a:t>Creative Commons Attribution-Share Alike 3.0 Unported</a:t>
            </a:r>
          </a:p>
        </p:txBody>
      </p:sp>
      <p:sp>
        <p:nvSpPr>
          <p:cNvPr id="19" name="矩形 18"/>
          <p:cNvSpPr/>
          <p:nvPr/>
        </p:nvSpPr>
        <p:spPr>
          <a:xfrm>
            <a:off x="4981224" y="6469886"/>
            <a:ext cx="4572000" cy="415498"/>
          </a:xfrm>
          <a:prstGeom prst="rect">
            <a:avLst/>
          </a:prstGeom>
        </p:spPr>
        <p:txBody>
          <a:bodyPr>
            <a:spAutoFit/>
          </a:bodyPr>
          <a:lstStyle/>
          <a:p>
            <a:r>
              <a:rPr lang="zh-TW" altLang="en-US" sz="1050" dirty="0"/>
              <a:t>Author:Christoph Sommer</a:t>
            </a:r>
          </a:p>
          <a:p>
            <a:r>
              <a:rPr lang="zh-TW" altLang="en-US" sz="1050" dirty="0"/>
              <a:t>Creative Commons Attribution-Share Alike 3.0 Unported</a:t>
            </a:r>
          </a:p>
        </p:txBody>
      </p:sp>
      <p:sp>
        <p:nvSpPr>
          <p:cNvPr id="9" name="矩形 8"/>
          <p:cNvSpPr/>
          <p:nvPr/>
        </p:nvSpPr>
        <p:spPr>
          <a:xfrm>
            <a:off x="3864114" y="3198168"/>
            <a:ext cx="1415772" cy="461665"/>
          </a:xfrm>
          <a:prstGeom prst="rect">
            <a:avLst/>
          </a:prstGeom>
        </p:spPr>
        <p:txBody>
          <a:bodyPr wrap="none">
            <a:spAutoFit/>
          </a:bodyPr>
          <a:lstStyle/>
          <a:p>
            <a:r>
              <a:rPr lang="zh-TW" altLang="en-US" dirty="0"/>
              <a:t>漢米爾頓</a:t>
            </a:r>
          </a:p>
        </p:txBody>
      </p:sp>
    </p:spTree>
    <p:extLst>
      <p:ext uri="{BB962C8B-B14F-4D97-AF65-F5344CB8AC3E}">
        <p14:creationId xmlns:p14="http://schemas.microsoft.com/office/powerpoint/2010/main" val="41099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additive="base">
                                        <p:cTn id="11" dur="500" fill="hold"/>
                                        <p:tgtEl>
                                          <p:spTgt spid="17419"/>
                                        </p:tgtEl>
                                        <p:attrNameLst>
                                          <p:attrName>ppt_x</p:attrName>
                                        </p:attrNameLst>
                                      </p:cBhvr>
                                      <p:tavLst>
                                        <p:tav tm="0">
                                          <p:val>
                                            <p:strVal val="#ppt_x"/>
                                          </p:val>
                                        </p:tav>
                                        <p:tav tm="100000">
                                          <p:val>
                                            <p:strVal val="#ppt_x"/>
                                          </p:val>
                                        </p:tav>
                                      </p:tavLst>
                                    </p:anim>
                                    <p:anim calcmode="lin" valueType="num">
                                      <p:cBhvr additive="base">
                                        <p:cTn id="12" dur="500" fill="hold"/>
                                        <p:tgtEl>
                                          <p:spTgt spid="174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417"/>
                                        </p:tgtEl>
                                        <p:attrNameLst>
                                          <p:attrName>style.visibility</p:attrName>
                                        </p:attrNameLst>
                                      </p:cBhvr>
                                      <p:to>
                                        <p:strVal val="visible"/>
                                      </p:to>
                                    </p:set>
                                    <p:anim calcmode="lin" valueType="num">
                                      <p:cBhvr additive="base">
                                        <p:cTn id="25" dur="500" fill="hold"/>
                                        <p:tgtEl>
                                          <p:spTgt spid="17417"/>
                                        </p:tgtEl>
                                        <p:attrNameLst>
                                          <p:attrName>ppt_x</p:attrName>
                                        </p:attrNameLst>
                                      </p:cBhvr>
                                      <p:tavLst>
                                        <p:tav tm="0">
                                          <p:val>
                                            <p:strVal val="#ppt_x"/>
                                          </p:val>
                                        </p:tav>
                                        <p:tav tm="100000">
                                          <p:val>
                                            <p:strVal val="#ppt_x"/>
                                          </p:val>
                                        </p:tav>
                                      </p:tavLst>
                                    </p:anim>
                                    <p:anim calcmode="lin" valueType="num">
                                      <p:cBhvr additive="base">
                                        <p:cTn id="26" dur="500" fill="hold"/>
                                        <p:tgtEl>
                                          <p:spTgt spid="174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r>
              <a:rPr lang="zh-TW" altLang="en-US"/>
              <a:t>漢米爾頓迴路</a:t>
            </a:r>
            <a:r>
              <a:rPr lang="en-US" altLang="zh-TW"/>
              <a:t> </a:t>
            </a:r>
            <a:endParaRPr lang="zh-TW" altLang="en-US"/>
          </a:p>
        </p:txBody>
      </p:sp>
      <p:sp>
        <p:nvSpPr>
          <p:cNvPr id="8195" name="內容版面配置區 2"/>
          <p:cNvSpPr>
            <a:spLocks noGrp="1"/>
          </p:cNvSpPr>
          <p:nvPr>
            <p:ph idx="1"/>
          </p:nvPr>
        </p:nvSpPr>
        <p:spPr>
          <a:xfrm>
            <a:off x="107504" y="2060848"/>
            <a:ext cx="9036496" cy="4114800"/>
          </a:xfrm>
        </p:spPr>
        <p:txBody>
          <a:bodyPr/>
          <a:lstStyle/>
          <a:p>
            <a:r>
              <a:rPr lang="zh-TW" altLang="en-US" sz="2400" dirty="0"/>
              <a:t>一個</a:t>
            </a:r>
            <a:r>
              <a:rPr lang="zh-TW" altLang="en-US" sz="2400" dirty="0">
                <a:solidFill>
                  <a:srgbClr val="0000FF"/>
                </a:solidFill>
              </a:rPr>
              <a:t>無向圖</a:t>
            </a:r>
            <a:r>
              <a:rPr lang="en-US" altLang="zh-TW" sz="2400" dirty="0">
                <a:solidFill>
                  <a:srgbClr val="0000FF"/>
                </a:solidFill>
              </a:rPr>
              <a:t>(undirected graph)</a:t>
            </a:r>
            <a:r>
              <a:rPr lang="zh-TW" altLang="en-US" sz="2400" dirty="0"/>
              <a:t>上的</a:t>
            </a:r>
            <a:r>
              <a:rPr lang="zh-TW" altLang="en-US" sz="2400" dirty="0">
                <a:solidFill>
                  <a:srgbClr val="0000FF"/>
                </a:solidFill>
              </a:rPr>
              <a:t>漢米爾頓迴路</a:t>
            </a:r>
            <a:r>
              <a:rPr lang="en-US" altLang="zh-TW" sz="2400" dirty="0">
                <a:solidFill>
                  <a:srgbClr val="0000FF"/>
                </a:solidFill>
              </a:rPr>
              <a:t>(Hamiltonian circuit)</a:t>
            </a:r>
            <a:r>
              <a:rPr lang="zh-TW" altLang="en-US" sz="2400" dirty="0"/>
              <a:t>又稱為</a:t>
            </a:r>
            <a:r>
              <a:rPr lang="zh-TW" altLang="en-US" sz="2400" dirty="0">
                <a:solidFill>
                  <a:srgbClr val="0000FF"/>
                </a:solidFill>
              </a:rPr>
              <a:t>漢米爾頓循環</a:t>
            </a:r>
            <a:r>
              <a:rPr lang="en-US" altLang="zh-TW" sz="2400" dirty="0">
                <a:solidFill>
                  <a:srgbClr val="0000FF"/>
                </a:solidFill>
              </a:rPr>
              <a:t>(Hamiltonian cycle)</a:t>
            </a:r>
            <a:r>
              <a:rPr lang="zh-TW" altLang="en-US" sz="2400" dirty="0"/>
              <a:t>或</a:t>
            </a:r>
            <a:r>
              <a:rPr lang="zh-TW" altLang="en-US" sz="2400" dirty="0">
                <a:solidFill>
                  <a:srgbClr val="0000FF"/>
                </a:solidFill>
              </a:rPr>
              <a:t>漢米爾頓旅途</a:t>
            </a:r>
            <a:r>
              <a:rPr lang="en-US" altLang="zh-TW" sz="2400" dirty="0">
                <a:solidFill>
                  <a:srgbClr val="0000FF"/>
                </a:solidFill>
              </a:rPr>
              <a:t>(Hamiltonian tour)</a:t>
            </a:r>
            <a:r>
              <a:rPr lang="zh-TW" altLang="en-US" sz="2400" dirty="0"/>
              <a:t>，是一條由某個起始節點出發，經過每個節點恰好一次，且最後會回到起始節點的路徑</a:t>
            </a:r>
            <a:r>
              <a:rPr lang="en-US" altLang="zh-TW" sz="2400" dirty="0"/>
              <a:t>(path)</a:t>
            </a:r>
            <a:r>
              <a:rPr lang="zh-TW" altLang="en-US" sz="2400" dirty="0"/>
              <a:t>。</a:t>
            </a:r>
            <a:endParaRPr lang="en-US" altLang="zh-TW" sz="2400" dirty="0"/>
          </a:p>
          <a:p>
            <a:r>
              <a:rPr lang="zh-TW" altLang="en-US" sz="2400" dirty="0"/>
              <a:t>一個包含漢米爾頓迴路的無向圖稱為</a:t>
            </a:r>
            <a:r>
              <a:rPr lang="zh-TW" altLang="en-US" sz="2400" dirty="0">
                <a:solidFill>
                  <a:srgbClr val="0000FF"/>
                </a:solidFill>
              </a:rPr>
              <a:t>漢米爾頓圖</a:t>
            </a:r>
            <a:r>
              <a:rPr lang="en-US" altLang="zh-TW" sz="2400" dirty="0">
                <a:solidFill>
                  <a:srgbClr val="0000FF"/>
                </a:solidFill>
              </a:rPr>
              <a:t>(Hamiltonian graph)</a:t>
            </a:r>
            <a:r>
              <a:rPr lang="zh-TW" altLang="en-US" sz="2400" dirty="0"/>
              <a:t>。</a:t>
            </a:r>
            <a:endParaRPr lang="en-US" altLang="zh-TW" sz="2400" dirty="0"/>
          </a:p>
          <a:p>
            <a:r>
              <a:rPr lang="zh-TW" altLang="en-US" sz="2400" dirty="0"/>
              <a:t>範例</a:t>
            </a:r>
            <a:r>
              <a:rPr lang="en-US" altLang="zh-TW" sz="2400" dirty="0"/>
              <a:t>:</a:t>
            </a:r>
            <a:r>
              <a:rPr lang="zh-TW" altLang="en-US" sz="2400" dirty="0"/>
              <a:t> 以下無向圖為漢米爾頓圖，因為此圖中具有</a:t>
            </a:r>
            <a:r>
              <a:rPr lang="zh-TW" altLang="en-US" sz="2400" dirty="0">
                <a:solidFill>
                  <a:srgbClr val="FF3300"/>
                </a:solidFill>
              </a:rPr>
              <a:t>漢米爾頓迴路</a:t>
            </a:r>
            <a:endParaRPr lang="en-US" altLang="zh-TW" sz="2400" dirty="0">
              <a:solidFill>
                <a:srgbClr val="FF3300"/>
              </a:solidFill>
            </a:endParaRPr>
          </a:p>
          <a:p>
            <a:endParaRPr lang="en-US" altLang="zh-TW" sz="2400" dirty="0"/>
          </a:p>
        </p:txBody>
      </p:sp>
      <p:sp>
        <p:nvSpPr>
          <p:cNvPr id="819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0A8151FF-03C3-456C-B1DB-E128047A66C4}" type="slidenum">
              <a:rPr kumimoji="0" lang="en-US" altLang="zh-TW" sz="1400" smtClean="0">
                <a:solidFill>
                  <a:schemeClr val="accent1"/>
                </a:solidFill>
              </a:rPr>
              <a:pPr>
                <a:spcBef>
                  <a:spcPct val="0"/>
                </a:spcBef>
                <a:buClrTx/>
                <a:buSzTx/>
                <a:buFontTx/>
                <a:buNone/>
              </a:pPr>
              <a:t>35</a:t>
            </a:fld>
            <a:endParaRPr kumimoji="0" lang="en-US" altLang="zh-TW" sz="1400">
              <a:solidFill>
                <a:schemeClr val="accent1"/>
              </a:solidFill>
            </a:endParaRPr>
          </a:p>
        </p:txBody>
      </p:sp>
      <p:pic>
        <p:nvPicPr>
          <p:cNvPr id="7" name="Picture 2" descr="Hamilt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430" y="4886025"/>
            <a:ext cx="5713090" cy="173097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8" name="筆跡 7"/>
              <p14:cNvContentPartPr/>
              <p14:nvPr/>
            </p14:nvContentPartPr>
            <p14:xfrm>
              <a:off x="1955368" y="5347022"/>
              <a:ext cx="1248480" cy="983160"/>
            </p14:xfrm>
          </p:contentPart>
        </mc:Choice>
        <mc:Fallback xmlns="">
          <p:pic>
            <p:nvPicPr>
              <p:cNvPr id="8" name="筆跡 7"/>
              <p:cNvPicPr/>
              <p:nvPr/>
            </p:nvPicPr>
            <p:blipFill>
              <a:blip r:embed="rId5"/>
              <a:stretch>
                <a:fillRect/>
              </a:stretch>
            </p:blipFill>
            <p:spPr>
              <a:xfrm>
                <a:off x="1945648" y="5335502"/>
                <a:ext cx="127332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筆跡 8"/>
              <p14:cNvContentPartPr/>
              <p14:nvPr/>
            </p14:nvContentPartPr>
            <p14:xfrm>
              <a:off x="3779911" y="5336195"/>
              <a:ext cx="1555843" cy="932139"/>
            </p14:xfrm>
          </p:contentPart>
        </mc:Choice>
        <mc:Fallback xmlns="">
          <p:pic>
            <p:nvPicPr>
              <p:cNvPr id="9" name="筆跡 8"/>
              <p:cNvPicPr/>
              <p:nvPr/>
            </p:nvPicPr>
            <p:blipFill>
              <a:blip r:embed="rId7"/>
              <a:stretch>
                <a:fillRect/>
              </a:stretch>
            </p:blipFill>
            <p:spPr>
              <a:xfrm>
                <a:off x="3770551" y="5322514"/>
                <a:ext cx="1578882" cy="95050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筆跡 9"/>
              <p14:cNvContentPartPr/>
              <p14:nvPr/>
            </p14:nvContentPartPr>
            <p14:xfrm flipV="1">
              <a:off x="5758560" y="5131118"/>
              <a:ext cx="901672" cy="45719"/>
            </p14:xfrm>
          </p:contentPart>
        </mc:Choice>
        <mc:Fallback xmlns="">
          <p:pic>
            <p:nvPicPr>
              <p:cNvPr id="10" name="筆跡 9"/>
              <p:cNvPicPr/>
              <p:nvPr/>
            </p:nvPicPr>
            <p:blipFill>
              <a:blip r:embed="rId9"/>
              <a:stretch>
                <a:fillRect/>
              </a:stretch>
            </p:blipFill>
            <p:spPr>
              <a:xfrm flipV="1">
                <a:off x="5747402" y="5116718"/>
                <a:ext cx="927228" cy="716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筆跡 10"/>
              <p14:cNvContentPartPr/>
              <p14:nvPr/>
            </p14:nvContentPartPr>
            <p14:xfrm>
              <a:off x="5758560" y="5347022"/>
              <a:ext cx="1189704" cy="1011600"/>
            </p14:xfrm>
          </p:contentPart>
        </mc:Choice>
        <mc:Fallback xmlns="">
          <p:pic>
            <p:nvPicPr>
              <p:cNvPr id="11" name="筆跡 10"/>
              <p:cNvPicPr/>
              <p:nvPr/>
            </p:nvPicPr>
            <p:blipFill>
              <a:blip r:embed="rId11"/>
              <a:stretch>
                <a:fillRect/>
              </a:stretch>
            </p:blipFill>
            <p:spPr>
              <a:xfrm>
                <a:off x="5743801" y="5334782"/>
                <a:ext cx="1216702" cy="103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筆跡 11"/>
              <p14:cNvContentPartPr/>
              <p14:nvPr/>
            </p14:nvContentPartPr>
            <p14:xfrm>
              <a:off x="3779911" y="5176837"/>
              <a:ext cx="1512169" cy="1091497"/>
            </p14:xfrm>
          </p:contentPart>
        </mc:Choice>
        <mc:Fallback xmlns="">
          <p:pic>
            <p:nvPicPr>
              <p:cNvPr id="12" name="筆跡 11"/>
              <p:cNvPicPr/>
              <p:nvPr/>
            </p:nvPicPr>
            <p:blipFill>
              <a:blip r:embed="rId13"/>
              <a:stretch>
                <a:fillRect/>
              </a:stretch>
            </p:blipFill>
            <p:spPr>
              <a:xfrm>
                <a:off x="3771270" y="5174317"/>
                <a:ext cx="1533411" cy="10979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筆跡 12"/>
              <p14:cNvContentPartPr/>
              <p14:nvPr/>
            </p14:nvContentPartPr>
            <p14:xfrm>
              <a:off x="2123728" y="5131118"/>
              <a:ext cx="1080120" cy="45719"/>
            </p14:xfrm>
          </p:contentPart>
        </mc:Choice>
        <mc:Fallback xmlns="">
          <p:pic>
            <p:nvPicPr>
              <p:cNvPr id="13" name="筆跡 12"/>
              <p:cNvPicPr/>
              <p:nvPr/>
            </p:nvPicPr>
            <p:blipFill>
              <a:blip r:embed="rId15"/>
              <a:stretch>
                <a:fillRect/>
              </a:stretch>
            </p:blipFill>
            <p:spPr>
              <a:xfrm>
                <a:off x="2121209" y="5116718"/>
                <a:ext cx="1094877" cy="7415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6DED6C48-0792-494C-ADF0-0928A957A9A4}" type="slidenum">
              <a:rPr kumimoji="0" lang="en-US" altLang="zh-TW" sz="1400" smtClean="0">
                <a:solidFill>
                  <a:schemeClr val="accent1"/>
                </a:solidFill>
              </a:rPr>
              <a:pPr>
                <a:spcBef>
                  <a:spcPct val="0"/>
                </a:spcBef>
                <a:buClrTx/>
                <a:buSzTx/>
                <a:buFontTx/>
                <a:buNone/>
              </a:pPr>
              <a:t>36</a:t>
            </a:fld>
            <a:endParaRPr kumimoji="0" lang="en-US" altLang="zh-TW" sz="1400">
              <a:solidFill>
                <a:schemeClr val="accent1"/>
              </a:solidFill>
            </a:endParaRPr>
          </a:p>
        </p:txBody>
      </p:sp>
      <p:sp>
        <p:nvSpPr>
          <p:cNvPr id="7171" name="Rectangle 2"/>
          <p:cNvSpPr>
            <a:spLocks noGrp="1" noChangeArrowheads="1"/>
          </p:cNvSpPr>
          <p:nvPr>
            <p:ph type="title"/>
          </p:nvPr>
        </p:nvSpPr>
        <p:spPr>
          <a:xfrm>
            <a:off x="1150938" y="692150"/>
            <a:ext cx="7793037" cy="1143000"/>
          </a:xfrm>
        </p:spPr>
        <p:txBody>
          <a:bodyPr/>
          <a:lstStyle/>
          <a:p>
            <a:pPr eaLnBrk="1" hangingPunct="1"/>
            <a:r>
              <a:rPr lang="zh-TW" altLang="en-US" sz="4000" dirty="0"/>
              <a:t>漢米爾頓迴路問題</a:t>
            </a:r>
            <a:endParaRPr lang="en-US" altLang="zh-TW" sz="4000" dirty="0"/>
          </a:p>
        </p:txBody>
      </p:sp>
      <p:sp>
        <p:nvSpPr>
          <p:cNvPr id="7172" name="Rectangle 3"/>
          <p:cNvSpPr>
            <a:spLocks noGrp="1" noChangeArrowheads="1"/>
          </p:cNvSpPr>
          <p:nvPr>
            <p:ph type="body" idx="1"/>
          </p:nvPr>
        </p:nvSpPr>
        <p:spPr>
          <a:xfrm>
            <a:off x="395288" y="2017713"/>
            <a:ext cx="8559800" cy="4840287"/>
          </a:xfrm>
        </p:spPr>
        <p:txBody>
          <a:bodyPr/>
          <a:lstStyle/>
          <a:p>
            <a:pPr eaLnBrk="1" hangingPunct="1"/>
            <a:r>
              <a:rPr lang="zh-TW" altLang="en-US" sz="2800" dirty="0">
                <a:solidFill>
                  <a:srgbClr val="0000FF"/>
                </a:solidFill>
              </a:rPr>
              <a:t>漢米爾頓迴路</a:t>
            </a:r>
            <a:r>
              <a:rPr lang="en-US" altLang="zh-TW" sz="2800" dirty="0">
                <a:solidFill>
                  <a:srgbClr val="0000FF"/>
                </a:solidFill>
              </a:rPr>
              <a:t>(Hamiltonian circuit)</a:t>
            </a:r>
            <a:r>
              <a:rPr lang="zh-TW" altLang="en-US" sz="2800" dirty="0"/>
              <a:t>問題定義</a:t>
            </a:r>
            <a:r>
              <a:rPr lang="en-US" altLang="zh-TW" sz="2800" dirty="0"/>
              <a:t>:</a:t>
            </a:r>
          </a:p>
          <a:p>
            <a:r>
              <a:rPr lang="zh-TW" altLang="en-US" sz="2800" dirty="0"/>
              <a:t>決定一個無向圖之中是否存在漢米爾頓迴路的問題，稱為漢米爾頓迴路問題</a:t>
            </a:r>
            <a:r>
              <a:rPr lang="en-US" altLang="zh-TW" sz="2800" dirty="0"/>
              <a:t>(Hamiltonian circuit problem)</a:t>
            </a:r>
            <a:r>
              <a:rPr lang="zh-TW" altLang="en-US" sz="2800" dirty="0"/>
              <a:t>。這是是一個</a:t>
            </a:r>
            <a:r>
              <a:rPr lang="en-US" altLang="zh-TW" sz="2800" b="1" dirty="0">
                <a:solidFill>
                  <a:srgbClr val="0000FF"/>
                </a:solidFill>
              </a:rPr>
              <a:t>NPC</a:t>
            </a:r>
            <a:r>
              <a:rPr lang="zh-TW" altLang="en-US" sz="2800" b="1" dirty="0">
                <a:solidFill>
                  <a:srgbClr val="0000FF"/>
                </a:solidFill>
              </a:rPr>
              <a:t>問題</a:t>
            </a:r>
            <a:r>
              <a:rPr lang="zh-TW" altLang="en-US" sz="2800" dirty="0"/>
              <a:t>，也就是</a:t>
            </a:r>
            <a:r>
              <a:rPr lang="zh-TW" altLang="zh-TW" sz="2800" b="1" dirty="0">
                <a:solidFill>
                  <a:srgbClr val="0000FF"/>
                </a:solidFill>
              </a:rPr>
              <a:t>非確定性多項式時間</a:t>
            </a:r>
            <a:r>
              <a:rPr lang="zh-TW" altLang="en-US" sz="2800" b="1" dirty="0">
                <a:solidFill>
                  <a:srgbClr val="0000FF"/>
                </a:solidFill>
              </a:rPr>
              <a:t>完全問題 </a:t>
            </a:r>
            <a:r>
              <a:rPr lang="en-US" altLang="zh-TW" sz="2800" dirty="0">
                <a:solidFill>
                  <a:srgbClr val="0000FF"/>
                </a:solidFill>
              </a:rPr>
              <a:t>(</a:t>
            </a:r>
            <a:r>
              <a:rPr lang="en-US" altLang="zh-TW" sz="2800" b="1" dirty="0">
                <a:solidFill>
                  <a:srgbClr val="0000FF"/>
                </a:solidFill>
              </a:rPr>
              <a:t>non-deterministic polynomial complete problem, NP-complete problem, NPC problem</a:t>
            </a:r>
            <a:r>
              <a:rPr lang="en-US" altLang="zh-TW" sz="2800" dirty="0">
                <a:solidFill>
                  <a:srgbClr val="0000FF"/>
                </a:solidFill>
              </a:rPr>
              <a:t>)</a:t>
            </a:r>
            <a:r>
              <a:rPr lang="zh-TW" altLang="en-US" sz="2800" dirty="0"/>
              <a:t>。</a:t>
            </a:r>
            <a:endParaRPr lang="en-US" altLang="zh-TW" sz="2800" dirty="0"/>
          </a:p>
          <a:p>
            <a:r>
              <a:rPr lang="zh-TW" altLang="en-US" sz="2800" dirty="0"/>
              <a:t>我們在稍後的單元中再詳細介紹</a:t>
            </a:r>
            <a:r>
              <a:rPr lang="en-US" altLang="zh-TW" sz="2800" b="1" dirty="0">
                <a:solidFill>
                  <a:srgbClr val="0000FF"/>
                </a:solidFill>
              </a:rPr>
              <a:t>NPC</a:t>
            </a:r>
            <a:r>
              <a:rPr lang="zh-TW" altLang="en-US" sz="2800" b="1" dirty="0">
                <a:solidFill>
                  <a:srgbClr val="0000FF"/>
                </a:solidFill>
              </a:rPr>
              <a:t>問題</a:t>
            </a:r>
            <a:r>
              <a:rPr lang="zh-TW" altLang="en-US" sz="2800" dirty="0"/>
              <a:t>。</a:t>
            </a:r>
            <a:endParaRPr lang="zh-TW" altLang="zh-TW" sz="2800" dirty="0"/>
          </a:p>
          <a:p>
            <a:pPr eaLnBrk="1" hangingPunct="1">
              <a:buFont typeface="Wingdings" pitchFamily="2" charset="2"/>
              <a:buNone/>
            </a:pPr>
            <a:endParaRPr lang="en-US" altLang="zh-TW" sz="2800" dirty="0"/>
          </a:p>
          <a:p>
            <a:pPr eaLnBrk="1" hangingPunct="1">
              <a:buFont typeface="Wingdings" pitchFamily="2" charset="2"/>
              <a:buNone/>
            </a:pPr>
            <a:endParaRPr lang="en-US" altLang="zh-TW" sz="2800" dirty="0"/>
          </a:p>
          <a:p>
            <a:pPr algn="ctr" eaLnBrk="1" hangingPunct="1">
              <a:buFont typeface="Wingdings" pitchFamily="2" charset="2"/>
              <a:buNone/>
            </a:pPr>
            <a:endParaRPr lang="en-US" altLang="zh-TW" sz="2800" dirty="0"/>
          </a:p>
          <a:p>
            <a:pPr algn="ctr" eaLnBrk="1" hangingPunct="1">
              <a:buFont typeface="Wingdings" pitchFamily="2" charset="2"/>
              <a:buNone/>
            </a:pPr>
            <a:endParaRPr lang="en-US" altLang="zh-TW" sz="2800" dirty="0"/>
          </a:p>
          <a:p>
            <a:pPr eaLnBrk="1" hangingPunct="1">
              <a:buFont typeface="Wingdings" pitchFamily="2" charset="2"/>
              <a:buNone/>
            </a:pPr>
            <a:r>
              <a:rPr lang="zh-TW" altLang="en-US" sz="2800" dirty="0"/>
              <a:t>    </a:t>
            </a:r>
            <a:endParaRPr lang="en-US" altLang="zh-TW" sz="2800" dirty="0"/>
          </a:p>
        </p:txBody>
      </p:sp>
      <p:sp>
        <p:nvSpPr>
          <p:cNvPr id="7173" name="Rectangle 5"/>
          <p:cNvSpPr>
            <a:spLocks noChangeArrowheads="1"/>
          </p:cNvSpPr>
          <p:nvPr/>
        </p:nvSpPr>
        <p:spPr bwMode="auto">
          <a:xfrm>
            <a:off x="2847975" y="2681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1B914BD1-E5B1-4151-AF39-65426717D302}" type="slidenum">
              <a:rPr kumimoji="0" lang="en-US" altLang="zh-TW" sz="1400" smtClean="0">
                <a:solidFill>
                  <a:schemeClr val="accent1"/>
                </a:solidFill>
              </a:rPr>
              <a:pPr>
                <a:spcBef>
                  <a:spcPct val="0"/>
                </a:spcBef>
                <a:buClrTx/>
                <a:buSzTx/>
                <a:buFontTx/>
                <a:buNone/>
              </a:pPr>
              <a:t>37</a:t>
            </a:fld>
            <a:endParaRPr kumimoji="0" lang="en-US" altLang="zh-TW" sz="1400">
              <a:solidFill>
                <a:schemeClr val="accent1"/>
              </a:solidFill>
            </a:endParaRPr>
          </a:p>
        </p:txBody>
      </p:sp>
      <p:sp>
        <p:nvSpPr>
          <p:cNvPr id="11267" name="Rectangle 9"/>
          <p:cNvSpPr>
            <a:spLocks noChangeArrowheads="1"/>
          </p:cNvSpPr>
          <p:nvPr/>
        </p:nvSpPr>
        <p:spPr bwMode="auto">
          <a:xfrm>
            <a:off x="-180975" y="0"/>
            <a:ext cx="10153650" cy="2420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1268" name="Rectangle 7"/>
          <p:cNvSpPr>
            <a:spLocks noGrp="1" noChangeArrowheads="1"/>
          </p:cNvSpPr>
          <p:nvPr>
            <p:ph type="title"/>
          </p:nvPr>
        </p:nvSpPr>
        <p:spPr>
          <a:xfrm>
            <a:off x="179512" y="44624"/>
            <a:ext cx="8764463" cy="795238"/>
          </a:xfrm>
        </p:spPr>
        <p:txBody>
          <a:bodyPr/>
          <a:lstStyle/>
          <a:p>
            <a:pPr eaLnBrk="1" hangingPunct="1"/>
            <a:r>
              <a:rPr lang="zh-TW" altLang="en-US" sz="4000" dirty="0"/>
              <a:t>漢米爾頓迴路問題範例</a:t>
            </a:r>
            <a:endParaRPr lang="zh-TW" altLang="zh-TW" sz="4000" dirty="0"/>
          </a:p>
        </p:txBody>
      </p:sp>
      <p:sp>
        <p:nvSpPr>
          <p:cNvPr id="11269" name="Rectangle 3"/>
          <p:cNvSpPr>
            <a:spLocks noGrp="1" noChangeArrowheads="1"/>
          </p:cNvSpPr>
          <p:nvPr>
            <p:ph type="body" sz="half" idx="1"/>
          </p:nvPr>
        </p:nvSpPr>
        <p:spPr>
          <a:xfrm>
            <a:off x="1940322" y="5733256"/>
            <a:ext cx="7203678" cy="836712"/>
          </a:xfrm>
        </p:spPr>
        <p:txBody>
          <a:bodyPr/>
          <a:lstStyle/>
          <a:p>
            <a:pPr algn="ctr" eaLnBrk="1" hangingPunct="1">
              <a:lnSpc>
                <a:spcPct val="90000"/>
              </a:lnSpc>
            </a:pPr>
            <a:endParaRPr lang="en-US" altLang="zh-TW" sz="2800" dirty="0"/>
          </a:p>
          <a:p>
            <a:pPr marL="0" indent="0" algn="ctr" eaLnBrk="1" hangingPunct="1">
              <a:lnSpc>
                <a:spcPct val="90000"/>
              </a:lnSpc>
              <a:buNone/>
            </a:pPr>
            <a:r>
              <a:rPr lang="zh-TW" altLang="en-US" sz="2000" dirty="0"/>
              <a:t>解答左方給定的無向圖是否存在漢米爾頓迴路的解答空間樹</a:t>
            </a:r>
            <a:endParaRPr lang="en-US" altLang="zh-TW" sz="2000" dirty="0"/>
          </a:p>
          <a:p>
            <a:pPr eaLnBrk="1" hangingPunct="1">
              <a:lnSpc>
                <a:spcPct val="90000"/>
              </a:lnSpc>
            </a:pPr>
            <a:endParaRPr lang="en-US" altLang="zh-TW" sz="2000" dirty="0"/>
          </a:p>
        </p:txBody>
      </p:sp>
      <p:sp>
        <p:nvSpPr>
          <p:cNvPr id="2" name="內容版面配置區 1"/>
          <p:cNvSpPr>
            <a:spLocks noGrp="1"/>
          </p:cNvSpPr>
          <p:nvPr>
            <p:ph sz="half" idx="2"/>
          </p:nvPr>
        </p:nvSpPr>
        <p:spPr/>
        <p:txBody>
          <a:bodyPr/>
          <a:lstStyle/>
          <a:p>
            <a:endParaRPr lang="zh-TW" altLang="en-US"/>
          </a:p>
        </p:txBody>
      </p:sp>
      <p:pic>
        <p:nvPicPr>
          <p:cNvPr id="1233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412776"/>
            <a:ext cx="6826250" cy="471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3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88244"/>
            <a:ext cx="3233589" cy="123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971600" y="2060848"/>
            <a:ext cx="228036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ctr" eaLnBrk="1" hangingPunct="1">
              <a:lnSpc>
                <a:spcPct val="90000"/>
              </a:lnSpc>
            </a:pPr>
            <a:endParaRPr lang="en-US" altLang="zh-TW" sz="2800" kern="0" dirty="0"/>
          </a:p>
          <a:p>
            <a:pPr marL="0" indent="0" eaLnBrk="1" hangingPunct="1">
              <a:lnSpc>
                <a:spcPct val="90000"/>
              </a:lnSpc>
              <a:buFont typeface="Wingdings" pitchFamily="2" charset="2"/>
              <a:buNone/>
            </a:pPr>
            <a:r>
              <a:rPr lang="zh-TW" altLang="en-US" sz="2000" kern="0" dirty="0"/>
              <a:t>給定的無向圖</a:t>
            </a:r>
            <a:endParaRPr lang="en-US" altLang="zh-TW" sz="2000" kern="0" dirty="0"/>
          </a:p>
        </p:txBody>
      </p:sp>
      <mc:AlternateContent xmlns:mc="http://schemas.openxmlformats.org/markup-compatibility/2006" xmlns:p14="http://schemas.microsoft.com/office/powerpoint/2010/main">
        <mc:Choice Requires="p14">
          <p:contentPart p14:bwMode="auto" r:id="rId5">
            <p14:nvContentPartPr>
              <p14:cNvPr id="3" name="筆跡 2"/>
              <p14:cNvContentPartPr/>
              <p14:nvPr/>
            </p14:nvContentPartPr>
            <p14:xfrm>
              <a:off x="8277480" y="2981160"/>
              <a:ext cx="219240" cy="248040"/>
            </p14:xfrm>
          </p:contentPart>
        </mc:Choice>
        <mc:Fallback xmlns="">
          <p:pic>
            <p:nvPicPr>
              <p:cNvPr id="3" name="筆跡 2"/>
              <p:cNvPicPr/>
              <p:nvPr/>
            </p:nvPicPr>
            <p:blipFill>
              <a:blip r:embed="rId6"/>
              <a:stretch>
                <a:fillRect/>
              </a:stretch>
            </p:blipFill>
            <p:spPr>
              <a:xfrm>
                <a:off x="8268120" y="2971800"/>
                <a:ext cx="237960" cy="266760"/>
              </a:xfrm>
              <a:prstGeom prst="rect">
                <a:avLst/>
              </a:prstGeom>
            </p:spPr>
          </p:pic>
        </mc:Fallback>
      </mc:AlternateContent>
    </p:spTree>
    <p:extLst>
      <p:ext uri="{BB962C8B-B14F-4D97-AF65-F5344CB8AC3E}">
        <p14:creationId xmlns:p14="http://schemas.microsoft.com/office/powerpoint/2010/main" val="2568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32"/>
                                        </p:tgtEl>
                                        <p:attrNameLst>
                                          <p:attrName>style.visibility</p:attrName>
                                        </p:attrNameLst>
                                      </p:cBhvr>
                                      <p:to>
                                        <p:strVal val="visible"/>
                                      </p:to>
                                    </p:set>
                                    <p:anim calcmode="lin" valueType="num">
                                      <p:cBhvr additive="base">
                                        <p:cTn id="7" dur="500" fill="hold"/>
                                        <p:tgtEl>
                                          <p:spTgt spid="12332"/>
                                        </p:tgtEl>
                                        <p:attrNameLst>
                                          <p:attrName>ppt_x</p:attrName>
                                        </p:attrNameLst>
                                      </p:cBhvr>
                                      <p:tavLst>
                                        <p:tav tm="0">
                                          <p:val>
                                            <p:strVal val="#ppt_x"/>
                                          </p:val>
                                        </p:tav>
                                        <p:tav tm="100000">
                                          <p:val>
                                            <p:strVal val="#ppt_x"/>
                                          </p:val>
                                        </p:tav>
                                      </p:tavLst>
                                    </p:anim>
                                    <p:anim calcmode="lin" valueType="num">
                                      <p:cBhvr additive="base">
                                        <p:cTn id="8" dur="500" fill="hold"/>
                                        <p:tgtEl>
                                          <p:spTgt spid="123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333"/>
                                        </p:tgtEl>
                                        <p:attrNameLst>
                                          <p:attrName>style.visibility</p:attrName>
                                        </p:attrNameLst>
                                      </p:cBhvr>
                                      <p:to>
                                        <p:strVal val="visible"/>
                                      </p:to>
                                    </p:set>
                                    <p:anim calcmode="lin" valueType="num">
                                      <p:cBhvr additive="base">
                                        <p:cTn id="17" dur="500" fill="hold"/>
                                        <p:tgtEl>
                                          <p:spTgt spid="12333"/>
                                        </p:tgtEl>
                                        <p:attrNameLst>
                                          <p:attrName>ppt_x</p:attrName>
                                        </p:attrNameLst>
                                      </p:cBhvr>
                                      <p:tavLst>
                                        <p:tav tm="0">
                                          <p:val>
                                            <p:strVal val="#ppt_x"/>
                                          </p:val>
                                        </p:tav>
                                        <p:tav tm="100000">
                                          <p:val>
                                            <p:strVal val="#ppt_x"/>
                                          </p:val>
                                        </p:tav>
                                      </p:tavLst>
                                    </p:anim>
                                    <p:anim calcmode="lin" valueType="num">
                                      <p:cBhvr additive="base">
                                        <p:cTn id="18" dur="500" fill="hold"/>
                                        <p:tgtEl>
                                          <p:spTgt spid="1233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269">
                                            <p:txEl>
                                              <p:pRg st="1" end="1"/>
                                            </p:txEl>
                                          </p:spTgt>
                                        </p:tgtEl>
                                        <p:attrNameLst>
                                          <p:attrName>style.visibility</p:attrName>
                                        </p:attrNameLst>
                                      </p:cBhvr>
                                      <p:to>
                                        <p:strVal val="visible"/>
                                      </p:to>
                                    </p:set>
                                    <p:anim calcmode="lin" valueType="num">
                                      <p:cBhvr additive="base">
                                        <p:cTn id="21"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7665874" cy="48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1B914BD1-E5B1-4151-AF39-65426717D302}" type="slidenum">
              <a:rPr kumimoji="0" lang="en-US" altLang="zh-TW" sz="1400" smtClean="0">
                <a:solidFill>
                  <a:schemeClr val="accent1"/>
                </a:solidFill>
              </a:rPr>
              <a:pPr>
                <a:spcBef>
                  <a:spcPct val="0"/>
                </a:spcBef>
                <a:buClrTx/>
                <a:buSzTx/>
                <a:buFontTx/>
                <a:buNone/>
              </a:pPr>
              <a:t>38</a:t>
            </a:fld>
            <a:endParaRPr kumimoji="0" lang="en-US" altLang="zh-TW" sz="1400">
              <a:solidFill>
                <a:schemeClr val="accent1"/>
              </a:solidFill>
            </a:endParaRPr>
          </a:p>
        </p:txBody>
      </p:sp>
      <p:sp>
        <p:nvSpPr>
          <p:cNvPr id="11267" name="Rectangle 9"/>
          <p:cNvSpPr>
            <a:spLocks noChangeArrowheads="1"/>
          </p:cNvSpPr>
          <p:nvPr/>
        </p:nvSpPr>
        <p:spPr bwMode="auto">
          <a:xfrm>
            <a:off x="-180975" y="0"/>
            <a:ext cx="10153650" cy="908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sp>
        <p:nvSpPr>
          <p:cNvPr id="11268" name="Rectangle 7"/>
          <p:cNvSpPr>
            <a:spLocks noGrp="1" noChangeArrowheads="1"/>
          </p:cNvSpPr>
          <p:nvPr>
            <p:ph type="title"/>
          </p:nvPr>
        </p:nvSpPr>
        <p:spPr>
          <a:xfrm>
            <a:off x="179512" y="44624"/>
            <a:ext cx="8764463" cy="795238"/>
          </a:xfrm>
        </p:spPr>
        <p:txBody>
          <a:bodyPr/>
          <a:lstStyle/>
          <a:p>
            <a:pPr eaLnBrk="1" hangingPunct="1"/>
            <a:r>
              <a:rPr lang="zh-TW" altLang="en-US" sz="4000" dirty="0"/>
              <a:t>漢米爾頓迴路問題範例</a:t>
            </a:r>
            <a:r>
              <a:rPr lang="en-US" altLang="zh-TW" sz="4000" dirty="0"/>
              <a:t>(</a:t>
            </a:r>
            <a:r>
              <a:rPr lang="zh-TW" altLang="en-US" sz="4000" dirty="0"/>
              <a:t>續</a:t>
            </a:r>
            <a:r>
              <a:rPr lang="en-US" altLang="zh-TW" sz="4000" dirty="0"/>
              <a:t>)</a:t>
            </a:r>
            <a:endParaRPr lang="zh-TW" altLang="zh-TW" sz="4000" dirty="0"/>
          </a:p>
        </p:txBody>
      </p:sp>
      <p:pic>
        <p:nvPicPr>
          <p:cNvPr id="1233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8" y="908720"/>
            <a:ext cx="3549070" cy="135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3"/>
          <p:cNvSpPr txBox="1">
            <a:spLocks noChangeArrowheads="1"/>
          </p:cNvSpPr>
          <p:nvPr/>
        </p:nvSpPr>
        <p:spPr bwMode="auto">
          <a:xfrm>
            <a:off x="1559261" y="5733256"/>
            <a:ext cx="7354647"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algn="ctr" eaLnBrk="1" hangingPunct="1">
              <a:lnSpc>
                <a:spcPct val="90000"/>
              </a:lnSpc>
            </a:pPr>
            <a:endParaRPr lang="en-US" altLang="zh-TW" sz="2800" kern="0" dirty="0"/>
          </a:p>
          <a:p>
            <a:pPr marL="0" indent="0" eaLnBrk="1" hangingPunct="1">
              <a:lnSpc>
                <a:spcPct val="90000"/>
              </a:lnSpc>
              <a:buFont typeface="Wingdings" pitchFamily="2" charset="2"/>
              <a:buNone/>
            </a:pPr>
            <a:r>
              <a:rPr lang="zh-TW" altLang="en-US" sz="2000" kern="0" dirty="0"/>
              <a:t>以</a:t>
            </a:r>
            <a:r>
              <a:rPr lang="zh-TW" altLang="en-US" sz="2000" kern="0" dirty="0">
                <a:solidFill>
                  <a:srgbClr val="0000FF"/>
                </a:solidFill>
              </a:rPr>
              <a:t>廣度優先演算法</a:t>
            </a:r>
            <a:br>
              <a:rPr lang="en-US" altLang="zh-TW" sz="2000" kern="0" dirty="0"/>
            </a:br>
            <a:r>
              <a:rPr lang="zh-TW" altLang="en-US" sz="2000" kern="0" dirty="0"/>
              <a:t>解答左方給定的無向圖是否存在漢米爾頓迴路的解答空間樹</a:t>
            </a:r>
            <a:endParaRPr lang="en-US" altLang="zh-TW" sz="2000" kern="0" dirty="0"/>
          </a:p>
          <a:p>
            <a:pPr eaLnBrk="1" hangingPunct="1">
              <a:lnSpc>
                <a:spcPct val="90000"/>
              </a:lnSpc>
            </a:pPr>
            <a:endParaRPr lang="en-US" altLang="zh-TW" sz="2000" kern="0" dirty="0"/>
          </a:p>
        </p:txBody>
      </p:sp>
      <p:sp>
        <p:nvSpPr>
          <p:cNvPr id="8" name="Rectangle 3"/>
          <p:cNvSpPr txBox="1">
            <a:spLocks noChangeArrowheads="1"/>
          </p:cNvSpPr>
          <p:nvPr/>
        </p:nvSpPr>
        <p:spPr bwMode="auto">
          <a:xfrm>
            <a:off x="995496" y="2376264"/>
            <a:ext cx="2424376"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buFont typeface="Wingdings" pitchFamily="2" charset="2"/>
              <a:buNone/>
            </a:pPr>
            <a:r>
              <a:rPr lang="zh-TW" altLang="en-US" sz="2000" kern="0" dirty="0"/>
              <a:t>給定的無向圖</a:t>
            </a:r>
            <a:endParaRPr lang="en-US" altLang="zh-TW" sz="2000" kern="0" dirty="0"/>
          </a:p>
        </p:txBody>
      </p:sp>
      <mc:AlternateContent xmlns:mc="http://schemas.openxmlformats.org/markup-compatibility/2006" xmlns:p14="http://schemas.microsoft.com/office/powerpoint/2010/main">
        <mc:Choice Requires="p14">
          <p:contentPart p14:bwMode="auto" r:id="rId5">
            <p14:nvContentPartPr>
              <p14:cNvPr id="2" name="筆跡 1"/>
              <p14:cNvContentPartPr/>
              <p14:nvPr/>
            </p14:nvContentPartPr>
            <p14:xfrm>
              <a:off x="8410680" y="3238560"/>
              <a:ext cx="124200" cy="190800"/>
            </p14:xfrm>
          </p:contentPart>
        </mc:Choice>
        <mc:Fallback xmlns="">
          <p:pic>
            <p:nvPicPr>
              <p:cNvPr id="2" name="筆跡 1"/>
              <p:cNvPicPr/>
              <p:nvPr/>
            </p:nvPicPr>
            <p:blipFill>
              <a:blip r:embed="rId6"/>
              <a:stretch>
                <a:fillRect/>
              </a:stretch>
            </p:blipFill>
            <p:spPr>
              <a:xfrm>
                <a:off x="8401320" y="3229200"/>
                <a:ext cx="142920" cy="209520"/>
              </a:xfrm>
              <a:prstGeom prst="rect">
                <a:avLst/>
              </a:prstGeom>
            </p:spPr>
          </p:pic>
        </mc:Fallback>
      </mc:AlternateContent>
    </p:spTree>
    <p:extLst>
      <p:ext uri="{BB962C8B-B14F-4D97-AF65-F5344CB8AC3E}">
        <p14:creationId xmlns:p14="http://schemas.microsoft.com/office/powerpoint/2010/main" val="91847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32"/>
                                        </p:tgtEl>
                                        <p:attrNameLst>
                                          <p:attrName>style.visibility</p:attrName>
                                        </p:attrNameLst>
                                      </p:cBhvr>
                                      <p:to>
                                        <p:strVal val="visible"/>
                                      </p:to>
                                    </p:set>
                                    <p:anim calcmode="lin" valueType="num">
                                      <p:cBhvr additive="base">
                                        <p:cTn id="7" dur="500" fill="hold"/>
                                        <p:tgtEl>
                                          <p:spTgt spid="12332"/>
                                        </p:tgtEl>
                                        <p:attrNameLst>
                                          <p:attrName>ppt_x</p:attrName>
                                        </p:attrNameLst>
                                      </p:cBhvr>
                                      <p:tavLst>
                                        <p:tav tm="0">
                                          <p:val>
                                            <p:strVal val="#ppt_x"/>
                                          </p:val>
                                        </p:tav>
                                        <p:tav tm="100000">
                                          <p:val>
                                            <p:strVal val="#ppt_x"/>
                                          </p:val>
                                        </p:tav>
                                      </p:tavLst>
                                    </p:anim>
                                    <p:anim calcmode="lin" valueType="num">
                                      <p:cBhvr additive="base">
                                        <p:cTn id="8" dur="500" fill="hold"/>
                                        <p:tgtEl>
                                          <p:spTgt spid="123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7"/>
                                        </p:tgtEl>
                                        <p:attrNameLst>
                                          <p:attrName>style.visibility</p:attrName>
                                        </p:attrNameLst>
                                      </p:cBhvr>
                                      <p:to>
                                        <p:strVal val="visible"/>
                                      </p:to>
                                    </p:set>
                                    <p:anim calcmode="lin" valueType="num">
                                      <p:cBhvr additive="base">
                                        <p:cTn id="21" dur="500" fill="hold"/>
                                        <p:tgtEl>
                                          <p:spTgt spid="16387"/>
                                        </p:tgtEl>
                                        <p:attrNameLst>
                                          <p:attrName>ppt_x</p:attrName>
                                        </p:attrNameLst>
                                      </p:cBhvr>
                                      <p:tavLst>
                                        <p:tav tm="0">
                                          <p:val>
                                            <p:strVal val="#ppt_x"/>
                                          </p:val>
                                        </p:tav>
                                        <p:tav tm="100000">
                                          <p:val>
                                            <p:strVal val="#ppt_x"/>
                                          </p:val>
                                        </p:tav>
                                      </p:tavLst>
                                    </p:anim>
                                    <p:anim calcmode="lin" valueType="num">
                                      <p:cBhvr additive="base">
                                        <p:cTn id="22"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9"/>
          <p:cNvSpPr>
            <a:spLocks noChangeArrowheads="1"/>
          </p:cNvSpPr>
          <p:nvPr/>
        </p:nvSpPr>
        <p:spPr bwMode="auto">
          <a:xfrm>
            <a:off x="-180975" y="0"/>
            <a:ext cx="9324975" cy="2420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811" y="879327"/>
            <a:ext cx="7099371" cy="537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1B914BD1-E5B1-4151-AF39-65426717D302}" type="slidenum">
              <a:rPr kumimoji="0" lang="en-US" altLang="zh-TW" sz="1400" smtClean="0">
                <a:solidFill>
                  <a:schemeClr val="accent1"/>
                </a:solidFill>
              </a:rPr>
              <a:pPr>
                <a:spcBef>
                  <a:spcPct val="0"/>
                </a:spcBef>
                <a:buClrTx/>
                <a:buSzTx/>
                <a:buFontTx/>
                <a:buNone/>
              </a:pPr>
              <a:t>39</a:t>
            </a:fld>
            <a:endParaRPr kumimoji="0" lang="en-US" altLang="zh-TW" sz="1400">
              <a:solidFill>
                <a:schemeClr val="accent1"/>
              </a:solidFill>
            </a:endParaRPr>
          </a:p>
        </p:txBody>
      </p:sp>
      <p:sp>
        <p:nvSpPr>
          <p:cNvPr id="11268" name="Rectangle 7"/>
          <p:cNvSpPr>
            <a:spLocks noGrp="1" noChangeArrowheads="1"/>
          </p:cNvSpPr>
          <p:nvPr>
            <p:ph type="title"/>
          </p:nvPr>
        </p:nvSpPr>
        <p:spPr>
          <a:xfrm>
            <a:off x="179512" y="44624"/>
            <a:ext cx="8764463" cy="795238"/>
          </a:xfrm>
        </p:spPr>
        <p:txBody>
          <a:bodyPr/>
          <a:lstStyle/>
          <a:p>
            <a:pPr eaLnBrk="1" hangingPunct="1"/>
            <a:r>
              <a:rPr lang="zh-TW" altLang="en-US" sz="4000" dirty="0"/>
              <a:t>漢米爾頓迴路問題範例</a:t>
            </a:r>
            <a:r>
              <a:rPr lang="en-US" altLang="zh-TW" sz="4000" dirty="0"/>
              <a:t>(</a:t>
            </a:r>
            <a:r>
              <a:rPr lang="zh-TW" altLang="en-US" sz="4000" dirty="0"/>
              <a:t>續</a:t>
            </a:r>
            <a:r>
              <a:rPr lang="en-US" altLang="zh-TW" sz="4000" dirty="0"/>
              <a:t>)</a:t>
            </a:r>
            <a:endParaRPr lang="zh-TW" altLang="zh-TW" sz="4000" dirty="0"/>
          </a:p>
        </p:txBody>
      </p:sp>
      <p:pic>
        <p:nvPicPr>
          <p:cNvPr id="1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88244"/>
            <a:ext cx="3044567" cy="116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3"/>
          <p:cNvSpPr>
            <a:spLocks noGrp="1" noChangeArrowheads="1"/>
          </p:cNvSpPr>
          <p:nvPr>
            <p:ph type="body" sz="half" idx="1"/>
          </p:nvPr>
        </p:nvSpPr>
        <p:spPr>
          <a:xfrm>
            <a:off x="1417163" y="5661248"/>
            <a:ext cx="7298189" cy="836712"/>
          </a:xfrm>
        </p:spPr>
        <p:txBody>
          <a:bodyPr/>
          <a:lstStyle/>
          <a:p>
            <a:pPr algn="ctr" eaLnBrk="1" hangingPunct="1">
              <a:lnSpc>
                <a:spcPct val="90000"/>
              </a:lnSpc>
            </a:pPr>
            <a:endParaRPr lang="en-US" altLang="zh-TW" sz="2800" dirty="0"/>
          </a:p>
          <a:p>
            <a:pPr marL="0" indent="0" eaLnBrk="1" hangingPunct="1">
              <a:lnSpc>
                <a:spcPct val="90000"/>
              </a:lnSpc>
              <a:buNone/>
            </a:pPr>
            <a:r>
              <a:rPr lang="zh-TW" altLang="en-US" sz="2000" dirty="0"/>
              <a:t>以</a:t>
            </a:r>
            <a:r>
              <a:rPr lang="zh-TW" altLang="en-US" sz="2000" dirty="0">
                <a:solidFill>
                  <a:srgbClr val="0000FF"/>
                </a:solidFill>
              </a:rPr>
              <a:t>深度優先演算法</a:t>
            </a:r>
            <a:br>
              <a:rPr lang="en-US" altLang="zh-TW" sz="2000" dirty="0"/>
            </a:br>
            <a:r>
              <a:rPr lang="zh-TW" altLang="en-US" sz="2000" dirty="0"/>
              <a:t>解答左方給定的無向圖是否存在漢米爾頓迴路的解答空間樹</a:t>
            </a:r>
            <a:endParaRPr lang="en-US" altLang="zh-TW" sz="2000" dirty="0"/>
          </a:p>
          <a:p>
            <a:pPr eaLnBrk="1" hangingPunct="1">
              <a:lnSpc>
                <a:spcPct val="90000"/>
              </a:lnSpc>
            </a:pPr>
            <a:endParaRPr lang="en-US" altLang="zh-TW" sz="2000" dirty="0"/>
          </a:p>
        </p:txBody>
      </p:sp>
      <p:sp>
        <p:nvSpPr>
          <p:cNvPr id="8" name="Rectangle 3"/>
          <p:cNvSpPr txBox="1">
            <a:spLocks noChangeArrowheads="1"/>
          </p:cNvSpPr>
          <p:nvPr/>
        </p:nvSpPr>
        <p:spPr bwMode="auto">
          <a:xfrm>
            <a:off x="1043608" y="2420938"/>
            <a:ext cx="2149162" cy="76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a:lstStyle>
          <a:p>
            <a:pPr marL="0" indent="0" eaLnBrk="1" hangingPunct="1">
              <a:lnSpc>
                <a:spcPct val="90000"/>
              </a:lnSpc>
              <a:buFont typeface="Wingdings" pitchFamily="2" charset="2"/>
              <a:buNone/>
            </a:pPr>
            <a:r>
              <a:rPr lang="zh-TW" altLang="en-US" sz="2000" kern="0" dirty="0"/>
              <a:t>給定的無向圖</a:t>
            </a:r>
            <a:endParaRPr lang="en-US" altLang="zh-TW" sz="2000" kern="0" dirty="0"/>
          </a:p>
        </p:txBody>
      </p:sp>
    </p:spTree>
    <p:extLst>
      <p:ext uri="{BB962C8B-B14F-4D97-AF65-F5344CB8AC3E}">
        <p14:creationId xmlns:p14="http://schemas.microsoft.com/office/powerpoint/2010/main" val="4779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anim calcmode="lin" valueType="num">
                                      <p:cBhvr additive="base">
                                        <p:cTn id="17"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8E8ACB-BD69-4AF2-A7C2-3D41A56DD50C}"/>
              </a:ext>
            </a:extLst>
          </p:cNvPr>
          <p:cNvSpPr>
            <a:spLocks noGrp="1"/>
          </p:cNvSpPr>
          <p:nvPr>
            <p:ph type="title"/>
          </p:nvPr>
        </p:nvSpPr>
        <p:spPr/>
        <p:txBody>
          <a:bodyPr/>
          <a:lstStyle/>
          <a:p>
            <a:r>
              <a:rPr lang="en-US" altLang="zh-TW" dirty="0"/>
              <a:t>Sliding Block Puzzle</a:t>
            </a:r>
            <a:endParaRPr lang="zh-TW" altLang="en-US" dirty="0"/>
          </a:p>
        </p:txBody>
      </p:sp>
      <p:pic>
        <p:nvPicPr>
          <p:cNvPr id="5" name="內容版面配置區 4">
            <a:extLst>
              <a:ext uri="{FF2B5EF4-FFF2-40B4-BE49-F238E27FC236}">
                <a16:creationId xmlns:a16="http://schemas.microsoft.com/office/drawing/2014/main" id="{B9274E24-F71A-43F3-8D56-5813926EF3E1}"/>
              </a:ext>
            </a:extLst>
          </p:cNvPr>
          <p:cNvPicPr>
            <a:picLocks noGrp="1" noChangeAspect="1"/>
          </p:cNvPicPr>
          <p:nvPr>
            <p:ph idx="1"/>
          </p:nvPr>
        </p:nvPicPr>
        <p:blipFill>
          <a:blip r:embed="rId2"/>
          <a:stretch>
            <a:fillRect/>
          </a:stretch>
        </p:blipFill>
        <p:spPr>
          <a:xfrm>
            <a:off x="1431413" y="1735386"/>
            <a:ext cx="4656788" cy="4678348"/>
          </a:xfrm>
          <a:prstGeom prst="rect">
            <a:avLst/>
          </a:prstGeom>
        </p:spPr>
      </p:pic>
      <p:sp>
        <p:nvSpPr>
          <p:cNvPr id="4" name="投影片編號版面配置區 3">
            <a:extLst>
              <a:ext uri="{FF2B5EF4-FFF2-40B4-BE49-F238E27FC236}">
                <a16:creationId xmlns:a16="http://schemas.microsoft.com/office/drawing/2014/main" id="{922ABE55-E0F0-4BFF-8FDC-16A896C8E89E}"/>
              </a:ext>
            </a:extLst>
          </p:cNvPr>
          <p:cNvSpPr>
            <a:spLocks noGrp="1"/>
          </p:cNvSpPr>
          <p:nvPr>
            <p:ph type="sldNum" sz="quarter" idx="10"/>
          </p:nvPr>
        </p:nvSpPr>
        <p:spPr/>
        <p:txBody>
          <a:bodyPr/>
          <a:lstStyle/>
          <a:p>
            <a:pPr>
              <a:defRPr/>
            </a:pPr>
            <a:fld id="{1572FF63-796F-48A3-A48A-0DE8A4655F73}" type="slidenum">
              <a:rPr lang="en-US" altLang="zh-TW" smtClean="0"/>
              <a:pPr>
                <a:defRPr/>
              </a:pPr>
              <a:t>4</a:t>
            </a:fld>
            <a:endParaRPr lang="en-US" altLang="zh-TW"/>
          </a:p>
        </p:txBody>
      </p:sp>
      <p:sp>
        <p:nvSpPr>
          <p:cNvPr id="6" name="文字方塊 5">
            <a:extLst>
              <a:ext uri="{FF2B5EF4-FFF2-40B4-BE49-F238E27FC236}">
                <a16:creationId xmlns:a16="http://schemas.microsoft.com/office/drawing/2014/main" id="{37D7B8E9-099D-48EE-AD5D-327190E3D253}"/>
              </a:ext>
            </a:extLst>
          </p:cNvPr>
          <p:cNvSpPr txBox="1"/>
          <p:nvPr/>
        </p:nvSpPr>
        <p:spPr>
          <a:xfrm>
            <a:off x="1150938" y="6474822"/>
            <a:ext cx="4656788" cy="338554"/>
          </a:xfrm>
          <a:prstGeom prst="rect">
            <a:avLst/>
          </a:prstGeom>
          <a:noFill/>
        </p:spPr>
        <p:txBody>
          <a:bodyPr wrap="none" rtlCol="0">
            <a:spAutoFit/>
          </a:bodyPr>
          <a:lstStyle/>
          <a:p>
            <a:r>
              <a:rPr lang="en-US" altLang="zh-TW" sz="1600" dirty="0"/>
              <a:t>Source: https://angularexpo.com/8-puzzle-game/</a:t>
            </a:r>
            <a:endParaRPr lang="zh-TW" altLang="en-US" sz="1600" dirty="0"/>
          </a:p>
        </p:txBody>
      </p:sp>
    </p:spTree>
    <p:extLst>
      <p:ext uri="{BB962C8B-B14F-4D97-AF65-F5344CB8AC3E}">
        <p14:creationId xmlns:p14="http://schemas.microsoft.com/office/powerpoint/2010/main" val="69549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b="1" dirty="0"/>
              <a:t>延伸</a:t>
            </a:r>
            <a:r>
              <a:rPr lang="en-US" altLang="zh-TW" b="1" dirty="0"/>
              <a:t>:</a:t>
            </a:r>
            <a:r>
              <a:rPr lang="zh-TW" altLang="en-US" b="1" dirty="0"/>
              <a:t> 旅行銷售員問題</a:t>
            </a:r>
            <a:endParaRPr lang="zh-TW" altLang="en-US" sz="3200" dirty="0"/>
          </a:p>
        </p:txBody>
      </p:sp>
      <p:sp>
        <p:nvSpPr>
          <p:cNvPr id="13315" name="內容版面配置區 2"/>
          <p:cNvSpPr>
            <a:spLocks noGrp="1"/>
          </p:cNvSpPr>
          <p:nvPr>
            <p:ph idx="1"/>
          </p:nvPr>
        </p:nvSpPr>
        <p:spPr>
          <a:xfrm>
            <a:off x="611560" y="2205038"/>
            <a:ext cx="8343528" cy="3927475"/>
          </a:xfrm>
        </p:spPr>
        <p:txBody>
          <a:bodyPr/>
          <a:lstStyle/>
          <a:p>
            <a:pPr fontAlgn="b"/>
            <a:r>
              <a:rPr lang="zh-TW" altLang="en-US" sz="2800" b="1" dirty="0">
                <a:solidFill>
                  <a:srgbClr val="0000FF"/>
                </a:solidFill>
              </a:rPr>
              <a:t>旅行銷售員問題</a:t>
            </a:r>
            <a:r>
              <a:rPr lang="en-US" altLang="zh-TW" sz="2800" b="1" dirty="0">
                <a:solidFill>
                  <a:srgbClr val="0000FF"/>
                </a:solidFill>
              </a:rPr>
              <a:t>(Traveling Salesperson Problem, TSP)</a:t>
            </a:r>
            <a:r>
              <a:rPr lang="en-US" altLang="zh-TW" sz="2800" b="1" dirty="0"/>
              <a:t>:</a:t>
            </a:r>
            <a:r>
              <a:rPr lang="zh-TW" altLang="en-US" sz="2800" b="1" dirty="0"/>
              <a:t>給定一個加權無向圖，求出其中</a:t>
            </a:r>
            <a:r>
              <a:rPr lang="zh-TW" altLang="en-US" sz="2800" b="1" dirty="0">
                <a:solidFill>
                  <a:srgbClr val="CC00FF"/>
                </a:solidFill>
              </a:rPr>
              <a:t>邊加權總合最小</a:t>
            </a:r>
            <a:r>
              <a:rPr lang="zh-TW" altLang="en-US" sz="2800" b="1" dirty="0"/>
              <a:t>或</a:t>
            </a:r>
            <a:r>
              <a:rPr lang="zh-TW" altLang="en-US" sz="2800" b="1" dirty="0">
                <a:solidFill>
                  <a:srgbClr val="CC00FF"/>
                </a:solidFill>
              </a:rPr>
              <a:t>長度最短的漢米爾頓迴路</a:t>
            </a:r>
            <a:r>
              <a:rPr lang="en-US" altLang="zh-TW" sz="2800" dirty="0">
                <a:solidFill>
                  <a:srgbClr val="CC00FF"/>
                </a:solidFill>
              </a:rPr>
              <a:t>(Hamiltonian circuit of the minimum length)</a:t>
            </a:r>
            <a:r>
              <a:rPr lang="zh-TW" altLang="en-US" sz="2800" dirty="0">
                <a:solidFill>
                  <a:srgbClr val="CC00FF"/>
                </a:solidFill>
              </a:rPr>
              <a:t>。</a:t>
            </a:r>
            <a:endParaRPr lang="en-US" altLang="zh-TW" sz="2800" dirty="0">
              <a:solidFill>
                <a:srgbClr val="CC00FF"/>
              </a:solidFill>
            </a:endParaRPr>
          </a:p>
          <a:p>
            <a:pPr fontAlgn="b"/>
            <a:r>
              <a:rPr lang="en-US" altLang="zh-TW" sz="2800" b="1" dirty="0">
                <a:solidFill>
                  <a:srgbClr val="0000FF"/>
                </a:solidFill>
              </a:rPr>
              <a:t>TSP</a:t>
            </a:r>
            <a:r>
              <a:rPr lang="zh-TW" altLang="en-US" sz="2800" dirty="0"/>
              <a:t>是一個</a:t>
            </a:r>
            <a:r>
              <a:rPr lang="zh-TW" altLang="zh-TW" sz="2800" dirty="0"/>
              <a:t>是一個</a:t>
            </a:r>
            <a:r>
              <a:rPr lang="en-US" altLang="zh-TW" sz="2800" b="1" dirty="0">
                <a:solidFill>
                  <a:srgbClr val="0000FF"/>
                </a:solidFill>
              </a:rPr>
              <a:t>NP-hard</a:t>
            </a:r>
            <a:r>
              <a:rPr lang="zh-TW" altLang="zh-TW" sz="2800" dirty="0">
                <a:solidFill>
                  <a:srgbClr val="0000FF"/>
                </a:solidFill>
              </a:rPr>
              <a:t>問題</a:t>
            </a:r>
            <a:r>
              <a:rPr lang="zh-TW" altLang="zh-TW" sz="2800" dirty="0"/>
              <a:t>，也就是</a:t>
            </a:r>
            <a:r>
              <a:rPr lang="zh-TW" altLang="zh-TW" sz="2800" b="1" dirty="0">
                <a:solidFill>
                  <a:srgbClr val="0000FF"/>
                </a:solidFill>
              </a:rPr>
              <a:t>非確定性多項式時間困難問題 </a:t>
            </a:r>
            <a:r>
              <a:rPr lang="en-US" altLang="zh-TW" sz="2800" b="1" dirty="0">
                <a:solidFill>
                  <a:srgbClr val="0000FF"/>
                </a:solidFill>
              </a:rPr>
              <a:t>(non-deterministic polynomial hard problem, NP-hard problem</a:t>
            </a:r>
            <a:r>
              <a:rPr lang="en-US" altLang="zh-TW" sz="2800" dirty="0">
                <a:solidFill>
                  <a:srgbClr val="0000FF"/>
                </a:solidFill>
              </a:rPr>
              <a:t>)</a:t>
            </a:r>
            <a:r>
              <a:rPr lang="zh-TW" altLang="zh-TW" sz="2800" dirty="0"/>
              <a:t>。</a:t>
            </a:r>
          </a:p>
          <a:p>
            <a:pPr fontAlgn="b"/>
            <a:r>
              <a:rPr lang="zh-TW" altLang="zh-TW" sz="2800" dirty="0"/>
              <a:t>我們在稍後的單元中再</a:t>
            </a:r>
            <a:r>
              <a:rPr lang="zh-TW" altLang="en-US" sz="2800" dirty="0"/>
              <a:t>詳細</a:t>
            </a:r>
            <a:r>
              <a:rPr lang="zh-TW" altLang="zh-TW" sz="2800" dirty="0"/>
              <a:t>介紹</a:t>
            </a:r>
            <a:r>
              <a:rPr lang="en-US" altLang="zh-TW" sz="2800" b="1" dirty="0">
                <a:solidFill>
                  <a:srgbClr val="0000FF"/>
                </a:solidFill>
              </a:rPr>
              <a:t>NP-hard</a:t>
            </a:r>
            <a:r>
              <a:rPr lang="zh-TW" altLang="zh-TW" sz="2800" b="1" dirty="0">
                <a:solidFill>
                  <a:srgbClr val="0000FF"/>
                </a:solidFill>
              </a:rPr>
              <a:t>問題</a:t>
            </a:r>
            <a:r>
              <a:rPr lang="zh-TW" altLang="zh-TW" sz="2800" dirty="0"/>
              <a:t>。</a:t>
            </a:r>
          </a:p>
          <a:p>
            <a:pPr fontAlgn="b"/>
            <a:endParaRPr lang="zh-TW" altLang="zh-TW" sz="2800" dirty="0">
              <a:solidFill>
                <a:srgbClr val="0000FF"/>
              </a:solidFill>
            </a:endParaRPr>
          </a:p>
          <a:p>
            <a:pPr fontAlgn="b"/>
            <a:endParaRPr lang="zh-TW" altLang="zh-TW" sz="2800" dirty="0"/>
          </a:p>
          <a:p>
            <a:endParaRPr lang="zh-TW" altLang="en-US" sz="2800" dirty="0"/>
          </a:p>
        </p:txBody>
      </p:sp>
      <p:sp>
        <p:nvSpPr>
          <p:cNvPr id="1331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84B6D374-FF99-4946-A261-B2596FFA878E}" type="slidenum">
              <a:rPr kumimoji="0" lang="en-US" altLang="zh-TW" sz="1400" smtClean="0">
                <a:solidFill>
                  <a:schemeClr val="accent1"/>
                </a:solidFill>
              </a:rPr>
              <a:pPr>
                <a:spcBef>
                  <a:spcPct val="0"/>
                </a:spcBef>
                <a:buClrTx/>
                <a:buSzTx/>
                <a:buFontTx/>
                <a:buNone/>
              </a:pPr>
              <a:t>40</a:t>
            </a:fld>
            <a:endParaRPr kumimoji="0" lang="en-US" altLang="zh-TW" sz="1400">
              <a:solidFill>
                <a:schemeClr val="accent1"/>
              </a:solidFill>
            </a:endParaRPr>
          </a:p>
        </p:txBody>
      </p:sp>
    </p:spTree>
    <p:extLst>
      <p:ext uri="{BB962C8B-B14F-4D97-AF65-F5344CB8AC3E}">
        <p14:creationId xmlns:p14="http://schemas.microsoft.com/office/powerpoint/2010/main" val="2964377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b="1" dirty="0"/>
              <a:t>比較</a:t>
            </a:r>
            <a:r>
              <a:rPr lang="en-US" altLang="zh-TW" b="1" dirty="0"/>
              <a:t>:</a:t>
            </a:r>
            <a:r>
              <a:rPr lang="zh-TW" altLang="en-US" b="1" dirty="0"/>
              <a:t> 歐拉迴路問題</a:t>
            </a:r>
            <a:r>
              <a:rPr lang="en-US" altLang="zh-TW" b="1" dirty="0"/>
              <a:t> </a:t>
            </a:r>
            <a:endParaRPr lang="zh-TW" altLang="en-US" b="1" dirty="0"/>
          </a:p>
        </p:txBody>
      </p:sp>
      <p:sp>
        <p:nvSpPr>
          <p:cNvPr id="14339" name="內容版面配置區 2"/>
          <p:cNvSpPr>
            <a:spLocks noGrp="1"/>
          </p:cNvSpPr>
          <p:nvPr>
            <p:ph idx="1"/>
          </p:nvPr>
        </p:nvSpPr>
        <p:spPr>
          <a:xfrm>
            <a:off x="250825" y="2017713"/>
            <a:ext cx="8642350" cy="4114800"/>
          </a:xfrm>
        </p:spPr>
        <p:txBody>
          <a:bodyPr/>
          <a:lstStyle/>
          <a:p>
            <a:r>
              <a:rPr lang="zh-TW" altLang="en-US" sz="2800" dirty="0">
                <a:solidFill>
                  <a:srgbClr val="0000FF"/>
                </a:solidFill>
              </a:rPr>
              <a:t>歐拉路徑</a:t>
            </a:r>
            <a:r>
              <a:rPr lang="en-US" altLang="zh-TW" sz="2800" dirty="0">
                <a:solidFill>
                  <a:srgbClr val="0000FF"/>
                </a:solidFill>
              </a:rPr>
              <a:t>(Eulerian path)</a:t>
            </a:r>
            <a:r>
              <a:rPr lang="zh-TW" altLang="en-US" sz="2800" dirty="0">
                <a:solidFill>
                  <a:srgbClr val="0000FF"/>
                </a:solidFill>
              </a:rPr>
              <a:t>或歐拉鏈</a:t>
            </a:r>
            <a:r>
              <a:rPr lang="en-US" altLang="zh-TW" sz="2800" dirty="0">
                <a:solidFill>
                  <a:srgbClr val="0000FF"/>
                </a:solidFill>
              </a:rPr>
              <a:t>(Eulerian chain)</a:t>
            </a:r>
            <a:r>
              <a:rPr lang="en-US" altLang="zh-TW" sz="2800" dirty="0"/>
              <a:t>: </a:t>
            </a:r>
            <a:r>
              <a:rPr lang="zh-TW" altLang="en-US" sz="2800" dirty="0"/>
              <a:t>無向圖上的一條路徑，經過每個邊恰好一次。</a:t>
            </a:r>
            <a:endParaRPr lang="en-US" altLang="zh-TW" sz="2800" dirty="0"/>
          </a:p>
          <a:p>
            <a:r>
              <a:rPr lang="zh-TW" altLang="en-US" sz="2800" dirty="0">
                <a:solidFill>
                  <a:srgbClr val="0000FF"/>
                </a:solidFill>
              </a:rPr>
              <a:t>歐拉迴路</a:t>
            </a:r>
            <a:r>
              <a:rPr lang="en-US" altLang="zh-TW" sz="2800" dirty="0">
                <a:solidFill>
                  <a:srgbClr val="0000FF"/>
                </a:solidFill>
              </a:rPr>
              <a:t>(Eulerian circuit)</a:t>
            </a:r>
            <a:r>
              <a:rPr lang="en-US" altLang="zh-TW" sz="2800" dirty="0"/>
              <a:t>: </a:t>
            </a:r>
            <a:r>
              <a:rPr lang="zh-TW" altLang="en-US" sz="2800" dirty="0"/>
              <a:t>一個無向圖上經過每個邊恰好一次的迴路。</a:t>
            </a:r>
            <a:endParaRPr lang="en-US" altLang="zh-TW" sz="2800" dirty="0"/>
          </a:p>
          <a:p>
            <a:r>
              <a:rPr lang="zh-TW" altLang="en-US" sz="2800" dirty="0">
                <a:solidFill>
                  <a:srgbClr val="0000FF"/>
                </a:solidFill>
              </a:rPr>
              <a:t>歐拉路徑問題</a:t>
            </a:r>
            <a:r>
              <a:rPr lang="en-US" altLang="zh-TW" sz="2800" dirty="0">
                <a:solidFill>
                  <a:srgbClr val="0000FF"/>
                </a:solidFill>
              </a:rPr>
              <a:t>:</a:t>
            </a:r>
            <a:r>
              <a:rPr lang="zh-TW" altLang="en-US" sz="2800" dirty="0"/>
              <a:t>找出無向圖上歐拉路徑的問題，是一個</a:t>
            </a:r>
            <a:r>
              <a:rPr lang="en-US" altLang="zh-TW" sz="2800" dirty="0">
                <a:solidFill>
                  <a:srgbClr val="0000FF"/>
                </a:solidFill>
              </a:rPr>
              <a:t>P</a:t>
            </a:r>
            <a:r>
              <a:rPr lang="zh-TW" altLang="en-US" sz="2800" dirty="0">
                <a:solidFill>
                  <a:srgbClr val="0000FF"/>
                </a:solidFill>
              </a:rPr>
              <a:t>問題</a:t>
            </a:r>
            <a:r>
              <a:rPr lang="zh-TW" altLang="en-US" sz="2800" dirty="0"/>
              <a:t>，也就是</a:t>
            </a:r>
            <a:r>
              <a:rPr lang="zh-TW" altLang="en-US" sz="2800" dirty="0">
                <a:solidFill>
                  <a:srgbClr val="CC00FF"/>
                </a:solidFill>
              </a:rPr>
              <a:t>多項式時間</a:t>
            </a:r>
            <a:r>
              <a:rPr lang="en-US" altLang="zh-TW" sz="2800" dirty="0">
                <a:solidFill>
                  <a:srgbClr val="CC00FF"/>
                </a:solidFill>
              </a:rPr>
              <a:t>(polynomial problem)</a:t>
            </a:r>
            <a:r>
              <a:rPr lang="zh-TW" altLang="en-US" sz="2800" dirty="0">
                <a:solidFill>
                  <a:srgbClr val="CC00FF"/>
                </a:solidFill>
              </a:rPr>
              <a:t>問題</a:t>
            </a:r>
            <a:r>
              <a:rPr lang="zh-TW" altLang="en-US" sz="2800" dirty="0"/>
              <a:t>。</a:t>
            </a:r>
            <a:endParaRPr lang="en-US" altLang="zh-TW" sz="2800" dirty="0"/>
          </a:p>
          <a:p>
            <a:r>
              <a:rPr lang="zh-TW" altLang="en-US" sz="2800" dirty="0">
                <a:solidFill>
                  <a:srgbClr val="0000FF"/>
                </a:solidFill>
              </a:rPr>
              <a:t>歐拉迴路問題</a:t>
            </a:r>
            <a:r>
              <a:rPr lang="en-US" altLang="zh-TW" sz="2800" dirty="0">
                <a:solidFill>
                  <a:srgbClr val="0000FF"/>
                </a:solidFill>
              </a:rPr>
              <a:t>:</a:t>
            </a:r>
            <a:r>
              <a:rPr lang="zh-TW" altLang="en-US" sz="2800" dirty="0"/>
              <a:t>找出無向圖上歐拉迴路的問題，是一個</a:t>
            </a:r>
            <a:r>
              <a:rPr lang="en-US" altLang="zh-TW" sz="2800" dirty="0">
                <a:solidFill>
                  <a:srgbClr val="0000FF"/>
                </a:solidFill>
              </a:rPr>
              <a:t>P</a:t>
            </a:r>
            <a:r>
              <a:rPr lang="zh-TW" altLang="en-US" sz="2800" dirty="0">
                <a:solidFill>
                  <a:srgbClr val="0000FF"/>
                </a:solidFill>
              </a:rPr>
              <a:t>問題</a:t>
            </a:r>
            <a:r>
              <a:rPr lang="zh-TW" altLang="en-US" sz="2800" dirty="0"/>
              <a:t>。</a:t>
            </a:r>
            <a:endParaRPr lang="en-US" altLang="zh-TW" sz="2800" dirty="0"/>
          </a:p>
          <a:p>
            <a:r>
              <a:rPr lang="zh-TW" altLang="zh-TW" sz="2800" dirty="0"/>
              <a:t>我們在稍後的單元中再介紹</a:t>
            </a:r>
            <a:r>
              <a:rPr lang="en-US" altLang="zh-TW" sz="2800" dirty="0">
                <a:solidFill>
                  <a:srgbClr val="0000FF"/>
                </a:solidFill>
              </a:rPr>
              <a:t>P</a:t>
            </a:r>
            <a:r>
              <a:rPr lang="zh-TW" altLang="zh-TW" sz="2800" dirty="0">
                <a:solidFill>
                  <a:srgbClr val="0000FF"/>
                </a:solidFill>
              </a:rPr>
              <a:t>問題</a:t>
            </a:r>
            <a:r>
              <a:rPr lang="zh-TW" altLang="en-US" sz="2800" dirty="0"/>
              <a:t>。</a:t>
            </a:r>
            <a:endParaRPr lang="zh-TW" altLang="zh-TW" sz="2800" dirty="0"/>
          </a:p>
          <a:p>
            <a:endParaRPr lang="zh-TW" altLang="en-US" sz="2800" dirty="0"/>
          </a:p>
          <a:p>
            <a:endParaRPr lang="en-US" altLang="zh-TW" sz="2800" dirty="0"/>
          </a:p>
          <a:p>
            <a:endParaRPr lang="en-US" altLang="zh-TW" sz="2800" dirty="0"/>
          </a:p>
          <a:p>
            <a:endParaRPr lang="zh-TW" altLang="en-US" sz="2800" dirty="0"/>
          </a:p>
        </p:txBody>
      </p:sp>
      <p:sp>
        <p:nvSpPr>
          <p:cNvPr id="1434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FE58D472-EF0D-44D3-AD5A-F3041E3E6AB4}" type="slidenum">
              <a:rPr kumimoji="0" lang="en-US" altLang="zh-TW" sz="1400" smtClean="0">
                <a:solidFill>
                  <a:schemeClr val="accent1"/>
                </a:solidFill>
              </a:rPr>
              <a:pPr>
                <a:spcBef>
                  <a:spcPct val="0"/>
                </a:spcBef>
                <a:buClrTx/>
                <a:buSzTx/>
                <a:buFontTx/>
                <a:buNone/>
              </a:pPr>
              <a:t>41</a:t>
            </a:fld>
            <a:endParaRPr kumimoji="0" lang="en-US" altLang="zh-TW" sz="1400">
              <a:solidFill>
                <a:schemeClr val="accen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zh-TW" altLang="en-US" sz="5400" b="1" dirty="0"/>
              <a:t>歐拉</a:t>
            </a:r>
          </a:p>
        </p:txBody>
      </p:sp>
      <p:sp>
        <p:nvSpPr>
          <p:cNvPr id="15363" name="內容版面配置區 2"/>
          <p:cNvSpPr>
            <a:spLocks noGrp="1"/>
          </p:cNvSpPr>
          <p:nvPr>
            <p:ph idx="1"/>
          </p:nvPr>
        </p:nvSpPr>
        <p:spPr>
          <a:xfrm>
            <a:off x="107950" y="2017713"/>
            <a:ext cx="5903913" cy="4114800"/>
          </a:xfrm>
        </p:spPr>
        <p:txBody>
          <a:bodyPr/>
          <a:lstStyle/>
          <a:p>
            <a:r>
              <a:rPr lang="zh-TW" altLang="en-US" sz="2400" dirty="0"/>
              <a:t>李昂哈德</a:t>
            </a:r>
            <a:r>
              <a:rPr lang="en-US" altLang="zh-TW" sz="2400" b="1" dirty="0"/>
              <a:t>‧ </a:t>
            </a:r>
            <a:r>
              <a:rPr lang="zh-TW" altLang="en-US" sz="2400" b="1" dirty="0">
                <a:solidFill>
                  <a:srgbClr val="0000FF"/>
                </a:solidFill>
              </a:rPr>
              <a:t>歐拉</a:t>
            </a:r>
            <a:r>
              <a:rPr lang="zh-TW" altLang="en-US" sz="2400" dirty="0"/>
              <a:t>（</a:t>
            </a:r>
            <a:r>
              <a:rPr lang="en-US" altLang="zh-TW" sz="2400" dirty="0"/>
              <a:t>Leonhard </a:t>
            </a:r>
            <a:r>
              <a:rPr lang="en-US" altLang="zh-TW" sz="2400" b="1" dirty="0">
                <a:solidFill>
                  <a:srgbClr val="0000FF"/>
                </a:solidFill>
              </a:rPr>
              <a:t>Euler</a:t>
            </a:r>
            <a:r>
              <a:rPr lang="zh-TW" altLang="en-US" sz="2400" dirty="0"/>
              <a:t>，</a:t>
            </a:r>
            <a:r>
              <a:rPr lang="en-US" altLang="zh-TW" sz="2400" dirty="0"/>
              <a:t>1707</a:t>
            </a:r>
            <a:r>
              <a:rPr lang="zh-TW" altLang="en-US" sz="2400" dirty="0"/>
              <a:t>年</a:t>
            </a:r>
            <a:r>
              <a:rPr lang="en-US" altLang="zh-TW" sz="2400" dirty="0"/>
              <a:t>4</a:t>
            </a:r>
            <a:r>
              <a:rPr lang="zh-TW" altLang="en-US" sz="2400" dirty="0"/>
              <a:t>月</a:t>
            </a:r>
            <a:r>
              <a:rPr lang="en-US" altLang="zh-TW" sz="2400" dirty="0"/>
              <a:t>15</a:t>
            </a:r>
            <a:r>
              <a:rPr lang="zh-TW" altLang="en-US" sz="2400" dirty="0"/>
              <a:t>日－</a:t>
            </a:r>
            <a:r>
              <a:rPr lang="en-US" altLang="zh-TW" sz="2400" dirty="0"/>
              <a:t>1783</a:t>
            </a:r>
            <a:r>
              <a:rPr lang="zh-TW" altLang="en-US" sz="2400" dirty="0"/>
              <a:t>年</a:t>
            </a:r>
            <a:r>
              <a:rPr lang="en-US" altLang="zh-TW" sz="2400" dirty="0"/>
              <a:t>9</a:t>
            </a:r>
            <a:r>
              <a:rPr lang="zh-TW" altLang="en-US" sz="2400" dirty="0"/>
              <a:t>月</a:t>
            </a:r>
            <a:r>
              <a:rPr lang="en-US" altLang="zh-TW" sz="2400" dirty="0"/>
              <a:t>18</a:t>
            </a:r>
            <a:r>
              <a:rPr lang="zh-TW" altLang="en-US" sz="2400" dirty="0"/>
              <a:t>日）是一位瑞士數學家和物理學家。</a:t>
            </a:r>
            <a:endParaRPr lang="en-US" altLang="zh-TW" sz="2400" dirty="0"/>
          </a:p>
          <a:p>
            <a:r>
              <a:rPr lang="en-US" altLang="zh-TW" sz="2400" dirty="0"/>
              <a:t>1736: </a:t>
            </a:r>
            <a:r>
              <a:rPr lang="zh-TW" altLang="en-US" sz="2400" dirty="0"/>
              <a:t>解決</a:t>
            </a:r>
            <a:r>
              <a:rPr lang="zh-TW" altLang="en-US" sz="2400" dirty="0">
                <a:solidFill>
                  <a:srgbClr val="0000FF"/>
                </a:solidFill>
              </a:rPr>
              <a:t>柯尼斯堡七橋問題</a:t>
            </a:r>
            <a:r>
              <a:rPr lang="en-US" altLang="zh-TW" sz="2400" dirty="0">
                <a:solidFill>
                  <a:srgbClr val="0000FF"/>
                </a:solidFill>
              </a:rPr>
              <a:t>(</a:t>
            </a:r>
            <a:r>
              <a:rPr lang="zh-TW" altLang="en-US" sz="2400" dirty="0">
                <a:solidFill>
                  <a:srgbClr val="0000FF"/>
                </a:solidFill>
              </a:rPr>
              <a:t>一筆畫問題</a:t>
            </a:r>
            <a:r>
              <a:rPr lang="en-US" altLang="zh-TW" sz="2400" dirty="0">
                <a:solidFill>
                  <a:srgbClr val="0000FF"/>
                </a:solidFill>
              </a:rPr>
              <a:t>)</a:t>
            </a:r>
            <a:r>
              <a:rPr lang="zh-TW" altLang="en-US" sz="2400" dirty="0"/>
              <a:t>，是最早運用</a:t>
            </a:r>
            <a:r>
              <a:rPr lang="zh-TW" altLang="en-US" sz="2400" dirty="0">
                <a:solidFill>
                  <a:srgbClr val="0000FF"/>
                </a:solidFill>
              </a:rPr>
              <a:t>圖論</a:t>
            </a:r>
            <a:r>
              <a:rPr lang="en-US" altLang="zh-TW" sz="2400" dirty="0">
                <a:solidFill>
                  <a:srgbClr val="0000FF"/>
                </a:solidFill>
              </a:rPr>
              <a:t>(graph theory)</a:t>
            </a:r>
            <a:r>
              <a:rPr lang="zh-TW" altLang="en-US" sz="2400" dirty="0"/>
              <a:t>和</a:t>
            </a:r>
            <a:r>
              <a:rPr lang="zh-TW" altLang="en-US" sz="2400" dirty="0">
                <a:solidFill>
                  <a:srgbClr val="0000FF"/>
                </a:solidFill>
              </a:rPr>
              <a:t>拓撲學</a:t>
            </a:r>
            <a:r>
              <a:rPr lang="en-US" altLang="zh-TW" sz="2400" dirty="0">
                <a:solidFill>
                  <a:srgbClr val="0000FF"/>
                </a:solidFill>
              </a:rPr>
              <a:t>(topology)</a:t>
            </a:r>
            <a:r>
              <a:rPr lang="zh-TW" altLang="en-US" sz="2400" dirty="0"/>
              <a:t>的典範。</a:t>
            </a:r>
            <a:r>
              <a:rPr lang="en-US" altLang="zh-TW" sz="2400" dirty="0"/>
              <a:t>(F</a:t>
            </a:r>
            <a:r>
              <a:rPr lang="en-US" altLang="zh-TW" sz="2400" dirty="0">
                <a:sym typeface="Symbol" pitchFamily="18" charset="2"/>
              </a:rPr>
              <a:t></a:t>
            </a:r>
            <a:r>
              <a:rPr lang="en-US" altLang="zh-TW" sz="2400" dirty="0"/>
              <a:t>E+V=2)</a:t>
            </a:r>
          </a:p>
          <a:p>
            <a:r>
              <a:rPr lang="zh-TW" altLang="en-US" sz="2400" dirty="0">
                <a:solidFill>
                  <a:srgbClr val="0000FF"/>
                </a:solidFill>
              </a:rPr>
              <a:t>歐拉函數</a:t>
            </a:r>
            <a:r>
              <a:rPr lang="zh-TW" altLang="en-US" sz="2400" dirty="0">
                <a:solidFill>
                  <a:srgbClr val="0000FF"/>
                </a:solidFill>
                <a:sym typeface="Symbol" pitchFamily="18" charset="2"/>
              </a:rPr>
              <a:t></a:t>
            </a:r>
            <a:r>
              <a:rPr lang="en-US" altLang="zh-TW" sz="2400" dirty="0">
                <a:solidFill>
                  <a:srgbClr val="0000FF"/>
                </a:solidFill>
                <a:sym typeface="Symbol" pitchFamily="18" charset="2"/>
              </a:rPr>
              <a:t>(n)</a:t>
            </a:r>
            <a:r>
              <a:rPr lang="en-US" altLang="zh-TW" sz="2400" dirty="0">
                <a:sym typeface="Symbol" pitchFamily="18" charset="2"/>
              </a:rPr>
              <a:t>: </a:t>
            </a:r>
            <a:r>
              <a:rPr lang="zh-TW" altLang="en-US" sz="2400" dirty="0"/>
              <a:t>小於</a:t>
            </a:r>
            <a:r>
              <a:rPr lang="en-US" altLang="zh-TW" sz="2400" dirty="0"/>
              <a:t>n</a:t>
            </a:r>
            <a:r>
              <a:rPr lang="zh-TW" altLang="en-US" sz="2400" dirty="0"/>
              <a:t>並且與</a:t>
            </a:r>
            <a:r>
              <a:rPr lang="en-US" altLang="zh-TW" sz="2400" dirty="0"/>
              <a:t>n</a:t>
            </a:r>
            <a:r>
              <a:rPr lang="zh-TW" altLang="en-US" sz="2400" dirty="0"/>
              <a:t>互質的自然數的個數。</a:t>
            </a:r>
            <a:r>
              <a:rPr lang="en-US" altLang="zh-TW" sz="2400" dirty="0"/>
              <a:t>(</a:t>
            </a:r>
            <a:r>
              <a:rPr lang="zh-TW" altLang="en-US" sz="2400" dirty="0"/>
              <a:t>與</a:t>
            </a:r>
            <a:r>
              <a:rPr lang="en-US" altLang="zh-TW" sz="2400" dirty="0"/>
              <a:t>RSA</a:t>
            </a:r>
            <a:r>
              <a:rPr lang="zh-TW" altLang="en-US" sz="2400" dirty="0"/>
              <a:t>公鑰密碼演算法有關</a:t>
            </a:r>
            <a:r>
              <a:rPr lang="en-US" altLang="zh-TW" sz="2400" dirty="0"/>
              <a:t>)</a:t>
            </a:r>
          </a:p>
          <a:p>
            <a:r>
              <a:rPr lang="zh-TW" altLang="en-US" sz="2400" dirty="0">
                <a:solidFill>
                  <a:srgbClr val="0000FF"/>
                </a:solidFill>
              </a:rPr>
              <a:t>歐拉公式</a:t>
            </a:r>
            <a:r>
              <a:rPr lang="en-US" altLang="zh-TW" sz="2400" dirty="0"/>
              <a:t>:</a:t>
            </a:r>
          </a:p>
          <a:p>
            <a:r>
              <a:rPr lang="zh-TW" altLang="en-US" sz="2400" dirty="0">
                <a:solidFill>
                  <a:srgbClr val="0000FF"/>
                </a:solidFill>
              </a:rPr>
              <a:t>歐拉恆等式</a:t>
            </a:r>
            <a:r>
              <a:rPr lang="en-US" altLang="zh-TW" sz="2400" dirty="0"/>
              <a:t>: </a:t>
            </a:r>
          </a:p>
          <a:p>
            <a:r>
              <a:rPr lang="zh-TW" altLang="en-US" sz="2400" dirty="0">
                <a:solidFill>
                  <a:srgbClr val="0000FF"/>
                </a:solidFill>
              </a:rPr>
              <a:t>歐拉</a:t>
            </a:r>
            <a:r>
              <a:rPr lang="en-US" altLang="zh-TW" sz="2400" dirty="0">
                <a:solidFill>
                  <a:srgbClr val="0000FF"/>
                </a:solidFill>
              </a:rPr>
              <a:t>-</a:t>
            </a:r>
            <a:r>
              <a:rPr lang="zh-TW" altLang="en-US" sz="2400" dirty="0">
                <a:solidFill>
                  <a:srgbClr val="0000FF"/>
                </a:solidFill>
              </a:rPr>
              <a:t>馬歇羅尼常數</a:t>
            </a:r>
            <a:endParaRPr lang="en-US" altLang="zh-TW" sz="2400" dirty="0">
              <a:solidFill>
                <a:srgbClr val="0000FF"/>
              </a:solidFill>
            </a:endParaRPr>
          </a:p>
          <a:p>
            <a:endParaRPr lang="zh-TW" altLang="en-US" sz="2400" dirty="0"/>
          </a:p>
        </p:txBody>
      </p:sp>
      <p:sp>
        <p:nvSpPr>
          <p:cNvPr id="15364"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BB21AA89-0F74-4ECD-81B5-894F69F7D717}" type="slidenum">
              <a:rPr kumimoji="0" lang="en-US" altLang="zh-TW" sz="1400" smtClean="0">
                <a:solidFill>
                  <a:schemeClr val="accent1"/>
                </a:solidFill>
              </a:rPr>
              <a:pPr>
                <a:spcBef>
                  <a:spcPct val="0"/>
                </a:spcBef>
                <a:buClrTx/>
                <a:buSzTx/>
                <a:buFontTx/>
                <a:buNone/>
              </a:pPr>
              <a:t>42</a:t>
            </a:fld>
            <a:endParaRPr kumimoji="0" lang="en-US" altLang="zh-TW" sz="1400">
              <a:solidFill>
                <a:schemeClr val="accent1"/>
              </a:solidFill>
            </a:endParaRPr>
          </a:p>
        </p:txBody>
      </p:sp>
      <p:pic>
        <p:nvPicPr>
          <p:cNvPr id="15365" name="Picture 2" descr="http://upload.wikimedia.org/wikipedia/commons/thumb/d/d7/Leonhard_Euler.jpg/150px-Leonhard_E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88840"/>
            <a:ext cx="2663576" cy="344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 e^{ix} = \cos( x ) + i\sin( x )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157788"/>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e^{i \pi} + 1=0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3638" y="5589588"/>
            <a:ext cx="1778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gamma = \lim_{n \rightarrow \infty } \left[ \left(&#10;\sum_{k=1}^n \frac{1}{k} \right) - \ln(n) \right]=\int_1^\infty\left({1\over\lfloor x\rfloor} - {1\over x}\right)\,d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13" y="5972175"/>
            <a:ext cx="499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gamma \approx  0.57721 56649 01532 86060 65120 90082 40243 10421 593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6604000"/>
            <a:ext cx="76977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1"/>
          <p:cNvSpPr txBox="1">
            <a:spLocks noChangeArrowheads="1"/>
          </p:cNvSpPr>
          <p:nvPr/>
        </p:nvSpPr>
        <p:spPr bwMode="auto">
          <a:xfrm>
            <a:off x="6084889" y="5399882"/>
            <a:ext cx="26635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000" dirty="0"/>
              <a:t>Source: http://en.wikipedia.org/wiki/File:Leonhard_Euler.jpg</a:t>
            </a:r>
            <a:endParaRPr lang="zh-TW" altLang="en-US" sz="1000" dirty="0"/>
          </a:p>
        </p:txBody>
      </p:sp>
      <p:pic>
        <p:nvPicPr>
          <p:cNvPr id="11" name="圖片 10" descr="C:\Users\雅軒\Desktop\2014-09-24_14225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50214" y="5547921"/>
            <a:ext cx="293761" cy="3020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dirty="0"/>
              <a:t>相關</a:t>
            </a:r>
            <a:r>
              <a:rPr lang="en-US" altLang="zh-TW" dirty="0"/>
              <a:t>:</a:t>
            </a:r>
            <a:r>
              <a:rPr lang="zh-TW" altLang="en-US" dirty="0"/>
              <a:t> </a:t>
            </a:r>
            <a:r>
              <a:rPr lang="zh-TW" altLang="zh-TW" dirty="0"/>
              <a:t>柯尼斯堡七橋問題</a:t>
            </a:r>
            <a:endParaRPr lang="zh-TW" altLang="en-US" dirty="0"/>
          </a:p>
        </p:txBody>
      </p:sp>
      <p:sp>
        <p:nvSpPr>
          <p:cNvPr id="14339" name="內容版面配置區 2"/>
          <p:cNvSpPr>
            <a:spLocks noGrp="1"/>
          </p:cNvSpPr>
          <p:nvPr>
            <p:ph idx="1"/>
          </p:nvPr>
        </p:nvSpPr>
        <p:spPr>
          <a:xfrm>
            <a:off x="250824" y="2017713"/>
            <a:ext cx="8893175" cy="4114800"/>
          </a:xfrm>
        </p:spPr>
        <p:txBody>
          <a:bodyPr/>
          <a:lstStyle/>
          <a:p>
            <a:r>
              <a:rPr lang="en-US" altLang="zh-TW" sz="2400" dirty="0"/>
              <a:t>1735</a:t>
            </a:r>
            <a:r>
              <a:rPr lang="zh-TW" altLang="en-US" sz="2400" dirty="0"/>
              <a:t>年時東普魯士</a:t>
            </a:r>
            <a:r>
              <a:rPr lang="zh-TW" altLang="en-US" sz="2400" dirty="0">
                <a:solidFill>
                  <a:srgbClr val="0000FF"/>
                </a:solidFill>
              </a:rPr>
              <a:t>柯尼斯堡</a:t>
            </a:r>
            <a:r>
              <a:rPr lang="en-US" altLang="zh-TW" sz="2400" dirty="0"/>
              <a:t>(</a:t>
            </a:r>
            <a:r>
              <a:rPr lang="zh-TW" altLang="en-US" sz="2400" dirty="0"/>
              <a:t>今日俄羅斯加里寧格勒</a:t>
            </a:r>
            <a:r>
              <a:rPr lang="en-US" altLang="zh-TW" sz="2400" dirty="0"/>
              <a:t>)</a:t>
            </a:r>
            <a:r>
              <a:rPr lang="zh-TW" altLang="en-US" sz="2400" dirty="0"/>
              <a:t>市區跨越河的兩岸，河中心有兩個小島，小島與河的兩岸有七條橋連接。在所有橋都只能走一遍的前提下，如何才能把這個地方所有的橋都走遍？</a:t>
            </a:r>
            <a:endParaRPr lang="en-US" altLang="zh-TW" sz="2400" dirty="0"/>
          </a:p>
          <a:p>
            <a:endParaRPr lang="en-US" altLang="zh-TW" sz="2400" dirty="0"/>
          </a:p>
          <a:p>
            <a:endParaRPr lang="zh-TW" altLang="en-US" sz="2400" dirty="0"/>
          </a:p>
        </p:txBody>
      </p:sp>
      <p:sp>
        <p:nvSpPr>
          <p:cNvPr id="1434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FE58D472-EF0D-44D3-AD5A-F3041E3E6AB4}" type="slidenum">
              <a:rPr kumimoji="0" lang="en-US" altLang="zh-TW" sz="1400" smtClean="0">
                <a:solidFill>
                  <a:schemeClr val="accent1"/>
                </a:solidFill>
              </a:rPr>
              <a:pPr>
                <a:spcBef>
                  <a:spcPct val="0"/>
                </a:spcBef>
                <a:buClrTx/>
                <a:buSzTx/>
                <a:buFontTx/>
                <a:buNone/>
              </a:pPr>
              <a:t>43</a:t>
            </a:fld>
            <a:endParaRPr kumimoji="0" lang="en-US" altLang="zh-TW" sz="1400">
              <a:solidFill>
                <a:schemeClr val="accent1"/>
              </a:solidFill>
            </a:endParaRPr>
          </a:p>
        </p:txBody>
      </p:sp>
      <p:pic>
        <p:nvPicPr>
          <p:cNvPr id="18434" name="Picture 2" descr="http://upload.wikimedia.org/wikipedia/commons/5/5d/Konigsberg_brid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5024"/>
            <a:ext cx="3467110" cy="2232249"/>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1"/>
          <p:cNvSpPr txBox="1">
            <a:spLocks noChangeArrowheads="1"/>
          </p:cNvSpPr>
          <p:nvPr/>
        </p:nvSpPr>
        <p:spPr bwMode="auto">
          <a:xfrm>
            <a:off x="28229" y="6423719"/>
            <a:ext cx="3438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200" dirty="0" err="1"/>
              <a:t>Source:http</a:t>
            </a:r>
            <a:r>
              <a:rPr lang="en-US" altLang="zh-TW" sz="1200" dirty="0"/>
              <a:t>://en.wikipedia.org/wiki/File:Konigsberg_bridges.png</a:t>
            </a:r>
            <a:endParaRPr lang="zh-TW" altLang="en-US" sz="1200" dirty="0"/>
          </a:p>
        </p:txBody>
      </p:sp>
      <p:pic>
        <p:nvPicPr>
          <p:cNvPr id="18436" name="Picture 4" descr="7 bridges.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717032"/>
            <a:ext cx="2523301" cy="2015822"/>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Königsberg graph.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3789040"/>
            <a:ext cx="2160238"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8228" y="5847656"/>
            <a:ext cx="343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200" dirty="0"/>
              <a:t>Author: Bogdan Giuşcă</a:t>
            </a:r>
          </a:p>
          <a:p>
            <a:r>
              <a:rPr lang="zh-TW" altLang="en-US" sz="1200" dirty="0"/>
              <a:t>Creative Commons Attribution-Share Alike 3.0 Unported</a:t>
            </a:r>
          </a:p>
        </p:txBody>
      </p:sp>
      <p:sp>
        <p:nvSpPr>
          <p:cNvPr id="12" name="文字方塊 1"/>
          <p:cNvSpPr txBox="1">
            <a:spLocks noChangeArrowheads="1"/>
          </p:cNvSpPr>
          <p:nvPr/>
        </p:nvSpPr>
        <p:spPr bwMode="auto">
          <a:xfrm>
            <a:off x="3884318" y="5888843"/>
            <a:ext cx="2562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200" dirty="0" err="1"/>
              <a:t>Source:http</a:t>
            </a:r>
            <a:r>
              <a:rPr lang="en-US" altLang="zh-TW" sz="1200" dirty="0"/>
              <a:t>://en.wikipedia.org/wiki/File:7_bridges.svg</a:t>
            </a:r>
            <a:endParaRPr lang="zh-TW" altLang="en-US" sz="1200" dirty="0"/>
          </a:p>
        </p:txBody>
      </p:sp>
      <p:sp>
        <p:nvSpPr>
          <p:cNvPr id="13" name="文字方塊 1"/>
          <p:cNvSpPr txBox="1">
            <a:spLocks noChangeArrowheads="1"/>
          </p:cNvSpPr>
          <p:nvPr/>
        </p:nvSpPr>
        <p:spPr bwMode="auto">
          <a:xfrm>
            <a:off x="6738950" y="5888843"/>
            <a:ext cx="2205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200" dirty="0" err="1"/>
              <a:t>Source:http</a:t>
            </a:r>
            <a:r>
              <a:rPr lang="en-US" altLang="zh-TW" sz="1200" dirty="0"/>
              <a:t>://en.wikipedia.org/wiki/File:K%C3%B6nigsberg_graph.svg</a:t>
            </a:r>
            <a:endParaRPr lang="zh-TW" altLang="en-US" sz="1200" dirty="0"/>
          </a:p>
        </p:txBody>
      </p:sp>
    </p:spTree>
    <p:extLst>
      <p:ext uri="{BB962C8B-B14F-4D97-AF65-F5344CB8AC3E}">
        <p14:creationId xmlns:p14="http://schemas.microsoft.com/office/powerpoint/2010/main" val="76702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additive="base">
                                        <p:cTn id="19" dur="500" fill="hold"/>
                                        <p:tgtEl>
                                          <p:spTgt spid="18436"/>
                                        </p:tgtEl>
                                        <p:attrNameLst>
                                          <p:attrName>ppt_x</p:attrName>
                                        </p:attrNameLst>
                                      </p:cBhvr>
                                      <p:tavLst>
                                        <p:tav tm="0">
                                          <p:val>
                                            <p:strVal val="#ppt_x"/>
                                          </p:val>
                                        </p:tav>
                                        <p:tav tm="100000">
                                          <p:val>
                                            <p:strVal val="#ppt_x"/>
                                          </p:val>
                                        </p:tav>
                                      </p:tavLst>
                                    </p:anim>
                                    <p:anim calcmode="lin" valueType="num">
                                      <p:cBhvr additive="base">
                                        <p:cTn id="20"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anim calcmode="lin" valueType="num">
                                      <p:cBhvr additive="base">
                                        <p:cTn id="25" dur="500" fill="hold"/>
                                        <p:tgtEl>
                                          <p:spTgt spid="18438"/>
                                        </p:tgtEl>
                                        <p:attrNameLst>
                                          <p:attrName>ppt_x</p:attrName>
                                        </p:attrNameLst>
                                      </p:cBhvr>
                                      <p:tavLst>
                                        <p:tav tm="0">
                                          <p:val>
                                            <p:strVal val="#ppt_x"/>
                                          </p:val>
                                        </p:tav>
                                        <p:tav tm="100000">
                                          <p:val>
                                            <p:strVal val="#ppt_x"/>
                                          </p:val>
                                        </p:tav>
                                      </p:tavLst>
                                    </p:anim>
                                    <p:anim calcmode="lin" valueType="num">
                                      <p:cBhvr additive="base">
                                        <p:cTn id="26"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zh-TW" altLang="en-US" dirty="0"/>
              <a:t>相關</a:t>
            </a:r>
            <a:r>
              <a:rPr lang="en-US" altLang="zh-TW" dirty="0"/>
              <a:t>:</a:t>
            </a:r>
            <a:r>
              <a:rPr lang="zh-TW" altLang="en-US" dirty="0"/>
              <a:t> 一筆畫問題</a:t>
            </a:r>
          </a:p>
        </p:txBody>
      </p:sp>
      <p:sp>
        <p:nvSpPr>
          <p:cNvPr id="14339" name="內容版面配置區 2"/>
          <p:cNvSpPr>
            <a:spLocks noGrp="1"/>
          </p:cNvSpPr>
          <p:nvPr>
            <p:ph idx="1"/>
          </p:nvPr>
        </p:nvSpPr>
        <p:spPr>
          <a:xfrm>
            <a:off x="250824" y="2017713"/>
            <a:ext cx="8893175" cy="4114800"/>
          </a:xfrm>
        </p:spPr>
        <p:txBody>
          <a:bodyPr/>
          <a:lstStyle/>
          <a:p>
            <a:r>
              <a:rPr lang="zh-TW" altLang="en-US" sz="2400" dirty="0"/>
              <a:t>如何能筆尖不離紙，一筆</a:t>
            </a:r>
            <a:r>
              <a:rPr lang="en-US" altLang="zh-TW" sz="2400" dirty="0"/>
              <a:t>(</a:t>
            </a:r>
            <a:r>
              <a:rPr lang="zh-TW" altLang="en-US" sz="2400" dirty="0"/>
              <a:t>不經過重複線段</a:t>
            </a:r>
            <a:r>
              <a:rPr lang="en-US" altLang="zh-TW" sz="2400" dirty="0"/>
              <a:t>)</a:t>
            </a:r>
            <a:r>
              <a:rPr lang="zh-TW" altLang="en-US" sz="2400" dirty="0"/>
              <a:t>畫出給定的圖形</a:t>
            </a:r>
            <a:r>
              <a:rPr lang="en-US" altLang="zh-TW" sz="2400" dirty="0"/>
              <a:t>?</a:t>
            </a:r>
          </a:p>
          <a:p>
            <a:r>
              <a:rPr lang="zh-TW" altLang="en-US" sz="2400" dirty="0"/>
              <a:t>範例</a:t>
            </a:r>
            <a:r>
              <a:rPr lang="en-US" altLang="zh-TW" sz="2400" dirty="0"/>
              <a:t>:</a:t>
            </a:r>
          </a:p>
          <a:p>
            <a:endParaRPr lang="zh-TW" altLang="en-US" sz="2400" dirty="0"/>
          </a:p>
        </p:txBody>
      </p:sp>
      <p:sp>
        <p:nvSpPr>
          <p:cNvPr id="1434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FE58D472-EF0D-44D3-AD5A-F3041E3E6AB4}" type="slidenum">
              <a:rPr kumimoji="0" lang="en-US" altLang="zh-TW" sz="1400" smtClean="0">
                <a:solidFill>
                  <a:schemeClr val="accent1"/>
                </a:solidFill>
              </a:rPr>
              <a:pPr>
                <a:spcBef>
                  <a:spcPct val="0"/>
                </a:spcBef>
                <a:buClrTx/>
                <a:buSzTx/>
                <a:buFontTx/>
                <a:buNone/>
              </a:pPr>
              <a:t>44</a:t>
            </a:fld>
            <a:endParaRPr kumimoji="0" lang="en-US" altLang="zh-TW" sz="1400">
              <a:solidFill>
                <a:schemeClr val="accent1"/>
              </a:solidFill>
            </a:endParaRPr>
          </a:p>
        </p:txBody>
      </p:sp>
      <p:sp>
        <p:nvSpPr>
          <p:cNvPr id="6" name="文字方塊 1"/>
          <p:cNvSpPr txBox="1">
            <a:spLocks noChangeArrowheads="1"/>
          </p:cNvSpPr>
          <p:nvPr/>
        </p:nvSpPr>
        <p:spPr bwMode="auto">
          <a:xfrm>
            <a:off x="2987824" y="5766355"/>
            <a:ext cx="22047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200" dirty="0"/>
              <a:t>Source: http://commons.wikimedia.org/wiki/File:Chuan2.JPG</a:t>
            </a:r>
          </a:p>
        </p:txBody>
      </p:sp>
      <p:pic>
        <p:nvPicPr>
          <p:cNvPr id="19458" name="Picture 2" descr="File:Chu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273" y="2996952"/>
            <a:ext cx="22193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upload.wikimedia.org/wikipedia/commons/thumb/9/96/K%C3%B6nigsberg_graph.svg/500px-K%C3%B6nigsberg_graph.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996952"/>
            <a:ext cx="3322340" cy="2657872"/>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940" y="3514330"/>
            <a:ext cx="1705218" cy="1623115"/>
          </a:xfrm>
          <a:prstGeom prst="rect">
            <a:avLst/>
          </a:prstGeom>
        </p:spPr>
      </p:pic>
      <p:sp>
        <p:nvSpPr>
          <p:cNvPr id="12" name="文字方塊 1"/>
          <p:cNvSpPr txBox="1">
            <a:spLocks noChangeArrowheads="1"/>
          </p:cNvSpPr>
          <p:nvPr/>
        </p:nvSpPr>
        <p:spPr bwMode="auto">
          <a:xfrm>
            <a:off x="6065752" y="5766355"/>
            <a:ext cx="2205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r>
              <a:rPr lang="en-US" altLang="zh-TW" sz="1200" dirty="0" err="1"/>
              <a:t>Source:http</a:t>
            </a:r>
            <a:r>
              <a:rPr lang="en-US" altLang="zh-TW" sz="1200" dirty="0"/>
              <a:t>://en.wikipedia.org/wiki/File:K%C3%B6nigsberg_graph.svg</a:t>
            </a:r>
            <a:endParaRPr lang="zh-TW" altLang="en-US" sz="1200" dirty="0"/>
          </a:p>
        </p:txBody>
      </p:sp>
      <p:pic>
        <p:nvPicPr>
          <p:cNvPr id="13" name="圖片 12" descr="C:\Users\雅軒\Desktop\2014-09-24_142250.png"/>
          <p:cNvPicPr/>
          <p:nvPr/>
        </p:nvPicPr>
        <p:blipFill>
          <a:blip r:embed="rId6">
            <a:extLst>
              <a:ext uri="{28A0092B-C50C-407E-A947-70E740481C1C}">
                <a14:useLocalDpi xmlns:a14="http://schemas.microsoft.com/office/drawing/2010/main" val="0"/>
              </a:ext>
            </a:extLst>
          </a:blip>
          <a:srcRect/>
          <a:stretch>
            <a:fillRect/>
          </a:stretch>
        </p:blipFill>
        <p:spPr bwMode="auto">
          <a:xfrm>
            <a:off x="4697411" y="6205537"/>
            <a:ext cx="338138" cy="347663"/>
          </a:xfrm>
          <a:prstGeom prst="rect">
            <a:avLst/>
          </a:prstGeom>
          <a:noFill/>
          <a:ln>
            <a:noFill/>
          </a:ln>
        </p:spPr>
      </p:pic>
    </p:spTree>
    <p:extLst>
      <p:ext uri="{BB962C8B-B14F-4D97-AF65-F5344CB8AC3E}">
        <p14:creationId xmlns:p14="http://schemas.microsoft.com/office/powerpoint/2010/main" val="310670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additive="base">
                                        <p:cTn id="17" dur="500" fill="hold"/>
                                        <p:tgtEl>
                                          <p:spTgt spid="19460"/>
                                        </p:tgtEl>
                                        <p:attrNameLst>
                                          <p:attrName>ppt_x</p:attrName>
                                        </p:attrNameLst>
                                      </p:cBhvr>
                                      <p:tavLst>
                                        <p:tav tm="0">
                                          <p:val>
                                            <p:strVal val="#ppt_x"/>
                                          </p:val>
                                        </p:tav>
                                        <p:tav tm="100000">
                                          <p:val>
                                            <p:strVal val="#ppt_x"/>
                                          </p:val>
                                        </p:tav>
                                      </p:tavLst>
                                    </p:anim>
                                    <p:anim calcmode="lin" valueType="num">
                                      <p:cBhvr additive="base">
                                        <p:cTn id="1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4.8</a:t>
            </a:r>
          </a:p>
          <a:p>
            <a:pPr marL="0" indent="0">
              <a:buNone/>
            </a:pPr>
            <a:r>
              <a:rPr lang="zh-TW" altLang="en-US" sz="4400" b="1" dirty="0"/>
              <a:t>回溯演算法</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45</a:t>
            </a:fld>
            <a:endParaRPr kumimoji="0" lang="en-US" altLang="zh-TW" sz="1400">
              <a:solidFill>
                <a:schemeClr val="accent1"/>
              </a:solidFill>
            </a:endParaRPr>
          </a:p>
        </p:txBody>
      </p:sp>
    </p:spTree>
    <p:extLst>
      <p:ext uri="{BB962C8B-B14F-4D97-AF65-F5344CB8AC3E}">
        <p14:creationId xmlns:p14="http://schemas.microsoft.com/office/powerpoint/2010/main" val="919590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dirty="0"/>
              <a:t>回溯演算法</a:t>
            </a:r>
          </a:p>
        </p:txBody>
      </p:sp>
      <p:sp>
        <p:nvSpPr>
          <p:cNvPr id="32771" name="內容版面配置區 2"/>
          <p:cNvSpPr>
            <a:spLocks noGrp="1"/>
          </p:cNvSpPr>
          <p:nvPr>
            <p:ph idx="1"/>
          </p:nvPr>
        </p:nvSpPr>
        <p:spPr>
          <a:xfrm>
            <a:off x="467544" y="2017713"/>
            <a:ext cx="8064896" cy="4114800"/>
          </a:xfrm>
        </p:spPr>
        <p:txBody>
          <a:bodyPr/>
          <a:lstStyle/>
          <a:p>
            <a:pPr algn="just"/>
            <a:r>
              <a:rPr lang="zh-TW" altLang="en-US" sz="2400" dirty="0"/>
              <a:t>回溯</a:t>
            </a:r>
            <a:r>
              <a:rPr lang="en-US" altLang="zh-TW" sz="2400" dirty="0"/>
              <a:t>(backtracking)</a:t>
            </a:r>
            <a:r>
              <a:rPr lang="zh-TW" altLang="en-US" sz="2400" dirty="0"/>
              <a:t>演算法與深度優先搜尋演算法概念類似，但稍有不同</a:t>
            </a:r>
            <a:r>
              <a:rPr lang="en-US" altLang="zh-TW" sz="2400" dirty="0"/>
              <a:t>:</a:t>
            </a:r>
          </a:p>
          <a:p>
            <a:pPr lvl="1" algn="just"/>
            <a:r>
              <a:rPr lang="zh-TW" altLang="en-US" sz="2000" dirty="0"/>
              <a:t>深度優先搜尋演算法在解空間樹上搭配使用堆疊以搜尋可行解。在找到可行解之前會以深度優先的方式遍訪每一個未拜訪過的節點，直到某一分支已經沒有未拜訪問過的節點，才退回該分支的父節點</a:t>
            </a:r>
            <a:r>
              <a:rPr lang="en-US" altLang="zh-TW" sz="2000" dirty="0"/>
              <a:t>(</a:t>
            </a:r>
            <a:r>
              <a:rPr lang="zh-TW" altLang="en-US" sz="2000" dirty="0"/>
              <a:t>分岔點</a:t>
            </a:r>
            <a:r>
              <a:rPr lang="en-US" altLang="zh-TW" sz="2000" dirty="0"/>
              <a:t>)</a:t>
            </a:r>
            <a:r>
              <a:rPr lang="zh-TW" altLang="en-US" sz="2000" dirty="0"/>
              <a:t>，同樣以深度優先的方式遍訪其他分支的節點。</a:t>
            </a:r>
            <a:endParaRPr lang="en-US" altLang="zh-TW" sz="2000" dirty="0"/>
          </a:p>
          <a:p>
            <a:pPr lvl="1" algn="just"/>
            <a:endParaRPr lang="en-US" altLang="zh-TW" sz="2000" dirty="0"/>
          </a:p>
          <a:p>
            <a:pPr lvl="1" algn="just"/>
            <a:r>
              <a:rPr lang="zh-TW" altLang="en-US" sz="2000" dirty="0"/>
              <a:t>回溯演算法雖然在邏輯上隱含地用到解空間樹，但是在思維上不一定提及解空間樹，有時會以遞迴的方式來實現，以一個個的選擇</a:t>
            </a:r>
            <a:r>
              <a:rPr lang="en-US" altLang="zh-TW" sz="2000" dirty="0"/>
              <a:t>(choice)</a:t>
            </a:r>
            <a:r>
              <a:rPr lang="zh-TW" altLang="en-US" sz="2000" dirty="0"/>
              <a:t>來找出可行解。在進行選擇的時候，可以先選擇較可能有好結果的部份</a:t>
            </a:r>
            <a:r>
              <a:rPr lang="en-US" altLang="zh-TW" sz="2000" dirty="0"/>
              <a:t>(</a:t>
            </a:r>
            <a:r>
              <a:rPr lang="zh-TW" altLang="en-US" sz="2000" dirty="0"/>
              <a:t>與</a:t>
            </a:r>
            <a:r>
              <a:rPr lang="en-US" altLang="zh-TW" sz="2000" dirty="0"/>
              <a:t>hill climbing</a:t>
            </a:r>
            <a:r>
              <a:rPr lang="zh-TW" altLang="en-US" sz="2000" dirty="0"/>
              <a:t>概念類似</a:t>
            </a:r>
            <a:r>
              <a:rPr lang="en-US" altLang="zh-TW" sz="2000" dirty="0"/>
              <a:t>)</a:t>
            </a:r>
            <a:r>
              <a:rPr lang="zh-TW" altLang="en-US" sz="2000" dirty="0"/>
              <a:t>，或是提早判斷死端</a:t>
            </a:r>
            <a:r>
              <a:rPr lang="en-US" altLang="zh-TW" sz="2000" dirty="0"/>
              <a:t>(dead end)(</a:t>
            </a:r>
            <a:r>
              <a:rPr lang="zh-TW" altLang="en-US" sz="2000" dirty="0"/>
              <a:t>也就是確定不會產生可行解的狀態</a:t>
            </a:r>
            <a:r>
              <a:rPr lang="en-US" altLang="zh-TW" sz="2000" dirty="0"/>
              <a:t>)</a:t>
            </a:r>
            <a:r>
              <a:rPr lang="zh-TW" altLang="en-US" sz="2000" dirty="0"/>
              <a:t>的出現以提早進行回溯退回先前的選擇分岔點。</a:t>
            </a:r>
            <a:endParaRPr lang="en-US" altLang="zh-TW" sz="2400" dirty="0"/>
          </a:p>
          <a:p>
            <a:pPr algn="just"/>
            <a:endParaRPr lang="en-US" altLang="zh-TW" sz="2400" dirty="0"/>
          </a:p>
          <a:p>
            <a:pPr algn="just"/>
            <a:endParaRPr lang="zh-TW" altLang="en-US" sz="2400" dirty="0"/>
          </a:p>
        </p:txBody>
      </p:sp>
      <p:sp>
        <p:nvSpPr>
          <p:cNvPr id="3277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935781BA-53E2-4F1C-A1A1-16DED1D17BA3}" type="slidenum">
              <a:rPr kumimoji="0" lang="en-US" altLang="zh-TW" sz="1400" smtClean="0">
                <a:solidFill>
                  <a:schemeClr val="accent1"/>
                </a:solidFill>
              </a:rPr>
              <a:pPr>
                <a:spcBef>
                  <a:spcPct val="0"/>
                </a:spcBef>
                <a:buClrTx/>
                <a:buSzTx/>
                <a:buFontTx/>
                <a:buNone/>
              </a:pPr>
              <a:t>46</a:t>
            </a:fld>
            <a:endParaRPr kumimoji="0" lang="en-US" altLang="zh-TW" sz="1400">
              <a:solidFill>
                <a:schemeClr val="accen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1150938" y="617538"/>
            <a:ext cx="7993062" cy="1143000"/>
          </a:xfrm>
        </p:spPr>
        <p:txBody>
          <a:bodyPr/>
          <a:lstStyle/>
          <a:p>
            <a:r>
              <a:rPr lang="zh-TW" altLang="en-US" dirty="0"/>
              <a:t>回溯演算法範例</a:t>
            </a:r>
            <a:r>
              <a:rPr lang="en-US" altLang="zh-TW" dirty="0"/>
              <a:t>:</a:t>
            </a:r>
            <a:br>
              <a:rPr lang="en-US" altLang="zh-TW" dirty="0"/>
            </a:br>
            <a:r>
              <a:rPr lang="zh-TW" altLang="en-US" dirty="0"/>
              <a:t>八后問題</a:t>
            </a:r>
          </a:p>
        </p:txBody>
      </p:sp>
      <p:sp>
        <p:nvSpPr>
          <p:cNvPr id="33795" name="內容版面配置區 2"/>
          <p:cNvSpPr>
            <a:spLocks noGrp="1"/>
          </p:cNvSpPr>
          <p:nvPr>
            <p:ph idx="1"/>
          </p:nvPr>
        </p:nvSpPr>
        <p:spPr>
          <a:xfrm>
            <a:off x="179388" y="1916113"/>
            <a:ext cx="8775700" cy="4114800"/>
          </a:xfrm>
        </p:spPr>
        <p:txBody>
          <a:bodyPr/>
          <a:lstStyle/>
          <a:p>
            <a:r>
              <a:rPr lang="zh-TW" altLang="en-US" sz="2800" dirty="0"/>
              <a:t>八后問題</a:t>
            </a:r>
            <a:r>
              <a:rPr lang="en-US" altLang="zh-TW" sz="2800" dirty="0"/>
              <a:t>(eight queen</a:t>
            </a:r>
            <a:r>
              <a:rPr lang="zh-TW" altLang="en-US" sz="2800" dirty="0"/>
              <a:t> </a:t>
            </a:r>
            <a:r>
              <a:rPr lang="en-US" altLang="zh-TW" sz="2800" dirty="0"/>
              <a:t>problem):</a:t>
            </a:r>
            <a:br>
              <a:rPr lang="en-US" altLang="zh-TW" sz="2800" dirty="0"/>
            </a:br>
            <a:r>
              <a:rPr lang="zh-TW" altLang="en-US" sz="2800" dirty="0"/>
              <a:t>如何在一個</a:t>
            </a:r>
            <a:r>
              <a:rPr lang="en-US" altLang="zh-TW" sz="2800" dirty="0"/>
              <a:t>8×8</a:t>
            </a:r>
            <a:r>
              <a:rPr lang="zh-TW" altLang="en-US" sz="2800" dirty="0"/>
              <a:t>的西洋棋棋盤</a:t>
            </a:r>
            <a:r>
              <a:rPr lang="en-US" altLang="zh-TW" sz="2800" dirty="0"/>
              <a:t>(check board)</a:t>
            </a:r>
            <a:r>
              <a:rPr lang="zh-TW" altLang="en-US" sz="2800" dirty="0"/>
              <a:t>上放置</a:t>
            </a:r>
            <a:r>
              <a:rPr lang="en-US" altLang="zh-TW" sz="2800" dirty="0"/>
              <a:t>8</a:t>
            </a:r>
            <a:r>
              <a:rPr lang="zh-TW" altLang="en-US" sz="2800" dirty="0"/>
              <a:t>個不會互相攻擊的皇后棋子。</a:t>
            </a:r>
            <a:endParaRPr lang="en-US" altLang="zh-TW" sz="2800" dirty="0"/>
          </a:p>
          <a:p>
            <a:r>
              <a:rPr lang="zh-TW" altLang="zh-TW" sz="2800" dirty="0"/>
              <a:t>皇后</a:t>
            </a:r>
            <a:r>
              <a:rPr lang="zh-TW" altLang="en-US" sz="2800" dirty="0"/>
              <a:t>棋子</a:t>
            </a:r>
            <a:r>
              <a:rPr lang="zh-TW" altLang="zh-TW" sz="2800" dirty="0"/>
              <a:t>可以從上、下、左、右、左上、左下、右上、右下等八個方向攻擊對方的棋子。因此，一個皇后棋子延伸出去的上、下、左、右、左上、左下、右上、右下的八個方向上都不能</a:t>
            </a:r>
            <a:r>
              <a:rPr lang="zh-TW" altLang="en-US" sz="2800" dirty="0"/>
              <a:t>有</a:t>
            </a:r>
            <a:r>
              <a:rPr lang="zh-TW" altLang="zh-TW" sz="2800" dirty="0"/>
              <a:t>其他皇后棋子。</a:t>
            </a:r>
            <a:endParaRPr lang="en-US" altLang="zh-TW" sz="2800" dirty="0"/>
          </a:p>
          <a:p>
            <a:r>
              <a:rPr lang="zh-TW" altLang="zh-TW" sz="2800" dirty="0"/>
              <a:t>由數學家</a:t>
            </a:r>
            <a:r>
              <a:rPr lang="en-US" altLang="zh-TW" sz="2800" u="sng" dirty="0"/>
              <a:t>Franz </a:t>
            </a:r>
            <a:r>
              <a:rPr lang="en-US" altLang="zh-TW" sz="2800" u="sng" dirty="0" err="1"/>
              <a:t>Nauck</a:t>
            </a:r>
            <a:r>
              <a:rPr lang="zh-TW" altLang="zh-TW" sz="2800" dirty="0"/>
              <a:t>於</a:t>
            </a:r>
            <a:r>
              <a:rPr lang="en-US" altLang="zh-TW" sz="2800" dirty="0"/>
              <a:t>1850</a:t>
            </a:r>
            <a:r>
              <a:rPr lang="zh-TW" altLang="zh-TW" sz="2800" dirty="0"/>
              <a:t>年提出，大數學家</a:t>
            </a:r>
            <a:r>
              <a:rPr lang="zh-TW" altLang="zh-TW" sz="2800" u="sng" dirty="0"/>
              <a:t>高斯</a:t>
            </a:r>
            <a:r>
              <a:rPr lang="en-US" altLang="zh-TW" sz="2800" dirty="0"/>
              <a:t>(Gauss)</a:t>
            </a:r>
            <a:r>
              <a:rPr lang="zh-TW" altLang="zh-TW" sz="2800" dirty="0"/>
              <a:t>曾猜測此問題共有</a:t>
            </a:r>
            <a:r>
              <a:rPr lang="en-US" altLang="zh-TW" sz="2800" dirty="0"/>
              <a:t>96</a:t>
            </a:r>
            <a:r>
              <a:rPr lang="zh-TW" altLang="zh-TW" sz="2800" dirty="0"/>
              <a:t>個解，但後來經過證明，實際上只有</a:t>
            </a:r>
            <a:r>
              <a:rPr lang="en-US" altLang="zh-TW" sz="2800" dirty="0"/>
              <a:t>92</a:t>
            </a:r>
            <a:r>
              <a:rPr lang="zh-TW" altLang="zh-TW" sz="2800" dirty="0"/>
              <a:t>個形式解，而本質解</a:t>
            </a:r>
            <a:r>
              <a:rPr lang="en-US" altLang="zh-TW" sz="2800" dirty="0"/>
              <a:t>(</a:t>
            </a:r>
            <a:r>
              <a:rPr lang="zh-TW" altLang="zh-TW" sz="2800" dirty="0"/>
              <a:t>即去掉由某一個解經旋轉或反射後得到的解</a:t>
            </a:r>
            <a:r>
              <a:rPr lang="en-US" altLang="zh-TW" sz="2800" dirty="0"/>
              <a:t>)</a:t>
            </a:r>
            <a:r>
              <a:rPr lang="zh-TW" altLang="zh-TW" sz="2800" dirty="0"/>
              <a:t>只有</a:t>
            </a:r>
            <a:r>
              <a:rPr lang="en-US" altLang="zh-TW" sz="2800" dirty="0"/>
              <a:t>12</a:t>
            </a:r>
            <a:r>
              <a:rPr lang="zh-TW" altLang="zh-TW" sz="2800" dirty="0"/>
              <a:t>個。</a:t>
            </a:r>
            <a:endParaRPr lang="en-US" altLang="zh-TW" sz="2800" dirty="0"/>
          </a:p>
          <a:p>
            <a:endParaRPr lang="en-US" altLang="zh-TW" sz="2800" dirty="0"/>
          </a:p>
          <a:p>
            <a:endParaRPr lang="zh-TW" altLang="en-US" sz="2800" dirty="0"/>
          </a:p>
        </p:txBody>
      </p:sp>
      <p:sp>
        <p:nvSpPr>
          <p:cNvPr id="3379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E52707AF-4D9F-4A70-8149-918188624FF4}" type="slidenum">
              <a:rPr kumimoji="0" lang="en-US" altLang="zh-TW" sz="1400" smtClean="0">
                <a:solidFill>
                  <a:schemeClr val="accent1"/>
                </a:solidFill>
              </a:rPr>
              <a:pPr>
                <a:spcBef>
                  <a:spcPct val="0"/>
                </a:spcBef>
                <a:buClrTx/>
                <a:buSzTx/>
                <a:buFontTx/>
                <a:buNone/>
              </a:pPr>
              <a:t>47</a:t>
            </a:fld>
            <a:endParaRPr kumimoji="0" lang="en-US" altLang="zh-TW" sz="1400">
              <a:solidFill>
                <a:schemeClr val="accen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1150938" y="617538"/>
            <a:ext cx="7993062" cy="1143000"/>
          </a:xfrm>
        </p:spPr>
        <p:txBody>
          <a:bodyPr/>
          <a:lstStyle/>
          <a:p>
            <a:r>
              <a:rPr lang="zh-TW" altLang="en-US" dirty="0"/>
              <a:t>回溯演算法範例</a:t>
            </a:r>
            <a:r>
              <a:rPr lang="en-US" altLang="zh-TW" dirty="0"/>
              <a:t>:</a:t>
            </a:r>
            <a:br>
              <a:rPr lang="en-US" altLang="zh-TW" dirty="0"/>
            </a:br>
            <a:r>
              <a:rPr lang="zh-TW" altLang="en-US" dirty="0"/>
              <a:t>八后問題</a:t>
            </a:r>
            <a:r>
              <a:rPr lang="en-US" altLang="zh-TW" dirty="0"/>
              <a:t>(</a:t>
            </a:r>
            <a:r>
              <a:rPr lang="zh-TW" altLang="en-US" dirty="0"/>
              <a:t>續</a:t>
            </a:r>
            <a:r>
              <a:rPr lang="en-US" altLang="zh-TW" dirty="0"/>
              <a:t>)</a:t>
            </a:r>
            <a:endParaRPr lang="zh-TW" altLang="en-US" dirty="0"/>
          </a:p>
        </p:txBody>
      </p:sp>
      <p:sp>
        <p:nvSpPr>
          <p:cNvPr id="35843"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1FA55026-E4B2-4667-BFA5-252ED56E55B0}" type="slidenum">
              <a:rPr kumimoji="0" lang="en-US" altLang="zh-TW" sz="1400" smtClean="0">
                <a:solidFill>
                  <a:schemeClr val="accent1"/>
                </a:solidFill>
              </a:rPr>
              <a:pPr>
                <a:spcBef>
                  <a:spcPct val="0"/>
                </a:spcBef>
                <a:buClrTx/>
                <a:buSzTx/>
                <a:buFontTx/>
                <a:buNone/>
              </a:pPr>
              <a:t>48</a:t>
            </a:fld>
            <a:endParaRPr kumimoji="0" lang="en-US" altLang="zh-TW" sz="1400">
              <a:solidFill>
                <a:schemeClr val="accent1"/>
              </a:solidFill>
            </a:endParaRPr>
          </a:p>
        </p:txBody>
      </p:sp>
      <p:grpSp>
        <p:nvGrpSpPr>
          <p:cNvPr id="3" name="群組 2">
            <a:extLst>
              <a:ext uri="{FF2B5EF4-FFF2-40B4-BE49-F238E27FC236}">
                <a16:creationId xmlns:a16="http://schemas.microsoft.com/office/drawing/2014/main" id="{2F84FD0E-93F9-4656-A5B0-417105D3DE7E}"/>
              </a:ext>
            </a:extLst>
          </p:cNvPr>
          <p:cNvGrpSpPr/>
          <p:nvPr/>
        </p:nvGrpSpPr>
        <p:grpSpPr>
          <a:xfrm>
            <a:off x="1412875" y="2276475"/>
            <a:ext cx="5795963" cy="4581525"/>
            <a:chOff x="1412875" y="2276475"/>
            <a:chExt cx="5795963" cy="4581525"/>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l="53088" t="12076" r="27773" b="57544"/>
            <a:stretch>
              <a:fillRect/>
            </a:stretch>
          </p:blipFill>
          <p:spPr bwMode="auto">
            <a:xfrm>
              <a:off x="1849438" y="2276475"/>
              <a:ext cx="2697162" cy="240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l="53799" t="58267" r="30299" b="12933"/>
            <a:stretch>
              <a:fillRect/>
            </a:stretch>
          </p:blipFill>
          <p:spPr bwMode="auto">
            <a:xfrm>
              <a:off x="4968875" y="2276475"/>
              <a:ext cx="2239963" cy="228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l="54300" t="8310" r="31100" b="62889"/>
            <a:stretch>
              <a:fillRect/>
            </a:stretch>
          </p:blipFill>
          <p:spPr bwMode="auto">
            <a:xfrm>
              <a:off x="2011363" y="4508500"/>
              <a:ext cx="2116137"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5" name="Picture 5"/>
            <p:cNvPicPr>
              <a:picLocks noChangeAspect="1" noChangeArrowheads="1"/>
            </p:cNvPicPr>
            <p:nvPr/>
          </p:nvPicPr>
          <p:blipFill>
            <a:blip r:embed="rId4">
              <a:extLst>
                <a:ext uri="{28A0092B-C50C-407E-A947-70E740481C1C}">
                  <a14:useLocalDpi xmlns:a14="http://schemas.microsoft.com/office/drawing/2010/main" val="0"/>
                </a:ext>
              </a:extLst>
            </a:blip>
            <a:srcRect l="55000" t="48489" r="31700" b="23955"/>
            <a:stretch>
              <a:fillRect/>
            </a:stretch>
          </p:blipFill>
          <p:spPr bwMode="auto">
            <a:xfrm>
              <a:off x="5076825" y="4413250"/>
              <a:ext cx="1989138"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1619250" y="2420938"/>
              <a:ext cx="490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lang="en-US" altLang="zh-TW" sz="2400"/>
                <a:t>1</a:t>
              </a:r>
              <a:endParaRPr lang="zh-TW" altLang="en-US" sz="2400"/>
            </a:p>
          </p:txBody>
        </p:sp>
        <p:sp>
          <p:nvSpPr>
            <p:cNvPr id="12" name="文字方塊 11"/>
            <p:cNvSpPr txBox="1">
              <a:spLocks noChangeArrowheads="1"/>
            </p:cNvSpPr>
            <p:nvPr/>
          </p:nvSpPr>
          <p:spPr bwMode="auto">
            <a:xfrm>
              <a:off x="4802188" y="2463800"/>
              <a:ext cx="490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lang="en-US" altLang="zh-TW" sz="2400"/>
                <a:t>2</a:t>
              </a:r>
              <a:endParaRPr lang="zh-TW" altLang="en-US" sz="2400"/>
            </a:p>
          </p:txBody>
        </p:sp>
        <p:sp>
          <p:nvSpPr>
            <p:cNvPr id="13" name="文字方塊 12"/>
            <p:cNvSpPr txBox="1">
              <a:spLocks noChangeArrowheads="1"/>
            </p:cNvSpPr>
            <p:nvPr/>
          </p:nvSpPr>
          <p:spPr bwMode="auto">
            <a:xfrm>
              <a:off x="1412875" y="4408488"/>
              <a:ext cx="16462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lang="en-US" altLang="zh-TW" sz="2400"/>
                <a:t>3</a:t>
              </a:r>
            </a:p>
            <a:p>
              <a:pPr>
                <a:spcBef>
                  <a:spcPct val="0"/>
                </a:spcBef>
                <a:buClrTx/>
                <a:buSzTx/>
                <a:buFontTx/>
                <a:buNone/>
              </a:pPr>
              <a:r>
                <a:rPr lang="en-US" altLang="zh-TW" sz="1400"/>
                <a:t>Backtracking</a:t>
              </a:r>
              <a:endParaRPr lang="zh-TW" altLang="en-US" sz="2400"/>
            </a:p>
          </p:txBody>
        </p:sp>
        <p:sp>
          <p:nvSpPr>
            <p:cNvPr id="14" name="文字方塊 13"/>
            <p:cNvSpPr txBox="1">
              <a:spLocks noChangeArrowheads="1"/>
            </p:cNvSpPr>
            <p:nvPr/>
          </p:nvSpPr>
          <p:spPr bwMode="auto">
            <a:xfrm>
              <a:off x="4802188" y="4508500"/>
              <a:ext cx="490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r>
                <a:rPr lang="en-US" altLang="zh-TW" sz="2400"/>
                <a:t>4</a:t>
              </a:r>
              <a:endParaRPr lang="zh-TW" altLang="en-US" sz="2400"/>
            </a:p>
          </p:txBody>
        </p:sp>
        <p:sp>
          <p:nvSpPr>
            <p:cNvPr id="2" name="文字方塊 1"/>
            <p:cNvSpPr txBox="1"/>
            <p:nvPr/>
          </p:nvSpPr>
          <p:spPr>
            <a:xfrm>
              <a:off x="2555776" y="3225552"/>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15" name="文字方塊 14"/>
            <p:cNvSpPr txBox="1"/>
            <p:nvPr/>
          </p:nvSpPr>
          <p:spPr>
            <a:xfrm>
              <a:off x="2864273" y="3208854"/>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16" name="文字方塊 15"/>
            <p:cNvSpPr txBox="1"/>
            <p:nvPr/>
          </p:nvSpPr>
          <p:spPr>
            <a:xfrm>
              <a:off x="5580112" y="3608964"/>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17" name="文字方塊 16"/>
            <p:cNvSpPr txBox="1"/>
            <p:nvPr/>
          </p:nvSpPr>
          <p:spPr>
            <a:xfrm>
              <a:off x="5888609" y="3592266"/>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18" name="文字方塊 17"/>
            <p:cNvSpPr txBox="1"/>
            <p:nvPr/>
          </p:nvSpPr>
          <p:spPr>
            <a:xfrm>
              <a:off x="6199971" y="3607002"/>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19" name="文字方塊 18"/>
            <p:cNvSpPr txBox="1"/>
            <p:nvPr/>
          </p:nvSpPr>
          <p:spPr>
            <a:xfrm>
              <a:off x="6508468" y="3590304"/>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20" name="文字方塊 19"/>
            <p:cNvSpPr txBox="1"/>
            <p:nvPr/>
          </p:nvSpPr>
          <p:spPr>
            <a:xfrm>
              <a:off x="3203848" y="5807958"/>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21" name="文字方塊 20"/>
            <p:cNvSpPr txBox="1"/>
            <p:nvPr/>
          </p:nvSpPr>
          <p:spPr>
            <a:xfrm>
              <a:off x="3512345" y="5791260"/>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sp>
          <p:nvSpPr>
            <p:cNvPr id="22" name="文字方塊 21"/>
            <p:cNvSpPr txBox="1"/>
            <p:nvPr/>
          </p:nvSpPr>
          <p:spPr>
            <a:xfrm>
              <a:off x="2555776" y="5791260"/>
              <a:ext cx="333746" cy="400110"/>
            </a:xfrm>
            <a:prstGeom prst="rect">
              <a:avLst/>
            </a:prstGeom>
            <a:noFill/>
          </p:spPr>
          <p:txBody>
            <a:bodyPr wrap="none" rtlCol="0">
              <a:spAutoFit/>
            </a:bodyPr>
            <a:lstStyle/>
            <a:p>
              <a:r>
                <a:rPr lang="en-US" altLang="zh-TW" sz="2000" dirty="0">
                  <a:solidFill>
                    <a:srgbClr val="FF0000"/>
                  </a:solidFill>
                </a:rPr>
                <a:t>X</a:t>
              </a:r>
              <a:endParaRPr lang="zh-TW" altLang="en-US" sz="2000" dirty="0">
                <a:solidFill>
                  <a:srgbClr val="FF0000"/>
                </a:solidFill>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150938" y="617538"/>
            <a:ext cx="7993062" cy="1143000"/>
          </a:xfrm>
        </p:spPr>
        <p:txBody>
          <a:bodyPr/>
          <a:lstStyle/>
          <a:p>
            <a:r>
              <a:rPr lang="zh-TW" altLang="en-US" dirty="0"/>
              <a:t>回溯演算法範例</a:t>
            </a:r>
            <a:r>
              <a:rPr lang="en-US" altLang="zh-TW" dirty="0"/>
              <a:t>:</a:t>
            </a:r>
            <a:br>
              <a:rPr lang="en-US" altLang="zh-TW" dirty="0"/>
            </a:br>
            <a:r>
              <a:rPr lang="zh-TW" altLang="en-US" dirty="0"/>
              <a:t>八后問題</a:t>
            </a:r>
            <a:r>
              <a:rPr lang="en-US" altLang="zh-TW" dirty="0"/>
              <a:t>(</a:t>
            </a:r>
            <a:r>
              <a:rPr lang="zh-TW" altLang="en-US" dirty="0"/>
              <a:t>續</a:t>
            </a:r>
            <a:r>
              <a:rPr lang="en-US" altLang="zh-TW" dirty="0"/>
              <a:t>)</a:t>
            </a:r>
            <a:endParaRPr lang="zh-TW" altLang="en-US" dirty="0"/>
          </a:p>
        </p:txBody>
      </p:sp>
      <p:sp>
        <p:nvSpPr>
          <p:cNvPr id="34819" name="內容版面配置區 2"/>
          <p:cNvSpPr>
            <a:spLocks noGrp="1"/>
          </p:cNvSpPr>
          <p:nvPr>
            <p:ph idx="1"/>
          </p:nvPr>
        </p:nvSpPr>
        <p:spPr>
          <a:xfrm>
            <a:off x="179388" y="1916113"/>
            <a:ext cx="8775700" cy="4114800"/>
          </a:xfrm>
        </p:spPr>
        <p:txBody>
          <a:bodyPr/>
          <a:lstStyle/>
          <a:p>
            <a:r>
              <a:rPr lang="zh-TW" altLang="en-US" sz="2800"/>
              <a:t>一個</a:t>
            </a:r>
            <a:r>
              <a:rPr lang="en-US" altLang="zh-TW" sz="2800"/>
              <a:t>4×4</a:t>
            </a:r>
            <a:r>
              <a:rPr lang="zh-TW" altLang="en-US" sz="2800"/>
              <a:t>的西洋棋棋盤</a:t>
            </a:r>
            <a:r>
              <a:rPr lang="en-US" altLang="zh-TW" sz="2800"/>
              <a:t>(check board)</a:t>
            </a:r>
            <a:r>
              <a:rPr lang="zh-TW" altLang="en-US" sz="2800"/>
              <a:t> </a:t>
            </a:r>
            <a:r>
              <a:rPr lang="en-US" altLang="zh-TW" sz="2800"/>
              <a:t>4</a:t>
            </a:r>
            <a:r>
              <a:rPr lang="zh-TW" altLang="en-US" sz="2800"/>
              <a:t>個不會互相攻擊皇后棋子的位置</a:t>
            </a:r>
            <a:r>
              <a:rPr lang="en-US" altLang="zh-TW" sz="2800"/>
              <a:t>:</a:t>
            </a:r>
            <a:br>
              <a:rPr lang="en-US" altLang="zh-TW" sz="2800"/>
            </a:br>
            <a:endParaRPr lang="en-US" altLang="zh-TW" sz="2800"/>
          </a:p>
        </p:txBody>
      </p:sp>
      <p:sp>
        <p:nvSpPr>
          <p:cNvPr id="3482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9F8DB2BB-78FD-437E-ACEF-9619AEEBADAE}" type="slidenum">
              <a:rPr kumimoji="0" lang="en-US" altLang="zh-TW" sz="1400" smtClean="0">
                <a:solidFill>
                  <a:schemeClr val="accent1"/>
                </a:solidFill>
              </a:rPr>
              <a:pPr>
                <a:spcBef>
                  <a:spcPct val="0"/>
                </a:spcBef>
                <a:buClrTx/>
                <a:buSzTx/>
                <a:buFontTx/>
                <a:buNone/>
              </a:pPr>
              <a:t>49</a:t>
            </a:fld>
            <a:endParaRPr kumimoji="0" lang="en-US" altLang="zh-TW" sz="1400">
              <a:solidFill>
                <a:schemeClr val="accent1"/>
              </a:solidFill>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l="59355" t="45695" r="22987" b="17645"/>
          <a:stretch>
            <a:fillRect/>
          </a:stretch>
        </p:blipFill>
        <p:spPr bwMode="auto">
          <a:xfrm>
            <a:off x="2843213" y="2997200"/>
            <a:ext cx="3168650" cy="369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F7DA80EB-718A-42A9-BC12-BB21B41FAD2E}" type="slidenum">
              <a:rPr kumimoji="0" lang="en-US" altLang="zh-TW" sz="1400" smtClean="0">
                <a:solidFill>
                  <a:schemeClr val="accent1"/>
                </a:solidFill>
              </a:rPr>
              <a:pPr>
                <a:spcBef>
                  <a:spcPct val="0"/>
                </a:spcBef>
                <a:buClrTx/>
                <a:buSzTx/>
                <a:buFontTx/>
                <a:buNone/>
              </a:pPr>
              <a:t>5</a:t>
            </a:fld>
            <a:endParaRPr kumimoji="0" lang="en-US" altLang="zh-TW" sz="1400">
              <a:solidFill>
                <a:schemeClr val="accent1"/>
              </a:solidFill>
            </a:endParaRPr>
          </a:p>
        </p:txBody>
      </p:sp>
      <p:sp>
        <p:nvSpPr>
          <p:cNvPr id="16387" name="Rectangle 2"/>
          <p:cNvSpPr>
            <a:spLocks noGrp="1" noChangeArrowheads="1"/>
          </p:cNvSpPr>
          <p:nvPr>
            <p:ph type="title"/>
          </p:nvPr>
        </p:nvSpPr>
        <p:spPr/>
        <p:txBody>
          <a:bodyPr/>
          <a:lstStyle/>
          <a:p>
            <a:pPr eaLnBrk="1" hangingPunct="1"/>
            <a:r>
              <a:rPr lang="en-US" altLang="zh-TW" b="1" dirty="0"/>
              <a:t>(n</a:t>
            </a:r>
            <a:r>
              <a:rPr lang="en-US" altLang="zh-TW" b="1" baseline="30000" dirty="0"/>
              <a:t>2</a:t>
            </a:r>
            <a:r>
              <a:rPr lang="en-US" altLang="zh-TW" b="1" dirty="0"/>
              <a:t>-1)-</a:t>
            </a:r>
            <a:r>
              <a:rPr lang="zh-TW" altLang="en-US" b="1" dirty="0"/>
              <a:t>拼圖問題</a:t>
            </a:r>
            <a:endParaRPr lang="en-US" altLang="zh-TW" dirty="0"/>
          </a:p>
        </p:txBody>
      </p:sp>
      <p:sp>
        <p:nvSpPr>
          <p:cNvPr id="16388" name="Rectangle 3"/>
          <p:cNvSpPr>
            <a:spLocks noGrp="1" noChangeArrowheads="1"/>
          </p:cNvSpPr>
          <p:nvPr>
            <p:ph type="body" idx="1"/>
          </p:nvPr>
        </p:nvSpPr>
        <p:spPr/>
        <p:txBody>
          <a:bodyPr/>
          <a:lstStyle/>
          <a:p>
            <a:pPr eaLnBrk="1" hangingPunct="1"/>
            <a:r>
              <a:rPr lang="en-US" altLang="zh-TW" b="1" dirty="0"/>
              <a:t>(n</a:t>
            </a:r>
            <a:r>
              <a:rPr lang="en-US" altLang="zh-TW" b="1" baseline="30000" dirty="0"/>
              <a:t>2</a:t>
            </a:r>
            <a:r>
              <a:rPr lang="en-US" altLang="zh-TW" b="1" dirty="0"/>
              <a:t>-1)-</a:t>
            </a:r>
            <a:r>
              <a:rPr lang="zh-TW" altLang="en-US" b="1" dirty="0"/>
              <a:t>拼圖問題</a:t>
            </a:r>
            <a:r>
              <a:rPr lang="en-US" altLang="zh-TW" b="1" dirty="0"/>
              <a:t>(puzzle problem):</a:t>
            </a:r>
          </a:p>
          <a:p>
            <a:pPr marL="0" indent="0" algn="just" eaLnBrk="1" hangingPunct="1">
              <a:buNone/>
            </a:pPr>
            <a:r>
              <a:rPr lang="zh-TW" altLang="en-US" b="1" dirty="0"/>
              <a:t>給定一個</a:t>
            </a:r>
            <a:r>
              <a:rPr lang="en-US" altLang="zh-TW" b="1" dirty="0" err="1">
                <a:solidFill>
                  <a:srgbClr val="0000FF"/>
                </a:solidFill>
              </a:rPr>
              <a:t>n</a:t>
            </a:r>
            <a:r>
              <a:rPr lang="en-US" altLang="zh-TW" b="1" dirty="0" err="1">
                <a:solidFill>
                  <a:srgbClr val="0000FF"/>
                </a:solidFill>
                <a:sym typeface="Symbol"/>
              </a:rPr>
              <a:t>n</a:t>
            </a:r>
            <a:r>
              <a:rPr lang="zh-TW" altLang="en-US" b="1" dirty="0">
                <a:solidFill>
                  <a:srgbClr val="0000FF"/>
                </a:solidFill>
                <a:sym typeface="Symbol"/>
              </a:rPr>
              <a:t>的方格</a:t>
            </a:r>
            <a:r>
              <a:rPr lang="en-US" altLang="zh-TW" b="1" dirty="0">
                <a:solidFill>
                  <a:srgbClr val="0000FF"/>
                </a:solidFill>
                <a:sym typeface="Symbol"/>
              </a:rPr>
              <a:t>(grid)</a:t>
            </a:r>
            <a:r>
              <a:rPr lang="en-US" altLang="zh-TW" b="1" dirty="0">
                <a:sym typeface="Symbol"/>
              </a:rPr>
              <a:t>(n3)</a:t>
            </a:r>
            <a:r>
              <a:rPr lang="zh-TW" altLang="en-US" b="1" dirty="0">
                <a:sym typeface="Symbol"/>
              </a:rPr>
              <a:t>，隨機挑選其中的</a:t>
            </a:r>
            <a:r>
              <a:rPr lang="en-US" altLang="zh-TW" b="1" dirty="0"/>
              <a:t>(n</a:t>
            </a:r>
            <a:r>
              <a:rPr lang="en-US" altLang="zh-TW" b="1" baseline="30000" dirty="0"/>
              <a:t>2</a:t>
            </a:r>
            <a:r>
              <a:rPr lang="en-US" altLang="zh-TW" b="1" dirty="0"/>
              <a:t>-1)</a:t>
            </a:r>
            <a:r>
              <a:rPr lang="zh-TW" altLang="en-US" b="1" dirty="0"/>
              <a:t>個</a:t>
            </a:r>
            <a:r>
              <a:rPr lang="zh-TW" altLang="en-US" b="1" dirty="0">
                <a:solidFill>
                  <a:srgbClr val="0000FF"/>
                </a:solidFill>
              </a:rPr>
              <a:t>單格</a:t>
            </a:r>
            <a:r>
              <a:rPr lang="en-US" altLang="zh-TW" b="1" dirty="0">
                <a:solidFill>
                  <a:srgbClr val="0000FF"/>
                </a:solidFill>
              </a:rPr>
              <a:t>(cell)</a:t>
            </a:r>
            <a:r>
              <a:rPr lang="zh-TW" altLang="en-US" b="1" dirty="0"/>
              <a:t>填入</a:t>
            </a:r>
            <a:r>
              <a:rPr lang="en-US" altLang="zh-TW" b="1" dirty="0"/>
              <a:t>1</a:t>
            </a:r>
            <a:r>
              <a:rPr lang="zh-TW" altLang="en-US" b="1" dirty="0"/>
              <a:t>到</a:t>
            </a:r>
            <a:r>
              <a:rPr lang="en-US" altLang="zh-TW" b="1" dirty="0"/>
              <a:t>(n</a:t>
            </a:r>
            <a:r>
              <a:rPr lang="en-US" altLang="zh-TW" b="1" baseline="30000" dirty="0"/>
              <a:t>2</a:t>
            </a:r>
            <a:r>
              <a:rPr lang="en-US" altLang="zh-TW" b="1" dirty="0"/>
              <a:t>-1)</a:t>
            </a:r>
            <a:r>
              <a:rPr lang="zh-TW" altLang="en-US" b="1" dirty="0"/>
              <a:t>的數字，而留下一個空的單格，形成</a:t>
            </a:r>
            <a:r>
              <a:rPr lang="zh-TW" altLang="en-US" b="1" dirty="0">
                <a:solidFill>
                  <a:srgbClr val="0000FF"/>
                </a:solidFill>
              </a:rPr>
              <a:t>起始狀態</a:t>
            </a:r>
            <a:r>
              <a:rPr lang="zh-TW" altLang="en-US" b="1" dirty="0"/>
              <a:t>，而空的單格可以由相鄰的上、下、左或右方單格移入其數字。</a:t>
            </a:r>
            <a:r>
              <a:rPr lang="en-US" altLang="zh-TW" b="1" dirty="0"/>
              <a:t>(n</a:t>
            </a:r>
            <a:r>
              <a:rPr lang="en-US" altLang="zh-TW" b="1" baseline="30000" dirty="0"/>
              <a:t>2</a:t>
            </a:r>
            <a:r>
              <a:rPr lang="en-US" altLang="zh-TW" b="1" dirty="0"/>
              <a:t>-1)-</a:t>
            </a:r>
            <a:r>
              <a:rPr lang="zh-TW" altLang="en-US" b="1" dirty="0"/>
              <a:t>拼圖問題討論如何找出數字移入空格的方式，藉以達成某個指定的填入數字</a:t>
            </a:r>
            <a:r>
              <a:rPr lang="zh-TW" altLang="en-US" b="1" dirty="0">
                <a:solidFill>
                  <a:srgbClr val="0000FF"/>
                </a:solidFill>
              </a:rPr>
              <a:t>目標狀態</a:t>
            </a:r>
            <a:r>
              <a:rPr lang="zh-TW" altLang="en-US" b="1" dirty="0"/>
              <a:t>。</a:t>
            </a:r>
            <a:endParaRPr lang="zh-TW" altLang="zh-TW" dirty="0"/>
          </a:p>
        </p:txBody>
      </p:sp>
    </p:spTree>
    <p:extLst>
      <p:ext uri="{BB962C8B-B14F-4D97-AF65-F5344CB8AC3E}">
        <p14:creationId xmlns:p14="http://schemas.microsoft.com/office/powerpoint/2010/main" val="2066075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1150938" y="476672"/>
            <a:ext cx="7993062" cy="1143000"/>
          </a:xfrm>
        </p:spPr>
        <p:txBody>
          <a:bodyPr/>
          <a:lstStyle/>
          <a:p>
            <a:r>
              <a:rPr lang="zh-TW" altLang="en-US" dirty="0"/>
              <a:t>回溯演算法範例</a:t>
            </a:r>
            <a:r>
              <a:rPr lang="en-US" altLang="zh-TW" dirty="0"/>
              <a:t>:</a:t>
            </a:r>
            <a:br>
              <a:rPr lang="en-US" altLang="zh-TW" dirty="0"/>
            </a:br>
            <a:r>
              <a:rPr lang="zh-TW" altLang="en-US" dirty="0"/>
              <a:t>八后問題</a:t>
            </a:r>
            <a:r>
              <a:rPr lang="en-US" altLang="zh-TW" dirty="0"/>
              <a:t>(</a:t>
            </a:r>
            <a:r>
              <a:rPr lang="zh-TW" altLang="en-US"/>
              <a:t>續</a:t>
            </a:r>
            <a:r>
              <a:rPr lang="en-US" altLang="zh-TW"/>
              <a:t>)</a:t>
            </a:r>
            <a:endParaRPr lang="zh-TW" altLang="en-US" dirty="0"/>
          </a:p>
        </p:txBody>
      </p:sp>
      <p:sp>
        <p:nvSpPr>
          <p:cNvPr id="3" name="內容版面配置區 2"/>
          <p:cNvSpPr>
            <a:spLocks noGrp="1"/>
          </p:cNvSpPr>
          <p:nvPr>
            <p:ph idx="1"/>
          </p:nvPr>
        </p:nvSpPr>
        <p:spPr>
          <a:xfrm>
            <a:off x="0" y="1619672"/>
            <a:ext cx="9217024" cy="4114800"/>
          </a:xfrm>
          <a:solidFill>
            <a:schemeClr val="bg1"/>
          </a:solidFill>
        </p:spPr>
        <p:txBody>
          <a:bodyPr/>
          <a:lstStyle/>
          <a:p>
            <a:pPr marL="0" indent="0">
              <a:spcBef>
                <a:spcPts val="0"/>
              </a:spcBef>
              <a:buSzPct val="100000"/>
              <a:buNone/>
              <a:defRPr/>
            </a:pPr>
            <a:r>
              <a:rPr lang="en-US" altLang="zh-TW" sz="2000" dirty="0"/>
              <a:t>Algorithm  </a:t>
            </a:r>
            <a:r>
              <a:rPr lang="en-US" altLang="zh-TW" sz="2000" dirty="0" err="1"/>
              <a:t>PutQueen</a:t>
            </a:r>
            <a:r>
              <a:rPr lang="en-US" altLang="zh-TW" sz="2000" dirty="0"/>
              <a:t>(</a:t>
            </a:r>
            <a:r>
              <a:rPr lang="en-US" altLang="zh-TW" sz="2000" dirty="0" err="1"/>
              <a:t>i</a:t>
            </a:r>
            <a:r>
              <a:rPr lang="en-US" altLang="zh-TW" sz="2000" dirty="0"/>
              <a:t>, n)</a:t>
            </a:r>
          </a:p>
          <a:p>
            <a:pPr marL="0" indent="0">
              <a:spcBef>
                <a:spcPts val="0"/>
              </a:spcBef>
              <a:buSzPct val="100000"/>
              <a:buNone/>
              <a:defRPr/>
            </a:pPr>
            <a:r>
              <a:rPr lang="en-US" altLang="zh-TW" sz="2000" dirty="0"/>
              <a:t>Input</a:t>
            </a:r>
            <a:r>
              <a:rPr lang="zh-TW" altLang="en-US" sz="2000" dirty="0"/>
              <a:t>：整數</a:t>
            </a:r>
            <a:r>
              <a:rPr lang="en-US" altLang="zh-TW" sz="2000" dirty="0" err="1"/>
              <a:t>i</a:t>
            </a:r>
            <a:r>
              <a:rPr lang="zh-TW" altLang="en-US" sz="2000" dirty="0"/>
              <a:t>、整數</a:t>
            </a:r>
            <a:r>
              <a:rPr lang="en-US" altLang="zh-TW" sz="2000" dirty="0"/>
              <a:t>n  //</a:t>
            </a:r>
            <a:r>
              <a:rPr lang="en-US" altLang="zh-TW" sz="2000" dirty="0" err="1"/>
              <a:t>i</a:t>
            </a:r>
            <a:r>
              <a:rPr lang="en-US" altLang="zh-TW" sz="2000" dirty="0"/>
              <a:t>(0</a:t>
            </a:r>
            <a:r>
              <a:rPr lang="en-US" altLang="zh-TW" sz="2000" dirty="0">
                <a:sym typeface="Symbol"/>
              </a:rPr>
              <a:t>in-1)</a:t>
            </a:r>
            <a:r>
              <a:rPr lang="zh-TW" altLang="en-US" sz="2000" dirty="0"/>
              <a:t>表示目前正放置編號為</a:t>
            </a:r>
            <a:r>
              <a:rPr lang="en-US" altLang="zh-TW" sz="2000" dirty="0" err="1"/>
              <a:t>i</a:t>
            </a:r>
            <a:r>
              <a:rPr lang="en-US" altLang="zh-TW" sz="2000" dirty="0"/>
              <a:t>(</a:t>
            </a:r>
            <a:r>
              <a:rPr lang="zh-TW" altLang="en-US" sz="2000" dirty="0"/>
              <a:t>第</a:t>
            </a:r>
            <a:r>
              <a:rPr lang="en-US" altLang="zh-TW" sz="2000" dirty="0"/>
              <a:t>i+1</a:t>
            </a:r>
            <a:r>
              <a:rPr lang="zh-TW" altLang="en-US" sz="2000" dirty="0"/>
              <a:t>個</a:t>
            </a:r>
            <a:r>
              <a:rPr lang="en-US" altLang="zh-TW" sz="2000" dirty="0"/>
              <a:t>)</a:t>
            </a:r>
            <a:r>
              <a:rPr lang="zh-TW" altLang="en-US" sz="2000" dirty="0"/>
              <a:t>的皇后棋子</a:t>
            </a:r>
          </a:p>
          <a:p>
            <a:pPr marL="0" indent="0">
              <a:spcBef>
                <a:spcPts val="0"/>
              </a:spcBef>
              <a:buSzPct val="100000"/>
              <a:buNone/>
              <a:defRPr/>
            </a:pPr>
            <a:r>
              <a:rPr lang="en-US" altLang="zh-TW" sz="2000" dirty="0"/>
              <a:t>Output</a:t>
            </a:r>
            <a:r>
              <a:rPr lang="zh-TW" altLang="en-US" sz="2000" dirty="0"/>
              <a:t>：</a:t>
            </a:r>
            <a:r>
              <a:rPr lang="en-US" altLang="zh-TW" sz="2000" dirty="0"/>
              <a:t>n</a:t>
            </a:r>
            <a:r>
              <a:rPr lang="zh-TW" altLang="en-US" sz="2000" dirty="0"/>
              <a:t>個皇后棋子在</a:t>
            </a:r>
            <a:r>
              <a:rPr lang="en-US" altLang="zh-TW" sz="2000" dirty="0" err="1"/>
              <a:t>n×n</a:t>
            </a:r>
            <a:r>
              <a:rPr lang="zh-TW" altLang="en-US" sz="2000" dirty="0"/>
              <a:t>棋盤上不互相攻擊之位置</a:t>
            </a:r>
            <a:endParaRPr lang="en-US" altLang="zh-TW" sz="2000" dirty="0"/>
          </a:p>
          <a:p>
            <a:pPr marL="0" indent="0">
              <a:spcBef>
                <a:spcPts val="0"/>
              </a:spcBef>
              <a:buSzPct val="100000"/>
              <a:buNone/>
              <a:defRPr/>
            </a:pPr>
            <a:r>
              <a:rPr lang="en-US" altLang="zh-TW" sz="2000" dirty="0"/>
              <a:t>//</a:t>
            </a:r>
            <a:r>
              <a:rPr lang="zh-TW" altLang="en-US" sz="1800" dirty="0"/>
              <a:t>編號為</a:t>
            </a:r>
            <a:r>
              <a:rPr lang="en-US" altLang="zh-TW" sz="1800" dirty="0" err="1"/>
              <a:t>i</a:t>
            </a:r>
            <a:r>
              <a:rPr lang="zh-TW" altLang="en-US" sz="1800" dirty="0"/>
              <a:t>的皇后棋子必定在第</a:t>
            </a:r>
            <a:r>
              <a:rPr lang="en-US" altLang="zh-TW" sz="1800" dirty="0" err="1"/>
              <a:t>i</a:t>
            </a:r>
            <a:r>
              <a:rPr lang="zh-TW" altLang="en-US" sz="1800" dirty="0"/>
              <a:t>列，因此</a:t>
            </a:r>
            <a:r>
              <a:rPr lang="zh-TW" altLang="en-US" sz="1800" dirty="0">
                <a:solidFill>
                  <a:srgbClr val="0000FF"/>
                </a:solidFill>
              </a:rPr>
              <a:t>我們只使用一維陣列</a:t>
            </a:r>
            <a:r>
              <a:rPr lang="en-US" altLang="zh-TW" sz="1800" dirty="0">
                <a:solidFill>
                  <a:srgbClr val="0000FF"/>
                </a:solidFill>
              </a:rPr>
              <a:t>q</a:t>
            </a:r>
            <a:r>
              <a:rPr lang="zh-TW" altLang="en-US" sz="1800" dirty="0">
                <a:solidFill>
                  <a:srgbClr val="0000FF"/>
                </a:solidFill>
              </a:rPr>
              <a:t>來記錄皇后棋子位置</a:t>
            </a:r>
            <a:endParaRPr lang="en-US" altLang="zh-TW" sz="1800" dirty="0">
              <a:solidFill>
                <a:srgbClr val="0000FF"/>
              </a:solidFill>
            </a:endParaRPr>
          </a:p>
          <a:p>
            <a:pPr marL="0" indent="0">
              <a:spcBef>
                <a:spcPts val="0"/>
              </a:spcBef>
              <a:buSzPct val="100000"/>
              <a:buNone/>
              <a:defRPr/>
            </a:pPr>
            <a:r>
              <a:rPr lang="en-US" altLang="zh-TW" sz="1800" dirty="0">
                <a:solidFill>
                  <a:srgbClr val="0000FF"/>
                </a:solidFill>
              </a:rPr>
              <a:t>0.    global q</a:t>
            </a:r>
            <a:endParaRPr lang="zh-TW" altLang="en-US" sz="1800" dirty="0">
              <a:solidFill>
                <a:srgbClr val="0000FF"/>
              </a:solidFill>
            </a:endParaRPr>
          </a:p>
          <a:p>
            <a:pPr marL="457200" indent="-457200">
              <a:spcBef>
                <a:spcPts val="0"/>
              </a:spcBef>
              <a:buSzPct val="100000"/>
              <a:buFont typeface="+mj-lt"/>
              <a:buAutoNum type="arabicPeriod"/>
              <a:defRPr/>
            </a:pPr>
            <a:r>
              <a:rPr lang="en-US" altLang="zh-TW" sz="2000" dirty="0"/>
              <a:t>j←0  //j</a:t>
            </a:r>
            <a:r>
              <a:rPr lang="zh-TW" altLang="en-US" sz="2000" dirty="0"/>
              <a:t>代表行</a:t>
            </a:r>
            <a:r>
              <a:rPr lang="en-US" altLang="zh-TW" sz="2000" dirty="0"/>
              <a:t>(column)</a:t>
            </a:r>
            <a:r>
              <a:rPr lang="zh-TW" altLang="en-US" sz="2000" dirty="0"/>
              <a:t>編號</a:t>
            </a:r>
            <a:r>
              <a:rPr lang="en-US" altLang="zh-TW" sz="2000" dirty="0"/>
              <a:t>, 0</a:t>
            </a:r>
            <a:r>
              <a:rPr lang="en-US" altLang="zh-TW" sz="2000" dirty="0">
                <a:sym typeface="Symbol"/>
              </a:rPr>
              <a:t>jn-1</a:t>
            </a:r>
            <a:endParaRPr lang="zh-TW" altLang="en-US" sz="2000" dirty="0"/>
          </a:p>
          <a:p>
            <a:pPr marL="457200" indent="-457200">
              <a:spcBef>
                <a:spcPts val="0"/>
              </a:spcBef>
              <a:buSzPct val="100000"/>
              <a:buFont typeface="+mj-lt"/>
              <a:buAutoNum type="arabicPeriod"/>
              <a:defRPr/>
            </a:pPr>
            <a:r>
              <a:rPr lang="en-US" altLang="zh-TW" sz="2000" dirty="0"/>
              <a:t>while j &lt; n do</a:t>
            </a:r>
          </a:p>
          <a:p>
            <a:pPr marL="457200" indent="-457200">
              <a:spcBef>
                <a:spcPts val="0"/>
              </a:spcBef>
              <a:buSzPct val="100000"/>
              <a:buFont typeface="+mj-lt"/>
              <a:buAutoNum type="arabicPeriod"/>
              <a:defRPr/>
            </a:pPr>
            <a:r>
              <a:rPr lang="en-US" altLang="zh-TW" sz="2000" dirty="0"/>
              <a:t>  </a:t>
            </a:r>
            <a:r>
              <a:rPr lang="zh-TW" altLang="en-US" sz="2000" dirty="0"/>
              <a:t> </a:t>
            </a:r>
            <a:r>
              <a:rPr lang="en-US" altLang="zh-TW" sz="2000" dirty="0"/>
              <a:t>if </a:t>
            </a:r>
            <a:r>
              <a:rPr lang="en-US" altLang="zh-TW" sz="2000" dirty="0" err="1"/>
              <a:t>i</a:t>
            </a:r>
            <a:r>
              <a:rPr lang="zh-TW" altLang="en-US" sz="2000" dirty="0"/>
              <a:t>列</a:t>
            </a:r>
            <a:r>
              <a:rPr lang="en-US" altLang="zh-TW" sz="2000" dirty="0"/>
              <a:t>j</a:t>
            </a:r>
            <a:r>
              <a:rPr lang="zh-TW" altLang="en-US" sz="2000" dirty="0"/>
              <a:t>行可放置皇后棋子 </a:t>
            </a:r>
            <a:r>
              <a:rPr lang="en-US" altLang="zh-TW" sz="2000" dirty="0"/>
              <a:t>then </a:t>
            </a:r>
          </a:p>
          <a:p>
            <a:pPr marL="457200" indent="-457200">
              <a:spcBef>
                <a:spcPts val="0"/>
              </a:spcBef>
              <a:buSzPct val="100000"/>
              <a:buFont typeface="+mj-lt"/>
              <a:buAutoNum type="arabicPeriod"/>
              <a:defRPr/>
            </a:pPr>
            <a:r>
              <a:rPr lang="en-US" altLang="zh-TW" sz="2000" dirty="0">
                <a:solidFill>
                  <a:srgbClr val="0000FF"/>
                </a:solidFill>
              </a:rPr>
              <a:t>     </a:t>
            </a:r>
            <a:r>
              <a:rPr lang="zh-TW" altLang="en-US" sz="2000" dirty="0">
                <a:solidFill>
                  <a:srgbClr val="0000FF"/>
                </a:solidFill>
              </a:rPr>
              <a:t> </a:t>
            </a:r>
            <a:r>
              <a:rPr lang="en-US" altLang="zh-TW" sz="2000" dirty="0">
                <a:solidFill>
                  <a:srgbClr val="0000FF"/>
                </a:solidFill>
              </a:rPr>
              <a:t>q[</a:t>
            </a:r>
            <a:r>
              <a:rPr lang="en-US" altLang="zh-TW" sz="2000" dirty="0" err="1">
                <a:solidFill>
                  <a:srgbClr val="0000FF"/>
                </a:solidFill>
              </a:rPr>
              <a:t>i</a:t>
            </a:r>
            <a:r>
              <a:rPr lang="en-US" altLang="zh-TW" sz="2000" dirty="0">
                <a:solidFill>
                  <a:srgbClr val="0000FF"/>
                </a:solidFill>
              </a:rPr>
              <a:t>]←j   //</a:t>
            </a:r>
            <a:r>
              <a:rPr lang="zh-TW" altLang="en-US" sz="2000" dirty="0">
                <a:solidFill>
                  <a:srgbClr val="0000FF"/>
                </a:solidFill>
              </a:rPr>
              <a:t>編號為</a:t>
            </a:r>
            <a:r>
              <a:rPr lang="en-US" altLang="zh-TW" sz="2000" dirty="0" err="1">
                <a:solidFill>
                  <a:srgbClr val="0000FF"/>
                </a:solidFill>
              </a:rPr>
              <a:t>i</a:t>
            </a:r>
            <a:r>
              <a:rPr lang="zh-TW" altLang="en-US" sz="2000" dirty="0">
                <a:solidFill>
                  <a:srgbClr val="0000FF"/>
                </a:solidFill>
              </a:rPr>
              <a:t>的皇后放在第</a:t>
            </a:r>
            <a:r>
              <a:rPr lang="en-US" altLang="zh-TW" sz="2000" dirty="0" err="1">
                <a:solidFill>
                  <a:srgbClr val="0000FF"/>
                </a:solidFill>
              </a:rPr>
              <a:t>i</a:t>
            </a:r>
            <a:r>
              <a:rPr lang="zh-TW" altLang="en-US" sz="2000" dirty="0">
                <a:solidFill>
                  <a:srgbClr val="0000FF"/>
                </a:solidFill>
              </a:rPr>
              <a:t>列第</a:t>
            </a:r>
            <a:r>
              <a:rPr lang="en-US" altLang="zh-TW" sz="2000" dirty="0">
                <a:solidFill>
                  <a:srgbClr val="0000FF"/>
                </a:solidFill>
              </a:rPr>
              <a:t>j</a:t>
            </a:r>
            <a:r>
              <a:rPr lang="zh-TW" altLang="en-US" sz="2000" dirty="0">
                <a:solidFill>
                  <a:srgbClr val="0000FF"/>
                </a:solidFill>
              </a:rPr>
              <a:t>行上</a:t>
            </a:r>
          </a:p>
          <a:p>
            <a:pPr marL="457200" indent="-457200">
              <a:spcBef>
                <a:spcPts val="0"/>
              </a:spcBef>
              <a:buSzPct val="100000"/>
              <a:buFont typeface="+mj-lt"/>
              <a:buAutoNum type="arabicPeriod"/>
              <a:defRPr/>
            </a:pPr>
            <a:r>
              <a:rPr lang="zh-TW" altLang="en-US" sz="2000" dirty="0"/>
              <a:t>      </a:t>
            </a:r>
            <a:r>
              <a:rPr lang="en-US" altLang="zh-TW" sz="2000" dirty="0"/>
              <a:t>if </a:t>
            </a:r>
            <a:r>
              <a:rPr lang="en-US" altLang="zh-TW" sz="2000" dirty="0" err="1"/>
              <a:t>i</a:t>
            </a:r>
            <a:r>
              <a:rPr lang="zh-TW" altLang="en-US" sz="2000" dirty="0"/>
              <a:t>＝</a:t>
            </a:r>
            <a:r>
              <a:rPr lang="en-US" altLang="zh-TW" sz="2000" dirty="0"/>
              <a:t>n-1  then   //n</a:t>
            </a:r>
            <a:r>
              <a:rPr lang="zh-TW" altLang="en-US" sz="2000" dirty="0"/>
              <a:t>個皇后棋子均已放置妥當</a:t>
            </a:r>
          </a:p>
          <a:p>
            <a:pPr marL="457200" indent="-457200">
              <a:spcBef>
                <a:spcPts val="0"/>
              </a:spcBef>
              <a:buSzPct val="100000"/>
              <a:buFont typeface="+mj-lt"/>
              <a:buAutoNum type="arabicPeriod"/>
              <a:defRPr/>
            </a:pPr>
            <a:r>
              <a:rPr lang="zh-TW" altLang="en-US" sz="2000" dirty="0"/>
              <a:t>         列印</a:t>
            </a:r>
            <a:r>
              <a:rPr lang="en-US" altLang="zh-TW" sz="2000" dirty="0"/>
              <a:t>n</a:t>
            </a:r>
            <a:r>
              <a:rPr lang="zh-TW" altLang="en-US" sz="2000" dirty="0"/>
              <a:t>個皇后棋子的位置  </a:t>
            </a:r>
            <a:r>
              <a:rPr lang="en-US" altLang="zh-TW" sz="2000" dirty="0"/>
              <a:t>//</a:t>
            </a:r>
            <a:r>
              <a:rPr lang="zh-TW" altLang="en-US" sz="2000" dirty="0"/>
              <a:t>未繼續遞迴呼叫</a:t>
            </a:r>
          </a:p>
          <a:p>
            <a:pPr marL="457200" indent="-457200">
              <a:spcBef>
                <a:spcPts val="0"/>
              </a:spcBef>
              <a:buSzPct val="100000"/>
              <a:buFont typeface="+mj-lt"/>
              <a:buAutoNum type="arabicPeriod"/>
              <a:defRPr/>
            </a:pPr>
            <a:r>
              <a:rPr lang="zh-TW" altLang="en-US" sz="2000" dirty="0"/>
              <a:t>      </a:t>
            </a:r>
            <a:r>
              <a:rPr lang="en-US" altLang="zh-TW" sz="2000" dirty="0"/>
              <a:t>else  </a:t>
            </a:r>
            <a:r>
              <a:rPr lang="en-US" altLang="zh-TW" sz="2000" dirty="0" err="1"/>
              <a:t>PutQueen</a:t>
            </a:r>
            <a:r>
              <a:rPr lang="en-US" altLang="zh-TW" sz="2000" dirty="0"/>
              <a:t>(i+1, n)   //</a:t>
            </a:r>
            <a:r>
              <a:rPr lang="zh-TW" altLang="en-US" sz="2000" dirty="0"/>
              <a:t>遞迴呼叫</a:t>
            </a:r>
            <a:r>
              <a:rPr lang="en-US" altLang="zh-TW" sz="2000" dirty="0"/>
              <a:t>(recursive call)</a:t>
            </a:r>
            <a:r>
              <a:rPr lang="zh-TW" altLang="en-US" sz="2000" dirty="0"/>
              <a:t>，類似</a:t>
            </a:r>
            <a:r>
              <a:rPr lang="en-US" altLang="zh-TW" sz="2000" dirty="0"/>
              <a:t>DFS</a:t>
            </a:r>
          </a:p>
          <a:p>
            <a:pPr marL="457200" indent="-457200">
              <a:spcBef>
                <a:spcPts val="0"/>
              </a:spcBef>
              <a:buSzPct val="100000"/>
              <a:buFont typeface="+mj-lt"/>
              <a:buAutoNum type="arabicPeriod"/>
              <a:defRPr/>
            </a:pPr>
            <a:r>
              <a:rPr lang="zh-TW" altLang="en-US" sz="2000" dirty="0"/>
              <a:t>      </a:t>
            </a:r>
            <a:r>
              <a:rPr lang="en-US" altLang="zh-TW" sz="2000" dirty="0"/>
              <a:t>//</a:t>
            </a:r>
            <a:r>
              <a:rPr lang="zh-TW" altLang="en-US" sz="1400" dirty="0"/>
              <a:t>此處代表印出後或遞迴呼叫後已</a:t>
            </a:r>
            <a:r>
              <a:rPr lang="en-US" altLang="zh-TW" sz="1400" dirty="0"/>
              <a:t>return</a:t>
            </a:r>
            <a:r>
              <a:rPr lang="zh-TW" altLang="en-US" sz="1400" dirty="0"/>
              <a:t>回來之處，以下執行</a:t>
            </a:r>
            <a:r>
              <a:rPr lang="en-US" altLang="zh-TW" sz="1400" dirty="0"/>
              <a:t>j+1</a:t>
            </a:r>
            <a:r>
              <a:rPr lang="zh-TW" altLang="en-US" sz="1400" dirty="0"/>
              <a:t>相當於在第</a:t>
            </a:r>
            <a:r>
              <a:rPr lang="en-US" altLang="zh-TW" sz="1400" dirty="0" err="1"/>
              <a:t>i</a:t>
            </a:r>
            <a:r>
              <a:rPr lang="zh-TW" altLang="en-US" sz="1400" dirty="0"/>
              <a:t>列進行回溯</a:t>
            </a:r>
            <a:endParaRPr lang="en-US" altLang="zh-TW" sz="1400" dirty="0"/>
          </a:p>
          <a:p>
            <a:pPr marL="457200" indent="-457200">
              <a:spcBef>
                <a:spcPts val="0"/>
              </a:spcBef>
              <a:buSzPct val="100000"/>
              <a:buFont typeface="+mj-lt"/>
              <a:buAutoNum type="arabicPeriod"/>
              <a:defRPr/>
            </a:pPr>
            <a:r>
              <a:rPr lang="en-US" altLang="zh-TW" sz="2000" dirty="0"/>
              <a:t>  </a:t>
            </a:r>
            <a:r>
              <a:rPr lang="zh-TW" altLang="en-US" sz="2000" dirty="0"/>
              <a:t> </a:t>
            </a:r>
            <a:r>
              <a:rPr lang="en-US" altLang="zh-TW" sz="2000" dirty="0"/>
              <a:t>j←j+1    //</a:t>
            </a:r>
            <a:r>
              <a:rPr lang="zh-TW" altLang="en-US" sz="2000" dirty="0"/>
              <a:t>尋找下一個可能放置編號為</a:t>
            </a:r>
            <a:r>
              <a:rPr lang="en-US" altLang="zh-TW" sz="2000" dirty="0" err="1"/>
              <a:t>i</a:t>
            </a:r>
            <a:r>
              <a:rPr lang="zh-TW" altLang="en-US" sz="2000" dirty="0"/>
              <a:t>的皇后棋子的行位置</a:t>
            </a:r>
            <a:endParaRPr lang="en-US" altLang="zh-TW" sz="2000" dirty="0"/>
          </a:p>
          <a:p>
            <a:pPr marL="457200" indent="-457200">
              <a:spcBef>
                <a:spcPts val="0"/>
              </a:spcBef>
              <a:buSzPct val="100000"/>
              <a:buFont typeface="+mj-lt"/>
              <a:buAutoNum type="arabicPeriod"/>
              <a:defRPr/>
            </a:pPr>
            <a:r>
              <a:rPr lang="en-US" altLang="zh-TW" sz="2000" dirty="0"/>
              <a:t>return //</a:t>
            </a:r>
            <a:r>
              <a:rPr lang="zh-TW" altLang="en-US" sz="1400" dirty="0"/>
              <a:t>此處</a:t>
            </a:r>
            <a:r>
              <a:rPr lang="en-US" altLang="zh-TW" sz="1400" dirty="0"/>
              <a:t>j</a:t>
            </a:r>
            <a:r>
              <a:rPr lang="zh-TW" altLang="en-US" sz="1400" dirty="0"/>
              <a:t>已大於等於</a:t>
            </a:r>
            <a:r>
              <a:rPr lang="en-US" altLang="zh-TW" sz="1400" dirty="0"/>
              <a:t>n</a:t>
            </a:r>
            <a:r>
              <a:rPr lang="zh-TW" altLang="en-US" sz="1400" dirty="0"/>
              <a:t>，表示第</a:t>
            </a:r>
            <a:r>
              <a:rPr lang="en-US" altLang="zh-TW" sz="1400" dirty="0" err="1"/>
              <a:t>i</a:t>
            </a:r>
            <a:r>
              <a:rPr lang="zh-TW" altLang="en-US" sz="1400" dirty="0"/>
              <a:t>列已無適當位置可選，</a:t>
            </a:r>
            <a:r>
              <a:rPr lang="en-US" altLang="zh-TW" sz="1400" dirty="0"/>
              <a:t>return</a:t>
            </a:r>
            <a:r>
              <a:rPr lang="zh-TW" altLang="en-US" sz="1400" dirty="0"/>
              <a:t>則相當於回溯到第</a:t>
            </a:r>
            <a:r>
              <a:rPr lang="en-US" altLang="zh-TW" sz="1400" dirty="0"/>
              <a:t>i-1</a:t>
            </a:r>
            <a:r>
              <a:rPr lang="zh-TW" altLang="en-US" sz="1400" dirty="0"/>
              <a:t>列或結束</a:t>
            </a:r>
            <a:r>
              <a:rPr lang="en-US" altLang="zh-TW" sz="1400" dirty="0"/>
              <a:t>(</a:t>
            </a:r>
            <a:r>
              <a:rPr lang="zh-TW" altLang="en-US" sz="1400" dirty="0"/>
              <a:t>當</a:t>
            </a:r>
            <a:r>
              <a:rPr lang="en-US" altLang="zh-TW" sz="1400" dirty="0" err="1"/>
              <a:t>i</a:t>
            </a:r>
            <a:r>
              <a:rPr lang="en-US" altLang="zh-TW" sz="1400" dirty="0"/>
              <a:t>=0</a:t>
            </a:r>
            <a:r>
              <a:rPr lang="zh-TW" altLang="en-US" sz="1400" dirty="0"/>
              <a:t>時</a:t>
            </a:r>
            <a:r>
              <a:rPr lang="en-US" altLang="zh-TW" sz="1400" dirty="0"/>
              <a:t>)</a:t>
            </a:r>
            <a:endParaRPr lang="zh-TW" altLang="en-US" sz="1400" dirty="0"/>
          </a:p>
          <a:p>
            <a:pPr marL="0" indent="0">
              <a:buFont typeface="Wingdings" pitchFamily="2" charset="2"/>
              <a:buNone/>
              <a:defRPr/>
            </a:pPr>
            <a:endParaRPr lang="en-US" altLang="zh-TW" sz="2000" dirty="0"/>
          </a:p>
          <a:p>
            <a:pPr marL="0" indent="0">
              <a:buFont typeface="Wingdings" pitchFamily="2" charset="2"/>
              <a:buNone/>
              <a:defRPr/>
            </a:pPr>
            <a:endParaRPr lang="zh-TW" altLang="en-US" sz="2000" dirty="0"/>
          </a:p>
        </p:txBody>
      </p:sp>
      <p:sp>
        <p:nvSpPr>
          <p:cNvPr id="36868"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BC163A2B-CA8B-4B0F-AE24-50637250E70F}" type="slidenum">
              <a:rPr kumimoji="0" lang="en-US" altLang="zh-TW" sz="1400" smtClean="0">
                <a:solidFill>
                  <a:schemeClr val="accent1"/>
                </a:solidFill>
              </a:rPr>
              <a:pPr>
                <a:spcBef>
                  <a:spcPct val="0"/>
                </a:spcBef>
                <a:buClrTx/>
                <a:buSzTx/>
                <a:buFontTx/>
                <a:buNone/>
              </a:pPr>
              <a:t>50</a:t>
            </a:fld>
            <a:endParaRPr kumimoji="0" lang="en-US" altLang="zh-TW" sz="1400" dirty="0">
              <a:solidFill>
                <a:schemeClr val="accent1"/>
              </a:solidFill>
            </a:endParaRPr>
          </a:p>
        </p:txBody>
      </p:sp>
      <p:sp>
        <p:nvSpPr>
          <p:cNvPr id="2" name="文字方塊 1"/>
          <p:cNvSpPr txBox="1"/>
          <p:nvPr/>
        </p:nvSpPr>
        <p:spPr>
          <a:xfrm>
            <a:off x="204032" y="6309320"/>
            <a:ext cx="5838458" cy="461665"/>
          </a:xfrm>
          <a:prstGeom prst="rect">
            <a:avLst/>
          </a:prstGeom>
          <a:noFill/>
        </p:spPr>
        <p:txBody>
          <a:bodyPr wrap="none" rtlCol="0">
            <a:spAutoFit/>
          </a:bodyPr>
          <a:lstStyle/>
          <a:p>
            <a:r>
              <a:rPr lang="zh-TW" altLang="en-US" b="1" dirty="0">
                <a:solidFill>
                  <a:srgbClr val="FF3300"/>
                </a:solidFill>
              </a:rPr>
              <a:t>*呼叫</a:t>
            </a:r>
            <a:r>
              <a:rPr lang="en-US" altLang="zh-TW" b="1" dirty="0" err="1">
                <a:solidFill>
                  <a:srgbClr val="FF3300"/>
                </a:solidFill>
              </a:rPr>
              <a:t>PutQueen</a:t>
            </a:r>
            <a:r>
              <a:rPr lang="en-US" altLang="zh-TW" b="1" dirty="0">
                <a:solidFill>
                  <a:srgbClr val="FF3300"/>
                </a:solidFill>
              </a:rPr>
              <a:t>(0, 8)</a:t>
            </a:r>
            <a:r>
              <a:rPr lang="zh-TW" altLang="en-US" b="1" dirty="0">
                <a:solidFill>
                  <a:srgbClr val="FF3300"/>
                </a:solidFill>
              </a:rPr>
              <a:t>即可解出八后問題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5F88E15-E468-412E-9CA4-EAFF774862B6}"/>
              </a:ext>
            </a:extLst>
          </p:cNvPr>
          <p:cNvSpPr>
            <a:spLocks noGrp="1"/>
          </p:cNvSpPr>
          <p:nvPr>
            <p:ph idx="1"/>
          </p:nvPr>
        </p:nvSpPr>
        <p:spPr>
          <a:xfrm>
            <a:off x="0" y="25992"/>
            <a:ext cx="8373980" cy="6832008"/>
          </a:xfrm>
          <a:solidFill>
            <a:schemeClr val="bg1"/>
          </a:solidFill>
        </p:spPr>
        <p:txBody>
          <a:bodyPr/>
          <a:lstStyle/>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#Program to solve the n-Queen problem</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n=8;q=[0]*</a:t>
            </a:r>
            <a:r>
              <a:rPr lang="en-US" altLang="zh-TW" sz="2000" dirty="0" err="1">
                <a:latin typeface="Courier New" panose="02070309020205020404" pitchFamily="49" charset="0"/>
                <a:cs typeface="Courier New" panose="02070309020205020404" pitchFamily="49" charset="0"/>
              </a:rPr>
              <a:t>n;sol_count</a:t>
            </a:r>
            <a:r>
              <a:rPr lang="en-US" altLang="zh-TW" sz="2000" dirty="0">
                <a:latin typeface="Courier New" panose="02070309020205020404" pitchFamily="49" charset="0"/>
                <a:cs typeface="Courier New" panose="02070309020205020404" pitchFamily="49" charset="0"/>
              </a:rPr>
              <a:t>=0</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def ok(</a:t>
            </a:r>
            <a:r>
              <a:rPr lang="en-US" altLang="zh-TW" sz="2000" dirty="0" err="1">
                <a:latin typeface="Courier New" panose="02070309020205020404" pitchFamily="49" charset="0"/>
                <a:cs typeface="Courier New" panose="02070309020205020404" pitchFamily="49" charset="0"/>
              </a:rPr>
              <a:t>i,j</a:t>
            </a:r>
            <a:r>
              <a:rPr lang="en-US" altLang="zh-TW" sz="2000" dirty="0">
                <a:latin typeface="Courier New" panose="02070309020205020404" pitchFamily="49" charset="0"/>
                <a:cs typeface="Courier New" panose="02070309020205020404" pitchFamily="49" charset="0"/>
              </a:rPr>
              <a:t>):</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global q</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for k in range(</a:t>
            </a:r>
            <a:r>
              <a:rPr lang="en-US" altLang="zh-TW" sz="2000" dirty="0" err="1">
                <a:latin typeface="Courier New" panose="02070309020205020404" pitchFamily="49" charset="0"/>
                <a:cs typeface="Courier New" panose="02070309020205020404" pitchFamily="49" charset="0"/>
              </a:rPr>
              <a:t>i</a:t>
            </a:r>
            <a:r>
              <a:rPr lang="en-US" altLang="zh-TW" sz="2000" dirty="0">
                <a:latin typeface="Courier New" panose="02070309020205020404" pitchFamily="49" charset="0"/>
                <a:cs typeface="Courier New" panose="02070309020205020404" pitchFamily="49" charset="0"/>
              </a:rPr>
              <a:t>):</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if q[k] == j or abs(q[k] - j) == abs(k - </a:t>
            </a:r>
            <a:r>
              <a:rPr lang="en-US" altLang="zh-TW" sz="2000" dirty="0" err="1">
                <a:latin typeface="Courier New" panose="02070309020205020404" pitchFamily="49" charset="0"/>
                <a:cs typeface="Courier New" panose="02070309020205020404" pitchFamily="49" charset="0"/>
              </a:rPr>
              <a:t>i</a:t>
            </a:r>
            <a:r>
              <a:rPr lang="en-US" altLang="zh-TW" sz="2000" dirty="0">
                <a:latin typeface="Courier New" panose="02070309020205020404" pitchFamily="49" charset="0"/>
                <a:cs typeface="Courier New" panose="02070309020205020404" pitchFamily="49" charset="0"/>
              </a:rPr>
              <a:t>):</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return False</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return True</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def </a:t>
            </a:r>
            <a:r>
              <a:rPr lang="en-US" altLang="zh-TW" sz="2000" dirty="0" err="1">
                <a:latin typeface="Courier New" panose="02070309020205020404" pitchFamily="49" charset="0"/>
                <a:cs typeface="Courier New" panose="02070309020205020404" pitchFamily="49" charset="0"/>
              </a:rPr>
              <a:t>put_queen</a:t>
            </a:r>
            <a:r>
              <a:rPr lang="en-US" altLang="zh-TW" sz="2000" dirty="0">
                <a:latin typeface="Courier New" panose="02070309020205020404" pitchFamily="49" charset="0"/>
                <a:cs typeface="Courier New" panose="02070309020205020404" pitchFamily="49" charset="0"/>
              </a:rPr>
              <a:t>(</a:t>
            </a:r>
            <a:r>
              <a:rPr lang="en-US" altLang="zh-TW" sz="2000" dirty="0" err="1">
                <a:latin typeface="Courier New" panose="02070309020205020404" pitchFamily="49" charset="0"/>
                <a:cs typeface="Courier New" panose="02070309020205020404" pitchFamily="49" charset="0"/>
              </a:rPr>
              <a:t>i,n</a:t>
            </a:r>
            <a:r>
              <a:rPr lang="en-US" altLang="zh-TW" sz="2000" dirty="0">
                <a:latin typeface="Courier New" panose="02070309020205020404" pitchFamily="49" charset="0"/>
                <a:cs typeface="Courier New" panose="02070309020205020404" pitchFamily="49" charset="0"/>
              </a:rPr>
              <a:t>):</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global </a:t>
            </a:r>
            <a:r>
              <a:rPr lang="en-US" altLang="zh-TW" sz="2000" dirty="0" err="1">
                <a:latin typeface="Courier New" panose="02070309020205020404" pitchFamily="49" charset="0"/>
                <a:cs typeface="Courier New" panose="02070309020205020404" pitchFamily="49" charset="0"/>
              </a:rPr>
              <a:t>q,sol_count</a:t>
            </a:r>
            <a:r>
              <a:rPr lang="en-US" altLang="zh-TW" sz="2000" dirty="0">
                <a:latin typeface="Courier New" panose="02070309020205020404" pitchFamily="49" charset="0"/>
                <a:cs typeface="Courier New" panose="02070309020205020404" pitchFamily="49" charset="0"/>
              </a:rPr>
              <a:t> </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j=0</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while j&lt;n:</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if ok(</a:t>
            </a:r>
            <a:r>
              <a:rPr lang="en-US" altLang="zh-TW" sz="2000" dirty="0" err="1">
                <a:latin typeface="Courier New" panose="02070309020205020404" pitchFamily="49" charset="0"/>
                <a:cs typeface="Courier New" panose="02070309020205020404" pitchFamily="49" charset="0"/>
              </a:rPr>
              <a:t>i,j</a:t>
            </a:r>
            <a:r>
              <a:rPr lang="en-US" altLang="zh-TW" sz="2000" dirty="0">
                <a:latin typeface="Courier New" panose="02070309020205020404" pitchFamily="49" charset="0"/>
                <a:cs typeface="Courier New" panose="02070309020205020404" pitchFamily="49" charset="0"/>
              </a:rPr>
              <a:t>): </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q[</a:t>
            </a:r>
            <a:r>
              <a:rPr lang="en-US" altLang="zh-TW" sz="2000" dirty="0" err="1">
                <a:latin typeface="Courier New" panose="02070309020205020404" pitchFamily="49" charset="0"/>
                <a:cs typeface="Courier New" panose="02070309020205020404" pitchFamily="49" charset="0"/>
              </a:rPr>
              <a:t>i</a:t>
            </a:r>
            <a:r>
              <a:rPr lang="en-US" altLang="zh-TW" sz="2000" dirty="0">
                <a:latin typeface="Courier New" panose="02070309020205020404" pitchFamily="49" charset="0"/>
                <a:cs typeface="Courier New" panose="02070309020205020404" pitchFamily="49" charset="0"/>
              </a:rPr>
              <a:t>]=j #q[</a:t>
            </a:r>
            <a:r>
              <a:rPr lang="en-US" altLang="zh-TW" sz="2000" dirty="0" err="1">
                <a:latin typeface="Courier New" panose="02070309020205020404" pitchFamily="49" charset="0"/>
                <a:cs typeface="Courier New" panose="02070309020205020404" pitchFamily="49" charset="0"/>
              </a:rPr>
              <a:t>i</a:t>
            </a:r>
            <a:r>
              <a:rPr lang="en-US" altLang="zh-TW" sz="2000" dirty="0">
                <a:latin typeface="Courier New" panose="02070309020205020404" pitchFamily="49" charset="0"/>
                <a:cs typeface="Courier New" panose="02070309020205020404" pitchFamily="49" charset="0"/>
              </a:rPr>
              <a:t>]=j</a:t>
            </a:r>
            <a:r>
              <a:rPr lang="zh-TW" altLang="en-US" sz="2000" dirty="0">
                <a:latin typeface="Courier New" panose="02070309020205020404" pitchFamily="49" charset="0"/>
                <a:cs typeface="Courier New" panose="02070309020205020404" pitchFamily="49" charset="0"/>
              </a:rPr>
              <a:t>表示第</a:t>
            </a:r>
            <a:r>
              <a:rPr lang="en-US" altLang="zh-TW" sz="2000" dirty="0" err="1">
                <a:latin typeface="Courier New" panose="02070309020205020404" pitchFamily="49" charset="0"/>
                <a:cs typeface="Courier New" panose="02070309020205020404" pitchFamily="49" charset="0"/>
              </a:rPr>
              <a:t>i</a:t>
            </a:r>
            <a:r>
              <a:rPr lang="zh-TW" altLang="en-US" sz="2000" dirty="0">
                <a:latin typeface="Courier New" panose="02070309020205020404" pitchFamily="49" charset="0"/>
                <a:cs typeface="Courier New" panose="02070309020205020404" pitchFamily="49" charset="0"/>
              </a:rPr>
              <a:t>列的皇后放在第</a:t>
            </a:r>
            <a:r>
              <a:rPr lang="en-US" altLang="zh-TW" sz="2000" dirty="0">
                <a:latin typeface="Courier New" panose="02070309020205020404" pitchFamily="49" charset="0"/>
                <a:cs typeface="Courier New" panose="02070309020205020404" pitchFamily="49" charset="0"/>
              </a:rPr>
              <a:t>j</a:t>
            </a:r>
            <a:r>
              <a:rPr lang="zh-TW" altLang="en-US" sz="2000" dirty="0">
                <a:latin typeface="Courier New" panose="02070309020205020404" pitchFamily="49" charset="0"/>
                <a:cs typeface="Courier New" panose="02070309020205020404" pitchFamily="49" charset="0"/>
              </a:rPr>
              <a:t>行</a:t>
            </a:r>
          </a:p>
          <a:p>
            <a:pPr>
              <a:lnSpc>
                <a:spcPts val="2400"/>
              </a:lnSpc>
              <a:spcBef>
                <a:spcPts val="0"/>
              </a:spcBef>
              <a:buFont typeface="+mj-lt"/>
              <a:buAutoNum type="arabicPeriod"/>
            </a:pP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if </a:t>
            </a:r>
            <a:r>
              <a:rPr lang="en-US" altLang="zh-TW" sz="2000" dirty="0" err="1">
                <a:latin typeface="Courier New" panose="02070309020205020404" pitchFamily="49" charset="0"/>
                <a:cs typeface="Courier New" panose="02070309020205020404" pitchFamily="49" charset="0"/>
              </a:rPr>
              <a:t>i</a:t>
            </a:r>
            <a:r>
              <a:rPr lang="en-US" altLang="zh-TW" sz="2000" dirty="0">
                <a:latin typeface="Courier New" panose="02070309020205020404" pitchFamily="49" charset="0"/>
                <a:cs typeface="Courier New" panose="02070309020205020404" pitchFamily="49" charset="0"/>
              </a:rPr>
              <a:t>==n-1:</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err="1">
                <a:latin typeface="Courier New" panose="02070309020205020404" pitchFamily="49" charset="0"/>
                <a:cs typeface="Courier New" panose="02070309020205020404" pitchFamily="49" charset="0"/>
              </a:rPr>
              <a:t>sol_count</a:t>
            </a:r>
            <a:r>
              <a:rPr lang="en-US" altLang="zh-TW" sz="2000" dirty="0">
                <a:latin typeface="Courier New" panose="02070309020205020404" pitchFamily="49" charset="0"/>
                <a:cs typeface="Courier New" panose="02070309020205020404" pitchFamily="49" charset="0"/>
              </a:rPr>
              <a:t>+=1</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print(</a:t>
            </a:r>
            <a:r>
              <a:rPr lang="en-US" altLang="zh-TW" sz="2000" dirty="0" err="1">
                <a:latin typeface="Courier New" panose="02070309020205020404" pitchFamily="49" charset="0"/>
                <a:cs typeface="Courier New" panose="02070309020205020404" pitchFamily="49" charset="0"/>
              </a:rPr>
              <a:t>f"Solution</a:t>
            </a:r>
            <a:r>
              <a:rPr lang="en-US" altLang="zh-TW" sz="2000" dirty="0">
                <a:latin typeface="Courier New" panose="02070309020205020404" pitchFamily="49" charset="0"/>
                <a:cs typeface="Courier New" panose="02070309020205020404" pitchFamily="49" charset="0"/>
              </a:rPr>
              <a:t> {</a:t>
            </a:r>
            <a:r>
              <a:rPr lang="en-US" altLang="zh-TW" sz="2000" dirty="0" err="1">
                <a:latin typeface="Courier New" panose="02070309020205020404" pitchFamily="49" charset="0"/>
                <a:cs typeface="Courier New" panose="02070309020205020404" pitchFamily="49" charset="0"/>
              </a:rPr>
              <a:t>sol_count</a:t>
            </a:r>
            <a:r>
              <a:rPr lang="en-US" altLang="zh-TW" sz="2000" dirty="0">
                <a:latin typeface="Courier New" panose="02070309020205020404" pitchFamily="49" charset="0"/>
                <a:cs typeface="Courier New" panose="02070309020205020404" pitchFamily="49" charset="0"/>
              </a:rPr>
              <a:t>}: {q}")</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else:</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err="1">
                <a:latin typeface="Courier New" panose="02070309020205020404" pitchFamily="49" charset="0"/>
                <a:cs typeface="Courier New" panose="02070309020205020404" pitchFamily="49" charset="0"/>
              </a:rPr>
              <a:t>put_queen</a:t>
            </a:r>
            <a:r>
              <a:rPr lang="en-US" altLang="zh-TW" sz="2000" dirty="0">
                <a:latin typeface="Courier New" panose="02070309020205020404" pitchFamily="49" charset="0"/>
                <a:cs typeface="Courier New" panose="02070309020205020404" pitchFamily="49" charset="0"/>
              </a:rPr>
              <a:t>(i+1,n)</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j+=1</a:t>
            </a:r>
          </a:p>
          <a:p>
            <a:pPr>
              <a:lnSpc>
                <a:spcPts val="2400"/>
              </a:lnSpc>
              <a:spcBef>
                <a:spcPts val="0"/>
              </a:spcBef>
              <a:buFont typeface="+mj-lt"/>
              <a:buAutoNum type="arabicPeriod"/>
            </a:pPr>
            <a:r>
              <a:rPr lang="en-US" altLang="zh-TW" sz="2000" dirty="0">
                <a:latin typeface="Courier New" panose="02070309020205020404" pitchFamily="49" charset="0"/>
                <a:cs typeface="Courier New" panose="02070309020205020404" pitchFamily="49" charset="0"/>
              </a:rPr>
              <a:t> </a:t>
            </a:r>
            <a:r>
              <a:rPr lang="zh-TW" altLang="en-US" sz="2000" dirty="0">
                <a:latin typeface="Courier New" panose="02070309020205020404" pitchFamily="49" charset="0"/>
                <a:cs typeface="Courier New" panose="02070309020205020404" pitchFamily="49" charset="0"/>
              </a:rPr>
              <a:t> </a:t>
            </a:r>
            <a:r>
              <a:rPr lang="en-US" altLang="zh-TW" sz="2000" dirty="0">
                <a:latin typeface="Courier New" panose="02070309020205020404" pitchFamily="49" charset="0"/>
                <a:cs typeface="Courier New" panose="02070309020205020404" pitchFamily="49" charset="0"/>
              </a:rPr>
              <a:t>return   </a:t>
            </a:r>
          </a:p>
          <a:p>
            <a:pPr>
              <a:lnSpc>
                <a:spcPts val="2400"/>
              </a:lnSpc>
              <a:spcBef>
                <a:spcPts val="0"/>
              </a:spcBef>
              <a:buFont typeface="+mj-lt"/>
              <a:buAutoNum type="arabicPeriod"/>
            </a:pPr>
            <a:r>
              <a:rPr lang="en-US" altLang="zh-TW" sz="2000" dirty="0" err="1">
                <a:latin typeface="Courier New" panose="02070309020205020404" pitchFamily="49" charset="0"/>
                <a:cs typeface="Courier New" panose="02070309020205020404" pitchFamily="49" charset="0"/>
              </a:rPr>
              <a:t>put_queen</a:t>
            </a:r>
            <a:r>
              <a:rPr lang="en-US" altLang="zh-TW" sz="2000" dirty="0">
                <a:latin typeface="Courier New" panose="02070309020205020404" pitchFamily="49" charset="0"/>
                <a:cs typeface="Courier New" panose="02070309020205020404" pitchFamily="49" charset="0"/>
              </a:rPr>
              <a:t>(0,n)</a:t>
            </a:r>
          </a:p>
          <a:p>
            <a:pPr>
              <a:lnSpc>
                <a:spcPts val="2400"/>
              </a:lnSpc>
              <a:spcBef>
                <a:spcPts val="0"/>
              </a:spcBef>
              <a:buFont typeface="+mj-lt"/>
              <a:buAutoNum type="arabicPeriod"/>
            </a:pPr>
            <a:endParaRPr lang="zh-TW" altLang="en-US" sz="2000" dirty="0"/>
          </a:p>
        </p:txBody>
      </p:sp>
      <p:sp>
        <p:nvSpPr>
          <p:cNvPr id="4" name="投影片編號版面配置區 3">
            <a:extLst>
              <a:ext uri="{FF2B5EF4-FFF2-40B4-BE49-F238E27FC236}">
                <a16:creationId xmlns:a16="http://schemas.microsoft.com/office/drawing/2014/main" id="{E718E55F-3BB2-4484-8656-9BFC79456703}"/>
              </a:ext>
            </a:extLst>
          </p:cNvPr>
          <p:cNvSpPr>
            <a:spLocks noGrp="1"/>
          </p:cNvSpPr>
          <p:nvPr>
            <p:ph type="sldNum" sz="quarter" idx="10"/>
          </p:nvPr>
        </p:nvSpPr>
        <p:spPr/>
        <p:txBody>
          <a:bodyPr/>
          <a:lstStyle/>
          <a:p>
            <a:pPr>
              <a:defRPr/>
            </a:pPr>
            <a:fld id="{1572FF63-796F-48A3-A48A-0DE8A4655F73}" type="slidenum">
              <a:rPr lang="en-US" altLang="zh-TW" smtClean="0"/>
              <a:pPr>
                <a:defRPr/>
              </a:pPr>
              <a:t>51</a:t>
            </a:fld>
            <a:endParaRPr lang="en-US" altLang="zh-TW"/>
          </a:p>
        </p:txBody>
      </p:sp>
    </p:spTree>
    <p:extLst>
      <p:ext uri="{BB962C8B-B14F-4D97-AF65-F5344CB8AC3E}">
        <p14:creationId xmlns:p14="http://schemas.microsoft.com/office/powerpoint/2010/main" val="4080415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5F88E15-E468-412E-9CA4-EAFF774862B6}"/>
              </a:ext>
            </a:extLst>
          </p:cNvPr>
          <p:cNvSpPr>
            <a:spLocks noGrp="1"/>
          </p:cNvSpPr>
          <p:nvPr>
            <p:ph idx="1"/>
          </p:nvPr>
        </p:nvSpPr>
        <p:spPr>
          <a:xfrm>
            <a:off x="0" y="25992"/>
            <a:ext cx="8373980" cy="6832008"/>
          </a:xfrm>
          <a:solidFill>
            <a:schemeClr val="bg1"/>
          </a:solidFill>
        </p:spPr>
        <p:txBody>
          <a:bodyPr/>
          <a:lstStyle/>
          <a:p>
            <a:pPr marL="0" indent="0">
              <a:lnSpc>
                <a:spcPts val="2400"/>
              </a:lnSpc>
              <a:spcBef>
                <a:spcPts val="0"/>
              </a:spcBef>
              <a:buNone/>
            </a:pPr>
            <a:r>
              <a:rPr lang="fr-FR" altLang="zh-TW" sz="2400" dirty="0"/>
              <a:t>Solution 1: [0, 4, 7, 5, 2, 6, 1, 3] </a:t>
            </a:r>
          </a:p>
          <a:p>
            <a:pPr marL="0" indent="0">
              <a:lnSpc>
                <a:spcPts val="2400"/>
              </a:lnSpc>
              <a:spcBef>
                <a:spcPts val="0"/>
              </a:spcBef>
              <a:buNone/>
            </a:pPr>
            <a:r>
              <a:rPr lang="fr-FR" altLang="zh-TW" sz="2400" dirty="0"/>
              <a:t>Solution 2: [0, 5, 7, 2, 6, 3, 1, 4] </a:t>
            </a:r>
          </a:p>
          <a:p>
            <a:pPr marL="0" indent="0">
              <a:lnSpc>
                <a:spcPts val="2400"/>
              </a:lnSpc>
              <a:spcBef>
                <a:spcPts val="0"/>
              </a:spcBef>
              <a:buNone/>
            </a:pPr>
            <a:r>
              <a:rPr lang="fr-FR" altLang="zh-TW" sz="2400" dirty="0"/>
              <a:t>Solution 3: [0, 6, 3, 5, 7, 1, 4, 2] </a:t>
            </a:r>
          </a:p>
          <a:p>
            <a:pPr marL="0" indent="0">
              <a:lnSpc>
                <a:spcPts val="2400"/>
              </a:lnSpc>
              <a:spcBef>
                <a:spcPts val="0"/>
              </a:spcBef>
              <a:buNone/>
            </a:pPr>
            <a:r>
              <a:rPr lang="fr-FR" altLang="zh-TW" sz="2400" dirty="0"/>
              <a:t>Solution 4: [0, 6, 4, 7, 1, 3, 5, 2] </a:t>
            </a:r>
          </a:p>
          <a:p>
            <a:pPr marL="0" indent="0">
              <a:lnSpc>
                <a:spcPts val="2400"/>
              </a:lnSpc>
              <a:spcBef>
                <a:spcPts val="0"/>
              </a:spcBef>
              <a:buNone/>
            </a:pPr>
            <a:r>
              <a:rPr lang="fr-FR" altLang="zh-TW" sz="2400" dirty="0"/>
              <a:t>Solution 5: [1, 3, 5, 7, 2, 0, 6, 4] </a:t>
            </a:r>
          </a:p>
          <a:p>
            <a:pPr marL="0" indent="0">
              <a:lnSpc>
                <a:spcPts val="2400"/>
              </a:lnSpc>
              <a:spcBef>
                <a:spcPts val="0"/>
              </a:spcBef>
              <a:buNone/>
            </a:pPr>
            <a:r>
              <a:rPr lang="fr-FR" altLang="zh-TW" sz="2400" dirty="0"/>
              <a:t>Solution 6: [1, 4, 6, 0, 2, 7, 5, 3] </a:t>
            </a:r>
          </a:p>
          <a:p>
            <a:pPr marL="0" indent="0">
              <a:lnSpc>
                <a:spcPts val="2400"/>
              </a:lnSpc>
              <a:spcBef>
                <a:spcPts val="0"/>
              </a:spcBef>
              <a:buNone/>
            </a:pPr>
            <a:r>
              <a:rPr lang="fr-FR" altLang="zh-TW" sz="2400" dirty="0"/>
              <a:t>Solution 7: [1, 4, 6, 3, 0, 7, 5, 2] </a:t>
            </a:r>
          </a:p>
          <a:p>
            <a:pPr marL="0" indent="0">
              <a:lnSpc>
                <a:spcPts val="2400"/>
              </a:lnSpc>
              <a:spcBef>
                <a:spcPts val="0"/>
              </a:spcBef>
              <a:buNone/>
            </a:pPr>
            <a:r>
              <a:rPr lang="fr-FR" altLang="zh-TW" sz="2400" dirty="0"/>
              <a:t>Solution 8: [1, 5, 0, 6, 3, 7, 2, 4] </a:t>
            </a:r>
          </a:p>
          <a:p>
            <a:pPr marL="0" indent="0">
              <a:lnSpc>
                <a:spcPts val="2400"/>
              </a:lnSpc>
              <a:spcBef>
                <a:spcPts val="0"/>
              </a:spcBef>
              <a:buNone/>
            </a:pPr>
            <a:r>
              <a:rPr lang="fr-FR" altLang="zh-TW" sz="2400" dirty="0"/>
              <a:t>Solution 9: [1, 5, 7, 2, 0, 3, 6, 4] </a:t>
            </a:r>
          </a:p>
          <a:p>
            <a:pPr marL="0" indent="0">
              <a:lnSpc>
                <a:spcPts val="2400"/>
              </a:lnSpc>
              <a:spcBef>
                <a:spcPts val="0"/>
              </a:spcBef>
              <a:buNone/>
            </a:pPr>
            <a:r>
              <a:rPr lang="fr-FR" altLang="zh-TW" sz="2400" dirty="0"/>
              <a:t>Solution 10: [1, 6, 2, 5, 7, 4, 0, 3] </a:t>
            </a:r>
          </a:p>
          <a:p>
            <a:pPr marL="0" indent="0">
              <a:lnSpc>
                <a:spcPts val="2400"/>
              </a:lnSpc>
              <a:spcBef>
                <a:spcPts val="0"/>
              </a:spcBef>
              <a:buNone/>
            </a:pPr>
            <a:r>
              <a:rPr lang="fr-FR" altLang="zh-TW" sz="2400" dirty="0"/>
              <a:t>Solution 11: [1, 6, 4, 7, 0, 3, 5, 2] </a:t>
            </a:r>
          </a:p>
          <a:p>
            <a:pPr marL="0" indent="0">
              <a:lnSpc>
                <a:spcPts val="2400"/>
              </a:lnSpc>
              <a:spcBef>
                <a:spcPts val="0"/>
              </a:spcBef>
              <a:buNone/>
            </a:pPr>
            <a:r>
              <a:rPr lang="fr-FR" altLang="zh-TW" sz="2400" dirty="0"/>
              <a:t>Solution 12: [1, 7, 5, 0, 2, 4, 6, 3] </a:t>
            </a:r>
          </a:p>
          <a:p>
            <a:pPr marL="0" indent="0">
              <a:lnSpc>
                <a:spcPts val="2400"/>
              </a:lnSpc>
              <a:spcBef>
                <a:spcPts val="0"/>
              </a:spcBef>
              <a:buNone/>
            </a:pPr>
            <a:r>
              <a:rPr lang="fr-FR" altLang="zh-TW" sz="2400" dirty="0"/>
              <a:t>Solution 13: [2, 0, 6, 4, 7, 1, 3, 5] </a:t>
            </a:r>
          </a:p>
          <a:p>
            <a:pPr marL="0" indent="0">
              <a:lnSpc>
                <a:spcPts val="2400"/>
              </a:lnSpc>
              <a:spcBef>
                <a:spcPts val="0"/>
              </a:spcBef>
              <a:buNone/>
            </a:pPr>
            <a:r>
              <a:rPr lang="fr-FR" altLang="zh-TW" sz="2400" dirty="0"/>
              <a:t>Solution 14: [2, 4, 1, 7, 0, 6, 3, 5] </a:t>
            </a:r>
          </a:p>
          <a:p>
            <a:pPr marL="0" indent="0">
              <a:lnSpc>
                <a:spcPts val="2400"/>
              </a:lnSpc>
              <a:spcBef>
                <a:spcPts val="0"/>
              </a:spcBef>
              <a:buNone/>
            </a:pPr>
            <a:r>
              <a:rPr lang="fr-FR" altLang="zh-TW" sz="2400" dirty="0"/>
              <a:t>Solution 15: [2, 4, 1, 7, 5, 3, 6, 0] </a:t>
            </a:r>
          </a:p>
          <a:p>
            <a:pPr marL="0" indent="0">
              <a:lnSpc>
                <a:spcPts val="2400"/>
              </a:lnSpc>
              <a:spcBef>
                <a:spcPts val="0"/>
              </a:spcBef>
              <a:buNone/>
            </a:pPr>
            <a:r>
              <a:rPr lang="fr-FR" altLang="zh-TW" sz="2400" dirty="0"/>
              <a:t>Solution 16: [2, 4, 6, 0, 3, 1, 7, 5] </a:t>
            </a:r>
          </a:p>
          <a:p>
            <a:pPr marL="0" indent="0">
              <a:lnSpc>
                <a:spcPts val="2400"/>
              </a:lnSpc>
              <a:spcBef>
                <a:spcPts val="0"/>
              </a:spcBef>
              <a:buNone/>
            </a:pPr>
            <a:r>
              <a:rPr lang="fr-FR" altLang="zh-TW" sz="2400" dirty="0"/>
              <a:t>Solution 17: [2, 4, 7, 3, 0, 6, 1, 5] </a:t>
            </a:r>
          </a:p>
          <a:p>
            <a:pPr marL="0" indent="0">
              <a:lnSpc>
                <a:spcPts val="2400"/>
              </a:lnSpc>
              <a:spcBef>
                <a:spcPts val="0"/>
              </a:spcBef>
              <a:buNone/>
            </a:pPr>
            <a:r>
              <a:rPr lang="fr-FR" altLang="zh-TW" sz="2400" dirty="0"/>
              <a:t>Solution 18: [2, 5, 1, 4, 7, 0, 6, 3] </a:t>
            </a:r>
          </a:p>
          <a:p>
            <a:pPr marL="0" indent="0">
              <a:lnSpc>
                <a:spcPts val="2400"/>
              </a:lnSpc>
              <a:spcBef>
                <a:spcPts val="0"/>
              </a:spcBef>
              <a:buNone/>
            </a:pPr>
            <a:r>
              <a:rPr lang="fr-FR" altLang="zh-TW" sz="2400" dirty="0"/>
              <a:t>...</a:t>
            </a:r>
          </a:p>
          <a:p>
            <a:pPr marL="0" indent="0">
              <a:lnSpc>
                <a:spcPts val="2400"/>
              </a:lnSpc>
              <a:spcBef>
                <a:spcPts val="0"/>
              </a:spcBef>
              <a:buNone/>
            </a:pPr>
            <a:endParaRPr lang="fr-FR" altLang="zh-TW" sz="2400" dirty="0"/>
          </a:p>
          <a:p>
            <a:pPr marL="0" indent="0">
              <a:lnSpc>
                <a:spcPts val="2400"/>
              </a:lnSpc>
              <a:spcBef>
                <a:spcPts val="0"/>
              </a:spcBef>
              <a:buNone/>
            </a:pPr>
            <a:r>
              <a:rPr lang="fr-FR" altLang="zh-TW" sz="2400" dirty="0"/>
              <a:t>Solution 92: [7, 3, 0, 2, 5, 1, 6, 4] </a:t>
            </a:r>
          </a:p>
        </p:txBody>
      </p:sp>
      <p:sp>
        <p:nvSpPr>
          <p:cNvPr id="4" name="投影片編號版面配置區 3">
            <a:extLst>
              <a:ext uri="{FF2B5EF4-FFF2-40B4-BE49-F238E27FC236}">
                <a16:creationId xmlns:a16="http://schemas.microsoft.com/office/drawing/2014/main" id="{E718E55F-3BB2-4484-8656-9BFC79456703}"/>
              </a:ext>
            </a:extLst>
          </p:cNvPr>
          <p:cNvSpPr>
            <a:spLocks noGrp="1"/>
          </p:cNvSpPr>
          <p:nvPr>
            <p:ph type="sldNum" sz="quarter" idx="10"/>
          </p:nvPr>
        </p:nvSpPr>
        <p:spPr/>
        <p:txBody>
          <a:bodyPr/>
          <a:lstStyle/>
          <a:p>
            <a:pPr>
              <a:defRPr/>
            </a:pPr>
            <a:fld id="{1572FF63-796F-48A3-A48A-0DE8A4655F73}" type="slidenum">
              <a:rPr lang="en-US" altLang="zh-TW" smtClean="0"/>
              <a:pPr>
                <a:defRPr/>
              </a:pPr>
              <a:t>52</a:t>
            </a:fld>
            <a:endParaRPr lang="en-US" altLang="zh-TW"/>
          </a:p>
        </p:txBody>
      </p:sp>
    </p:spTree>
    <p:extLst>
      <p:ext uri="{BB962C8B-B14F-4D97-AF65-F5344CB8AC3E}">
        <p14:creationId xmlns:p14="http://schemas.microsoft.com/office/powerpoint/2010/main" val="292708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pPr eaLnBrk="1" hangingPunct="1"/>
            <a:endParaRPr lang="zh-TW" altLang="en-US"/>
          </a:p>
        </p:txBody>
      </p:sp>
      <p:sp>
        <p:nvSpPr>
          <p:cNvPr id="37891" name="文字版面配置區 2"/>
          <p:cNvSpPr>
            <a:spLocks noGrp="1"/>
          </p:cNvSpPr>
          <p:nvPr>
            <p:ph type="body" sz="half" idx="1"/>
          </p:nvPr>
        </p:nvSpPr>
        <p:spPr>
          <a:xfrm>
            <a:off x="251520" y="2492896"/>
            <a:ext cx="8535293" cy="3639616"/>
          </a:xfrm>
        </p:spPr>
        <p:txBody>
          <a:bodyPr/>
          <a:lstStyle/>
          <a:p>
            <a:pPr algn="ctr" eaLnBrk="1" hangingPunct="1">
              <a:buFont typeface="Wingdings" pitchFamily="2" charset="2"/>
              <a:buNone/>
            </a:pPr>
            <a:r>
              <a:rPr lang="en-US" altLang="zh-TW" sz="11500" i="1" dirty="0">
                <a:latin typeface="Times New Roman" panose="02020603050405020304" pitchFamily="18" charset="0"/>
                <a:cs typeface="Times New Roman" panose="02020603050405020304" pitchFamily="18" charset="0"/>
              </a:rPr>
              <a:t>The End</a:t>
            </a:r>
            <a:endParaRPr lang="zh-TW" altLang="en-US" sz="16600" i="1" dirty="0">
              <a:latin typeface="Times New Roman" panose="02020603050405020304" pitchFamily="18" charset="0"/>
              <a:cs typeface="Times New Roman" panose="02020603050405020304" pitchFamily="18" charset="0"/>
            </a:endParaRPr>
          </a:p>
        </p:txBody>
      </p:sp>
      <p:sp>
        <p:nvSpPr>
          <p:cNvPr id="37892" name="內容版面配置區 3"/>
          <p:cNvSpPr>
            <a:spLocks noGrp="1"/>
          </p:cNvSpPr>
          <p:nvPr>
            <p:ph sz="half" idx="2"/>
          </p:nvPr>
        </p:nvSpPr>
        <p:spPr/>
        <p:txBody>
          <a:bodyPr/>
          <a:lstStyle/>
          <a:p>
            <a:pPr eaLnBrk="1" hangingPunct="1"/>
            <a:endParaRPr lang="zh-TW" altLang="en-US"/>
          </a:p>
        </p:txBody>
      </p:sp>
      <p:sp>
        <p:nvSpPr>
          <p:cNvPr id="37893" name="投影片編號版面配置區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6EB2A821-4B53-4ED4-9343-6E4A9D806638}" type="slidenum">
              <a:rPr kumimoji="0" lang="en-US" altLang="zh-TW" sz="1400" smtClean="0">
                <a:solidFill>
                  <a:schemeClr val="accent1"/>
                </a:solidFill>
              </a:rPr>
              <a:pPr>
                <a:spcBef>
                  <a:spcPct val="0"/>
                </a:spcBef>
                <a:buClrTx/>
                <a:buSzTx/>
                <a:buFontTx/>
                <a:buNone/>
              </a:pPr>
              <a:t>53</a:t>
            </a:fld>
            <a:endParaRPr kumimoji="0" lang="en-US" altLang="zh-TW" sz="14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F7DA80EB-718A-42A9-BC12-BB21B41FAD2E}" type="slidenum">
              <a:rPr kumimoji="0" lang="en-US" altLang="zh-TW" sz="1400" smtClean="0">
                <a:solidFill>
                  <a:schemeClr val="accent1"/>
                </a:solidFill>
              </a:rPr>
              <a:pPr>
                <a:spcBef>
                  <a:spcPct val="0"/>
                </a:spcBef>
                <a:buClrTx/>
                <a:buSzTx/>
                <a:buFontTx/>
                <a:buNone/>
              </a:pPr>
              <a:t>6</a:t>
            </a:fld>
            <a:endParaRPr kumimoji="0" lang="en-US" altLang="zh-TW" sz="1400">
              <a:solidFill>
                <a:schemeClr val="accent1"/>
              </a:solidFill>
            </a:endParaRPr>
          </a:p>
        </p:txBody>
      </p:sp>
      <p:sp>
        <p:nvSpPr>
          <p:cNvPr id="16387" name="Rectangle 2"/>
          <p:cNvSpPr>
            <a:spLocks noGrp="1" noChangeArrowheads="1"/>
          </p:cNvSpPr>
          <p:nvPr>
            <p:ph type="title"/>
          </p:nvPr>
        </p:nvSpPr>
        <p:spPr/>
        <p:txBody>
          <a:bodyPr/>
          <a:lstStyle/>
          <a:p>
            <a:pPr eaLnBrk="1" hangingPunct="1"/>
            <a:r>
              <a:rPr lang="en-US" altLang="zh-TW" b="1" dirty="0"/>
              <a:t>(n</a:t>
            </a:r>
            <a:r>
              <a:rPr lang="en-US" altLang="zh-TW" b="1" baseline="30000" dirty="0"/>
              <a:t>2</a:t>
            </a:r>
            <a:r>
              <a:rPr lang="en-US" altLang="zh-TW" b="1" dirty="0"/>
              <a:t>-1)-</a:t>
            </a:r>
            <a:r>
              <a:rPr lang="zh-TW" altLang="en-US" b="1" dirty="0"/>
              <a:t>拼圖問題範例</a:t>
            </a:r>
            <a:endParaRPr lang="en-US" altLang="zh-TW" dirty="0"/>
          </a:p>
        </p:txBody>
      </p:sp>
      <p:sp>
        <p:nvSpPr>
          <p:cNvPr id="16388" name="Rectangle 3"/>
          <p:cNvSpPr>
            <a:spLocks noGrp="1" noChangeArrowheads="1"/>
          </p:cNvSpPr>
          <p:nvPr>
            <p:ph type="body" idx="1"/>
          </p:nvPr>
        </p:nvSpPr>
        <p:spPr>
          <a:xfrm>
            <a:off x="611560" y="2276871"/>
            <a:ext cx="8343528" cy="3855641"/>
          </a:xfrm>
        </p:spPr>
        <p:txBody>
          <a:bodyPr/>
          <a:lstStyle/>
          <a:p>
            <a:pPr eaLnBrk="1" hangingPunct="1"/>
            <a:r>
              <a:rPr lang="en-US" altLang="zh-TW" b="1" dirty="0"/>
              <a:t>8-</a:t>
            </a:r>
            <a:r>
              <a:rPr lang="zh-TW" altLang="en-US" b="1" dirty="0"/>
              <a:t>拼圖問題</a:t>
            </a:r>
            <a:r>
              <a:rPr lang="en-US" altLang="zh-TW" b="1" dirty="0"/>
              <a:t>(8-puzzle problem)</a:t>
            </a:r>
            <a:br>
              <a:rPr lang="en-US" altLang="zh-TW" b="1" dirty="0"/>
            </a:br>
            <a:r>
              <a:rPr lang="en-US" altLang="zh-TW" b="1" dirty="0"/>
              <a:t> </a:t>
            </a:r>
            <a:endParaRPr lang="zh-TW" altLang="zh-TW" dirty="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84984"/>
            <a:ext cx="6394310"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8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102F41F0-F1F2-46CE-8614-4F2ACC89928F}" type="slidenum">
              <a:rPr kumimoji="0" lang="en-US" altLang="zh-TW" sz="1400" smtClean="0">
                <a:solidFill>
                  <a:schemeClr val="accent1"/>
                </a:solidFill>
              </a:rPr>
              <a:pPr>
                <a:spcBef>
                  <a:spcPct val="0"/>
                </a:spcBef>
                <a:buClrTx/>
                <a:buSzTx/>
                <a:buFontTx/>
                <a:buNone/>
              </a:pPr>
              <a:t>7</a:t>
            </a:fld>
            <a:endParaRPr kumimoji="0" lang="en-US" altLang="zh-TW" sz="1400">
              <a:solidFill>
                <a:schemeClr val="accent1"/>
              </a:solidFill>
            </a:endParaRPr>
          </a:p>
        </p:txBody>
      </p:sp>
      <p:sp>
        <p:nvSpPr>
          <p:cNvPr id="17411" name="Rectangle 2"/>
          <p:cNvSpPr>
            <a:spLocks noGrp="1" noChangeArrowheads="1"/>
          </p:cNvSpPr>
          <p:nvPr>
            <p:ph type="title"/>
          </p:nvPr>
        </p:nvSpPr>
        <p:spPr/>
        <p:txBody>
          <a:bodyPr/>
          <a:lstStyle/>
          <a:p>
            <a:pPr eaLnBrk="1" hangingPunct="1"/>
            <a:r>
              <a:rPr lang="en-US" altLang="zh-TW" sz="4000" dirty="0"/>
              <a:t>8-</a:t>
            </a:r>
            <a:r>
              <a:rPr lang="zh-TW" altLang="en-US" sz="4000" dirty="0"/>
              <a:t>拼圖問題解答空間樹的一部份</a:t>
            </a:r>
            <a:endParaRPr lang="en-US" altLang="zh-TW" sz="4000" dirty="0"/>
          </a:p>
        </p:txBody>
      </p:sp>
      <p:sp>
        <p:nvSpPr>
          <p:cNvPr id="2" name="內容版面配置區 1"/>
          <p:cNvSpPr>
            <a:spLocks noGrp="1"/>
          </p:cNvSpPr>
          <p:nvPr>
            <p:ph idx="1"/>
          </p:nvPr>
        </p:nvSpPr>
        <p:spPr/>
        <p:txBody>
          <a:bodyPr/>
          <a:lstStyle/>
          <a:p>
            <a:endParaRPr lang="zh-TW" alt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004003"/>
            <a:ext cx="5544616" cy="47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8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編號版面配置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kumimoji="1" sz="3200">
                <a:solidFill>
                  <a:schemeClr val="tx1"/>
                </a:solidFill>
                <a:latin typeface="Tahoma" pitchFamily="34" charset="0"/>
                <a:ea typeface="新細明體" charset="-120"/>
              </a:defRPr>
            </a:lvl1pPr>
            <a:lvl2pPr marL="742950" indent="-285750">
              <a:spcBef>
                <a:spcPct val="20000"/>
              </a:spcBef>
              <a:buClr>
                <a:schemeClr val="hlink"/>
              </a:buClr>
              <a:buSzPct val="55000"/>
              <a:buFont typeface="Wingdings" pitchFamily="2" charset="2"/>
              <a:buChar char="n"/>
              <a:defRPr kumimoji="1" sz="2800">
                <a:solidFill>
                  <a:schemeClr val="tx1"/>
                </a:solidFill>
                <a:latin typeface="Tahoma" pitchFamily="34" charset="0"/>
                <a:ea typeface="新細明體" charset="-120"/>
              </a:defRPr>
            </a:lvl2pPr>
            <a:lvl3pPr marL="1143000" indent="-228600">
              <a:spcBef>
                <a:spcPct val="20000"/>
              </a:spcBef>
              <a:buClr>
                <a:schemeClr val="folHlink"/>
              </a:buClr>
              <a:buSzPct val="50000"/>
              <a:buFont typeface="Wingdings" pitchFamily="2" charset="2"/>
              <a:buChar char="n"/>
              <a:defRPr kumimoji="1" sz="2400">
                <a:solidFill>
                  <a:schemeClr val="tx1"/>
                </a:solidFill>
                <a:latin typeface="Tahoma" pitchFamily="34" charset="0"/>
                <a:ea typeface="新細明體" charset="-120"/>
              </a:defRPr>
            </a:lvl3pPr>
            <a:lvl4pPr marL="1600200" indent="-228600">
              <a:spcBef>
                <a:spcPct val="20000"/>
              </a:spcBef>
              <a:buClr>
                <a:schemeClr val="accent2"/>
              </a:buClr>
              <a:buSzPct val="55000"/>
              <a:buFont typeface="Wingdings" pitchFamily="2" charset="2"/>
              <a:buChar char="n"/>
              <a:defRPr kumimoji="1" sz="2000">
                <a:solidFill>
                  <a:schemeClr val="tx1"/>
                </a:solidFill>
                <a:latin typeface="Tahoma" pitchFamily="34" charset="0"/>
                <a:ea typeface="新細明體" charset="-120"/>
              </a:defRPr>
            </a:lvl4pPr>
            <a:lvl5pPr marL="2057400" indent="-228600">
              <a:spcBef>
                <a:spcPct val="20000"/>
              </a:spcBef>
              <a:buClr>
                <a:schemeClr val="accent1"/>
              </a:buClr>
              <a:buSzPct val="5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新細明體" charset="-120"/>
              </a:defRPr>
            </a:lvl9pPr>
          </a:lstStyle>
          <a:p>
            <a:pPr>
              <a:spcBef>
                <a:spcPct val="0"/>
              </a:spcBef>
              <a:buClrTx/>
              <a:buSzTx/>
              <a:buFontTx/>
              <a:buNone/>
            </a:pPr>
            <a:fld id="{B21C37D1-F28F-4107-8C06-66CE8A6718F9}" type="slidenum">
              <a:rPr kumimoji="0" lang="en-US" altLang="zh-TW" sz="1400" smtClean="0">
                <a:solidFill>
                  <a:schemeClr val="accent1"/>
                </a:solidFill>
              </a:rPr>
              <a:pPr>
                <a:spcBef>
                  <a:spcPct val="0"/>
                </a:spcBef>
                <a:buClrTx/>
                <a:buSzTx/>
                <a:buFontTx/>
                <a:buNone/>
              </a:pPr>
              <a:t>8</a:t>
            </a:fld>
            <a:endParaRPr kumimoji="0" lang="en-US" altLang="zh-TW" sz="1400">
              <a:solidFill>
                <a:schemeClr val="accent1"/>
              </a:solidFill>
            </a:endParaRPr>
          </a:p>
        </p:txBody>
      </p:sp>
      <p:sp>
        <p:nvSpPr>
          <p:cNvPr id="10243" name="Rectangle 2"/>
          <p:cNvSpPr>
            <a:spLocks noGrp="1" noChangeArrowheads="1"/>
          </p:cNvSpPr>
          <p:nvPr>
            <p:ph type="title"/>
          </p:nvPr>
        </p:nvSpPr>
        <p:spPr/>
        <p:txBody>
          <a:bodyPr/>
          <a:lstStyle/>
          <a:p>
            <a:pPr eaLnBrk="1" hangingPunct="1"/>
            <a:r>
              <a:rPr lang="zh-TW" altLang="en-US" b="1"/>
              <a:t>樹搜尋演算法</a:t>
            </a:r>
            <a:endParaRPr lang="zh-TW" altLang="zh-TW" b="1"/>
          </a:p>
        </p:txBody>
      </p:sp>
      <p:sp>
        <p:nvSpPr>
          <p:cNvPr id="10244" name="Rectangle 3"/>
          <p:cNvSpPr>
            <a:spLocks noGrp="1" noChangeArrowheads="1"/>
          </p:cNvSpPr>
          <p:nvPr>
            <p:ph type="body" idx="1"/>
          </p:nvPr>
        </p:nvSpPr>
        <p:spPr>
          <a:xfrm>
            <a:off x="755576" y="2017713"/>
            <a:ext cx="8199512" cy="4114800"/>
          </a:xfrm>
        </p:spPr>
        <p:txBody>
          <a:bodyPr/>
          <a:lstStyle/>
          <a:p>
            <a:pPr eaLnBrk="1" hangingPunct="1"/>
            <a:r>
              <a:rPr lang="zh-TW" altLang="en-US" b="1" dirty="0"/>
              <a:t>有許多演算法可以</a:t>
            </a:r>
            <a:r>
              <a:rPr lang="zh-TW" altLang="en-US" b="1" dirty="0">
                <a:solidFill>
                  <a:srgbClr val="0000FF"/>
                </a:solidFill>
              </a:rPr>
              <a:t>拜訪</a:t>
            </a:r>
            <a:r>
              <a:rPr lang="en-US" altLang="zh-TW" b="1" dirty="0">
                <a:solidFill>
                  <a:srgbClr val="0000FF"/>
                </a:solidFill>
              </a:rPr>
              <a:t>(visit)</a:t>
            </a:r>
            <a:r>
              <a:rPr lang="zh-TW" altLang="en-US" b="1" dirty="0"/>
              <a:t>與</a:t>
            </a:r>
            <a:r>
              <a:rPr lang="zh-TW" altLang="en-US" b="1" dirty="0">
                <a:solidFill>
                  <a:srgbClr val="0000FF"/>
                </a:solidFill>
              </a:rPr>
              <a:t>擴展</a:t>
            </a:r>
            <a:r>
              <a:rPr lang="en-US" altLang="zh-TW" b="1" dirty="0">
                <a:solidFill>
                  <a:srgbClr val="0000FF"/>
                </a:solidFill>
              </a:rPr>
              <a:t>(expand)</a:t>
            </a:r>
            <a:r>
              <a:rPr lang="zh-TW" altLang="en-US" b="1" dirty="0"/>
              <a:t>一個解答空間樹，包括</a:t>
            </a:r>
            <a:endParaRPr lang="en-US" altLang="zh-TW" b="1" dirty="0"/>
          </a:p>
          <a:p>
            <a:pPr lvl="1" eaLnBrk="1" hangingPunct="1"/>
            <a:r>
              <a:rPr lang="zh-TW" altLang="en-US" b="1" dirty="0"/>
              <a:t>廣度優先搜尋</a:t>
            </a:r>
            <a:r>
              <a:rPr lang="en-US" altLang="zh-TW" b="1" dirty="0"/>
              <a:t>(width-first search)</a:t>
            </a:r>
            <a:r>
              <a:rPr lang="zh-TW" altLang="en-US" b="1" dirty="0"/>
              <a:t>演算法</a:t>
            </a:r>
            <a:endParaRPr lang="en-US" altLang="zh-TW" b="1" dirty="0"/>
          </a:p>
          <a:p>
            <a:pPr lvl="1" eaLnBrk="1" hangingPunct="1"/>
            <a:r>
              <a:rPr lang="zh-TW" altLang="en-US" b="1" dirty="0"/>
              <a:t>深度優先搜尋</a:t>
            </a:r>
            <a:r>
              <a:rPr lang="en-US" altLang="zh-TW" b="1" dirty="0"/>
              <a:t>(depth-first search)</a:t>
            </a:r>
            <a:r>
              <a:rPr lang="zh-TW" altLang="en-US" b="1" dirty="0"/>
              <a:t>演算法</a:t>
            </a:r>
            <a:endParaRPr lang="en-US" altLang="zh-TW" b="1" dirty="0"/>
          </a:p>
          <a:p>
            <a:pPr lvl="1" eaLnBrk="1" hangingPunct="1"/>
            <a:r>
              <a:rPr lang="zh-TW" altLang="en-US" b="1" dirty="0"/>
              <a:t>登山搜尋</a:t>
            </a:r>
            <a:r>
              <a:rPr lang="en-US" altLang="zh-TW" b="1" dirty="0"/>
              <a:t>(hill-climbing</a:t>
            </a:r>
            <a:r>
              <a:rPr lang="zh-TW" altLang="en-US" b="1" dirty="0"/>
              <a:t> </a:t>
            </a:r>
            <a:r>
              <a:rPr lang="en-US" altLang="zh-TW" b="1" dirty="0"/>
              <a:t>search)</a:t>
            </a:r>
            <a:r>
              <a:rPr lang="zh-TW" altLang="en-US" b="1" dirty="0"/>
              <a:t>演算法</a:t>
            </a:r>
            <a:endParaRPr lang="en-US" altLang="zh-TW" b="1" dirty="0"/>
          </a:p>
          <a:p>
            <a:pPr lvl="1" eaLnBrk="1" hangingPunct="1"/>
            <a:r>
              <a:rPr lang="zh-TW" altLang="en-US" b="1" dirty="0"/>
              <a:t>最佳優先搜尋</a:t>
            </a:r>
            <a:r>
              <a:rPr lang="en-US" altLang="zh-TW" b="1" dirty="0"/>
              <a:t>(best-first search)</a:t>
            </a:r>
            <a:r>
              <a:rPr lang="zh-TW" altLang="en-US" b="1" dirty="0"/>
              <a:t>演算法</a:t>
            </a:r>
            <a:endParaRPr lang="en-US" altLang="zh-TW"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endParaRPr lang="zh-TW" altLang="en-US"/>
          </a:p>
        </p:txBody>
      </p:sp>
      <p:sp>
        <p:nvSpPr>
          <p:cNvPr id="5123" name="內容版面配置區 2"/>
          <p:cNvSpPr>
            <a:spLocks noGrp="1"/>
          </p:cNvSpPr>
          <p:nvPr>
            <p:ph idx="1"/>
          </p:nvPr>
        </p:nvSpPr>
        <p:spPr>
          <a:xfrm>
            <a:off x="1182688" y="2348881"/>
            <a:ext cx="7772400" cy="3783632"/>
          </a:xfrm>
        </p:spPr>
        <p:txBody>
          <a:bodyPr/>
          <a:lstStyle/>
          <a:p>
            <a:pPr marL="0" indent="0">
              <a:buNone/>
            </a:pPr>
            <a:r>
              <a:rPr lang="en-US" altLang="zh-TW" sz="4400" b="1" dirty="0"/>
              <a:t>4.2</a:t>
            </a:r>
          </a:p>
          <a:p>
            <a:pPr marL="0" indent="0">
              <a:buNone/>
            </a:pPr>
            <a:r>
              <a:rPr lang="zh-TW" altLang="en-US" sz="4400" b="1" dirty="0"/>
              <a:t>廣度優先搜尋演算法</a:t>
            </a:r>
          </a:p>
        </p:txBody>
      </p:sp>
      <p:sp>
        <p:nvSpPr>
          <p:cNvPr id="5124"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itchFamily="34" charset="0"/>
                <a:ea typeface="新細明體" charset="-120"/>
              </a:defRPr>
            </a:lvl1pPr>
            <a:lvl2pPr marL="742950" indent="-285750">
              <a:defRPr kumimoji="1" sz="2400">
                <a:solidFill>
                  <a:schemeClr val="tx1"/>
                </a:solidFill>
                <a:latin typeface="Tahoma" pitchFamily="34" charset="0"/>
                <a:ea typeface="新細明體" charset="-120"/>
              </a:defRPr>
            </a:lvl2pPr>
            <a:lvl3pPr marL="1143000" indent="-228600">
              <a:defRPr kumimoji="1" sz="2400">
                <a:solidFill>
                  <a:schemeClr val="tx1"/>
                </a:solidFill>
                <a:latin typeface="Tahoma" pitchFamily="34" charset="0"/>
                <a:ea typeface="新細明體" charset="-120"/>
              </a:defRPr>
            </a:lvl3pPr>
            <a:lvl4pPr marL="1600200" indent="-228600">
              <a:defRPr kumimoji="1" sz="2400">
                <a:solidFill>
                  <a:schemeClr val="tx1"/>
                </a:solidFill>
                <a:latin typeface="Tahoma" pitchFamily="34" charset="0"/>
                <a:ea typeface="新細明體" charset="-120"/>
              </a:defRPr>
            </a:lvl4pPr>
            <a:lvl5pPr marL="2057400" indent="-228600">
              <a:defRPr kumimoji="1" sz="2400">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charset="-120"/>
              </a:defRPr>
            </a:lvl9pPr>
          </a:lstStyle>
          <a:p>
            <a:fld id="{F9298CBF-0D91-491D-B0FD-12D847E9911A}" type="slidenum">
              <a:rPr kumimoji="0" lang="zh-TW" altLang="en-US" sz="1400" smtClean="0">
                <a:solidFill>
                  <a:schemeClr val="accent1"/>
                </a:solidFill>
              </a:rPr>
              <a:pPr/>
              <a:t>9</a:t>
            </a:fld>
            <a:endParaRPr kumimoji="0" lang="en-US" altLang="zh-TW" sz="1400">
              <a:solidFill>
                <a:schemeClr val="accent1"/>
              </a:solidFill>
            </a:endParaRPr>
          </a:p>
        </p:txBody>
      </p:sp>
    </p:spTree>
    <p:extLst>
      <p:ext uri="{BB962C8B-B14F-4D97-AF65-F5344CB8AC3E}">
        <p14:creationId xmlns:p14="http://schemas.microsoft.com/office/powerpoint/2010/main" val="1546546729"/>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15382</TotalTime>
  <Words>5256</Words>
  <Application>Microsoft Office PowerPoint</Application>
  <PresentationFormat>如螢幕大小 (4:3)</PresentationFormat>
  <Paragraphs>412</Paragraphs>
  <Slides>53</Slides>
  <Notes>48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53</vt:i4>
      </vt:variant>
    </vt:vector>
  </HeadingPairs>
  <TitlesOfParts>
    <vt:vector size="61" baseType="lpstr">
      <vt:lpstr>新細明體</vt:lpstr>
      <vt:lpstr>Arial</vt:lpstr>
      <vt:lpstr>Courier New</vt:lpstr>
      <vt:lpstr>Symbol</vt:lpstr>
      <vt:lpstr>Tahoma</vt:lpstr>
      <vt:lpstr>Times New Roman</vt:lpstr>
      <vt:lpstr>Wingdings</vt:lpstr>
      <vt:lpstr>Blends</vt:lpstr>
      <vt:lpstr>樹搜尋演算法 與 回溯演算法</vt:lpstr>
      <vt:lpstr>PowerPoint 簡報</vt:lpstr>
      <vt:lpstr>樹搜尋解題策略</vt:lpstr>
      <vt:lpstr>Sliding Block Puzzle</vt:lpstr>
      <vt:lpstr>(n2-1)-拼圖問題</vt:lpstr>
      <vt:lpstr>(n2-1)-拼圖問題範例</vt:lpstr>
      <vt:lpstr>8-拼圖問題解答空間樹的一部份</vt:lpstr>
      <vt:lpstr>樹搜尋演算法</vt:lpstr>
      <vt:lpstr>PowerPoint 簡報</vt:lpstr>
      <vt:lpstr>廣度優先搜尋演算法</vt:lpstr>
      <vt:lpstr>廣度優先搜尋演算法(續)</vt:lpstr>
      <vt:lpstr>使用廣度優先搜尋演算法 解決8-拼圖問題</vt:lpstr>
      <vt:lpstr>PowerPoint 簡報</vt:lpstr>
      <vt:lpstr>深度優先搜尋演算法</vt:lpstr>
      <vt:lpstr>深度優先搜尋演算法(續)</vt:lpstr>
      <vt:lpstr>使用深度優先搜尋演算法 解決8-拼圖問題</vt:lpstr>
      <vt:lpstr>使用深度優先搜尋演算法 解決8-拼圖問題(續)</vt:lpstr>
      <vt:lpstr>PowerPoint 簡報</vt:lpstr>
      <vt:lpstr>登山搜尋演算法</vt:lpstr>
      <vt:lpstr>登山搜尋演算法(續)</vt:lpstr>
      <vt:lpstr>登山搜尋演算法(續)</vt:lpstr>
      <vt:lpstr>使用登山搜尋演算法 解決8-拼圖問題</vt:lpstr>
      <vt:lpstr>PowerPoint 簡報</vt:lpstr>
      <vt:lpstr>最佳優先搜尋演算法</vt:lpstr>
      <vt:lpstr>最佳優先搜尋演算法(續)</vt:lpstr>
      <vt:lpstr>使用最佳優先搜尋演算法 解決8-拼圖問題</vt:lpstr>
      <vt:lpstr>使用最佳優先搜尋演算法 解決8-拼圖問題(續)</vt:lpstr>
      <vt:lpstr>適合用樹搜尋演算法解決的問題</vt:lpstr>
      <vt:lpstr>PowerPoint 簡報</vt:lpstr>
      <vt:lpstr>子集合加總問題</vt:lpstr>
      <vt:lpstr>使用深度優先搜尋演算法 解決子集合加總問題</vt:lpstr>
      <vt:lpstr>PowerPoint 簡報</vt:lpstr>
      <vt:lpstr>漢米爾頓</vt:lpstr>
      <vt:lpstr>正十二面體與漢米爾頓迴路</vt:lpstr>
      <vt:lpstr>漢米爾頓迴路 </vt:lpstr>
      <vt:lpstr>漢米爾頓迴路問題</vt:lpstr>
      <vt:lpstr>漢米爾頓迴路問題範例</vt:lpstr>
      <vt:lpstr>漢米爾頓迴路問題範例(續)</vt:lpstr>
      <vt:lpstr>漢米爾頓迴路問題範例(續)</vt:lpstr>
      <vt:lpstr>延伸: 旅行銷售員問題</vt:lpstr>
      <vt:lpstr>比較: 歐拉迴路問題 </vt:lpstr>
      <vt:lpstr>歐拉</vt:lpstr>
      <vt:lpstr>相關: 柯尼斯堡七橋問題</vt:lpstr>
      <vt:lpstr>相關: 一筆畫問題</vt:lpstr>
      <vt:lpstr>PowerPoint 簡報</vt:lpstr>
      <vt:lpstr>回溯演算法</vt:lpstr>
      <vt:lpstr>回溯演算法範例: 八后問題</vt:lpstr>
      <vt:lpstr>回溯演算法範例: 八后問題(續)</vt:lpstr>
      <vt:lpstr>回溯演算法範例: 八后問題(續)</vt:lpstr>
      <vt:lpstr>回溯演算法範例: 八后問題(續)</vt:lpstr>
      <vt:lpstr>PowerPoint 簡報</vt:lpstr>
      <vt:lpstr>PowerPoint 簡報</vt:lpstr>
      <vt:lpstr>PowerPoint 簡報</vt:lpstr>
    </vt:vector>
  </TitlesOfParts>
  <Company>compression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caleb</dc:creator>
  <cp:lastModifiedBy>Ray</cp:lastModifiedBy>
  <cp:revision>317</cp:revision>
  <dcterms:created xsi:type="dcterms:W3CDTF">2002-03-13T08:14:26Z</dcterms:created>
  <dcterms:modified xsi:type="dcterms:W3CDTF">2025-04-30T01:12:33Z</dcterms:modified>
</cp:coreProperties>
</file>