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4"/>
  </p:notesMasterIdLst>
  <p:handoutMasterIdLst>
    <p:handoutMasterId r:id="rId45"/>
  </p:handoutMasterIdLst>
  <p:sldIdLst>
    <p:sldId id="296" r:id="rId2"/>
    <p:sldId id="532" r:id="rId3"/>
    <p:sldId id="729" r:id="rId4"/>
    <p:sldId id="732" r:id="rId5"/>
    <p:sldId id="727" r:id="rId6"/>
    <p:sldId id="695" r:id="rId7"/>
    <p:sldId id="696" r:id="rId8"/>
    <p:sldId id="728" r:id="rId9"/>
    <p:sldId id="718" r:id="rId10"/>
    <p:sldId id="720" r:id="rId11"/>
    <p:sldId id="721" r:id="rId12"/>
    <p:sldId id="722" r:id="rId13"/>
    <p:sldId id="723" r:id="rId14"/>
    <p:sldId id="724" r:id="rId15"/>
    <p:sldId id="725" r:id="rId16"/>
    <p:sldId id="726" r:id="rId17"/>
    <p:sldId id="733" r:id="rId18"/>
    <p:sldId id="734" r:id="rId19"/>
    <p:sldId id="735" r:id="rId20"/>
    <p:sldId id="705" r:id="rId21"/>
    <p:sldId id="706" r:id="rId22"/>
    <p:sldId id="707" r:id="rId23"/>
    <p:sldId id="731" r:id="rId24"/>
    <p:sldId id="708" r:id="rId25"/>
    <p:sldId id="709" r:id="rId26"/>
    <p:sldId id="710" r:id="rId27"/>
    <p:sldId id="711" r:id="rId28"/>
    <p:sldId id="712" r:id="rId29"/>
    <p:sldId id="713" r:id="rId30"/>
    <p:sldId id="714" r:id="rId31"/>
    <p:sldId id="715" r:id="rId32"/>
    <p:sldId id="716" r:id="rId33"/>
    <p:sldId id="717" r:id="rId34"/>
    <p:sldId id="698" r:id="rId35"/>
    <p:sldId id="699" r:id="rId36"/>
    <p:sldId id="730" r:id="rId37"/>
    <p:sldId id="700" r:id="rId38"/>
    <p:sldId id="701" r:id="rId39"/>
    <p:sldId id="702" r:id="rId40"/>
    <p:sldId id="703" r:id="rId41"/>
    <p:sldId id="704" r:id="rId42"/>
    <p:sldId id="341" r:id="rId43"/>
  </p:sldIdLst>
  <p:sldSz cx="9144000" cy="6858000" type="screen4x3"/>
  <p:notesSz cx="6797675" cy="9874250"/>
  <p:defaultTextStyle>
    <a:defPPr>
      <a:defRPr lang="en-US"/>
    </a:defPPr>
    <a:lvl1pPr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5pPr>
    <a:lvl6pPr marL="2286000" algn="l" defTabSz="914400" rtl="0" eaLnBrk="1" latinLnBrk="0" hangingPunct="1">
      <a:defRPr kumimoji="1" sz="2400" kern="1200">
        <a:solidFill>
          <a:schemeClr val="tx1"/>
        </a:solidFill>
        <a:latin typeface="Tahoma" pitchFamily="34" charset="0"/>
        <a:ea typeface="新細明體" pitchFamily="18" charset="-120"/>
        <a:cs typeface="+mn-cs"/>
      </a:defRPr>
    </a:lvl6pPr>
    <a:lvl7pPr marL="2743200" algn="l" defTabSz="914400" rtl="0" eaLnBrk="1" latinLnBrk="0" hangingPunct="1">
      <a:defRPr kumimoji="1" sz="2400" kern="1200">
        <a:solidFill>
          <a:schemeClr val="tx1"/>
        </a:solidFill>
        <a:latin typeface="Tahoma" pitchFamily="34" charset="0"/>
        <a:ea typeface="新細明體" pitchFamily="18" charset="-120"/>
        <a:cs typeface="+mn-cs"/>
      </a:defRPr>
    </a:lvl7pPr>
    <a:lvl8pPr marL="3200400" algn="l" defTabSz="914400" rtl="0" eaLnBrk="1" latinLnBrk="0" hangingPunct="1">
      <a:defRPr kumimoji="1" sz="2400" kern="1200">
        <a:solidFill>
          <a:schemeClr val="tx1"/>
        </a:solidFill>
        <a:latin typeface="Tahoma" pitchFamily="34" charset="0"/>
        <a:ea typeface="新細明體" pitchFamily="18" charset="-120"/>
        <a:cs typeface="+mn-cs"/>
      </a:defRPr>
    </a:lvl8pPr>
    <a:lvl9pPr marL="3657600" algn="l" defTabSz="914400" rtl="0" eaLnBrk="1" latinLnBrk="0" hangingPunct="1">
      <a:defRPr kumimoji="1" sz="2400" kern="1200">
        <a:solidFill>
          <a:schemeClr val="tx1"/>
        </a:solidFill>
        <a:latin typeface="Tahom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0000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8" autoAdjust="0"/>
    <p:restoredTop sz="92430" autoAdjust="0"/>
  </p:normalViewPr>
  <p:slideViewPr>
    <p:cSldViewPr>
      <p:cViewPr>
        <p:scale>
          <a:sx n="69" d="100"/>
          <a:sy n="69" d="100"/>
        </p:scale>
        <p:origin x="2149" y="-14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126979" name="Rectangle 3"/>
          <p:cNvSpPr>
            <a:spLocks noGrp="1" noChangeArrowheads="1"/>
          </p:cNvSpPr>
          <p:nvPr>
            <p:ph type="dt" sz="quarter" idx="1"/>
          </p:nvPr>
        </p:nvSpPr>
        <p:spPr bwMode="auto">
          <a:xfrm>
            <a:off x="3851099"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126980" name="Rectangle 4"/>
          <p:cNvSpPr>
            <a:spLocks noGrp="1" noChangeArrowheads="1"/>
          </p:cNvSpPr>
          <p:nvPr>
            <p:ph type="ftr" sz="quarter" idx="2"/>
          </p:nvPr>
        </p:nvSpPr>
        <p:spPr bwMode="auto">
          <a:xfrm>
            <a:off x="0" y="9378486"/>
            <a:ext cx="2944957" cy="494186"/>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126981" name="Rectangle 5"/>
          <p:cNvSpPr>
            <a:spLocks noGrp="1" noChangeArrowheads="1"/>
          </p:cNvSpPr>
          <p:nvPr>
            <p:ph type="sldNum" sz="quarter" idx="3"/>
          </p:nvPr>
        </p:nvSpPr>
        <p:spPr bwMode="auto">
          <a:xfrm>
            <a:off x="3851099" y="9378486"/>
            <a:ext cx="2944957" cy="494186"/>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lgn="r">
              <a:defRPr sz="1200">
                <a:latin typeface="Times New Roman" pitchFamily="18" charset="0"/>
              </a:defRPr>
            </a:lvl1pPr>
          </a:lstStyle>
          <a:p>
            <a:pPr>
              <a:defRPr/>
            </a:pPr>
            <a:fld id="{D46EB1B2-E435-48F1-983F-8377B8C535E4}" type="slidenum">
              <a:rPr lang="zh-TW" altLang="en-US"/>
              <a:pPr>
                <a:defRPr/>
              </a:pPr>
              <a:t>‹#›</a:t>
            </a:fld>
            <a:endParaRPr lang="en-US" altLang="zh-TW"/>
          </a:p>
        </p:txBody>
      </p:sp>
    </p:spTree>
    <p:extLst>
      <p:ext uri="{BB962C8B-B14F-4D97-AF65-F5344CB8AC3E}">
        <p14:creationId xmlns:p14="http://schemas.microsoft.com/office/powerpoint/2010/main" val="1431202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defRPr sz="1200"/>
            </a:lvl1pPr>
          </a:lstStyle>
          <a:p>
            <a:pPr>
              <a:defRPr/>
            </a:pPr>
            <a:endParaRPr lang="en-US" altLang="zh-TW"/>
          </a:p>
        </p:txBody>
      </p:sp>
      <p:sp>
        <p:nvSpPr>
          <p:cNvPr id="53251" name="Rectangle 3"/>
          <p:cNvSpPr>
            <a:spLocks noGrp="1" noChangeArrowheads="1"/>
          </p:cNvSpPr>
          <p:nvPr>
            <p:ph type="dt" idx="1"/>
          </p:nvPr>
        </p:nvSpPr>
        <p:spPr bwMode="auto">
          <a:xfrm>
            <a:off x="3852718"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lgn="r">
              <a:defRPr sz="1200"/>
            </a:lvl1pPr>
          </a:lstStyle>
          <a:p>
            <a:pPr>
              <a:defRPr/>
            </a:pPr>
            <a:endParaRPr lang="en-US" altLang="zh-TW"/>
          </a:p>
        </p:txBody>
      </p:sp>
      <p:sp>
        <p:nvSpPr>
          <p:cNvPr id="54276" name="Rectangle 4"/>
          <p:cNvSpPr>
            <a:spLocks noGrp="1" noRot="1" noChangeAspect="1" noChangeArrowheads="1" noTextEdit="1"/>
          </p:cNvSpPr>
          <p:nvPr>
            <p:ph type="sldImg" idx="2"/>
          </p:nvPr>
        </p:nvSpPr>
        <p:spPr bwMode="auto">
          <a:xfrm>
            <a:off x="931863" y="741363"/>
            <a:ext cx="4933950"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6142" y="4690823"/>
            <a:ext cx="4985393" cy="4442939"/>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3254" name="Rectangle 6"/>
          <p:cNvSpPr>
            <a:spLocks noGrp="1" noChangeArrowheads="1"/>
          </p:cNvSpPr>
          <p:nvPr>
            <p:ph type="ftr" sz="quarter" idx="4"/>
          </p:nvPr>
        </p:nvSpPr>
        <p:spPr bwMode="auto">
          <a:xfrm>
            <a:off x="0" y="9380065"/>
            <a:ext cx="2944957" cy="494185"/>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defRPr sz="1200"/>
            </a:lvl1pPr>
          </a:lstStyle>
          <a:p>
            <a:pPr>
              <a:defRPr/>
            </a:pPr>
            <a:endParaRPr lang="en-US" altLang="zh-TW"/>
          </a:p>
        </p:txBody>
      </p:sp>
      <p:sp>
        <p:nvSpPr>
          <p:cNvPr id="53255" name="Rectangle 7"/>
          <p:cNvSpPr>
            <a:spLocks noGrp="1" noChangeArrowheads="1"/>
          </p:cNvSpPr>
          <p:nvPr>
            <p:ph type="sldNum" sz="quarter" idx="5"/>
          </p:nvPr>
        </p:nvSpPr>
        <p:spPr bwMode="auto">
          <a:xfrm>
            <a:off x="3852718" y="9380065"/>
            <a:ext cx="2944957" cy="494185"/>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lgn="r">
              <a:defRPr sz="1200"/>
            </a:lvl1pPr>
          </a:lstStyle>
          <a:p>
            <a:pPr>
              <a:defRPr/>
            </a:pPr>
            <a:fld id="{119AB9C6-3BEC-4C77-A3C5-F57F9BA9B1FF}" type="slidenum">
              <a:rPr lang="zh-TW" altLang="en-US"/>
              <a:pPr>
                <a:defRPr/>
              </a:pPr>
              <a:t>‹#›</a:t>
            </a:fld>
            <a:endParaRPr lang="en-US" altLang="zh-TW"/>
          </a:p>
        </p:txBody>
      </p:sp>
    </p:spTree>
    <p:extLst>
      <p:ext uri="{BB962C8B-B14F-4D97-AF65-F5344CB8AC3E}">
        <p14:creationId xmlns:p14="http://schemas.microsoft.com/office/powerpoint/2010/main" val="486022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b="0" i="0" kern="1200" dirty="0">
                <a:solidFill>
                  <a:schemeClr val="tx1"/>
                </a:solidFill>
                <a:effectLst/>
                <a:latin typeface="Times New Roman" pitchFamily="18" charset="0"/>
                <a:ea typeface="新細明體" pitchFamily="18" charset="-120"/>
                <a:cs typeface="+mn-cs"/>
              </a:rPr>
              <a:t>漢</a:t>
            </a:r>
            <a:r>
              <a:rPr kumimoji="1" lang="en-US" altLang="zh-TW" sz="1200" b="0" i="0" kern="1200" dirty="0">
                <a:solidFill>
                  <a:schemeClr val="tx1"/>
                </a:solidFill>
                <a:effectLst/>
                <a:latin typeface="Times New Roman" pitchFamily="18" charset="0"/>
                <a:ea typeface="新細明體" pitchFamily="18" charset="-120"/>
                <a:cs typeface="+mn-cs"/>
              </a:rPr>
              <a:t>·</a:t>
            </a:r>
            <a:r>
              <a:rPr kumimoji="1" lang="zh-TW" altLang="en-US" sz="1200" b="0" i="0" kern="1200" dirty="0">
                <a:solidFill>
                  <a:schemeClr val="tx1"/>
                </a:solidFill>
                <a:effectLst/>
                <a:latin typeface="Times New Roman" pitchFamily="18" charset="0"/>
                <a:ea typeface="新細明體" pitchFamily="18" charset="-120"/>
                <a:cs typeface="+mn-cs"/>
              </a:rPr>
              <a:t>賈誼</a:t>
            </a:r>
            <a:r>
              <a:rPr kumimoji="1" lang="en-US" altLang="zh-TW" sz="1200" b="0" i="0" kern="1200" dirty="0">
                <a:solidFill>
                  <a:schemeClr val="tx1"/>
                </a:solidFill>
                <a:effectLst/>
                <a:latin typeface="Times New Roman" pitchFamily="18" charset="0"/>
                <a:ea typeface="新細明體" pitchFamily="18" charset="-120"/>
                <a:cs typeface="+mn-cs"/>
              </a:rPr>
              <a:t>《</a:t>
            </a:r>
            <a:r>
              <a:rPr kumimoji="1" lang="zh-TW" altLang="en-US" sz="1200" b="0" i="0" kern="1200" dirty="0">
                <a:solidFill>
                  <a:schemeClr val="tx1"/>
                </a:solidFill>
                <a:effectLst/>
                <a:latin typeface="Times New Roman" pitchFamily="18" charset="0"/>
                <a:ea typeface="新細明體" pitchFamily="18" charset="-120"/>
                <a:cs typeface="+mn-cs"/>
              </a:rPr>
              <a:t>過秦論</a:t>
            </a:r>
            <a:r>
              <a:rPr kumimoji="1" lang="en-US" altLang="zh-TW" sz="1200" b="0" i="0" kern="1200" dirty="0">
                <a:solidFill>
                  <a:schemeClr val="tx1"/>
                </a:solidFill>
                <a:effectLst/>
                <a:latin typeface="Times New Roman" pitchFamily="18" charset="0"/>
                <a:ea typeface="新細明體" pitchFamily="18" charset="-120"/>
                <a:cs typeface="+mn-cs"/>
              </a:rPr>
              <a:t>》</a:t>
            </a:r>
            <a:r>
              <a:rPr kumimoji="1" lang="zh-TW" altLang="en-US" sz="1200" b="0" i="0" kern="1200" dirty="0">
                <a:solidFill>
                  <a:schemeClr val="tx1"/>
                </a:solidFill>
                <a:effectLst/>
                <a:latin typeface="Times New Roman" pitchFamily="18" charset="0"/>
                <a:ea typeface="新細明體" pitchFamily="18" charset="-120"/>
                <a:cs typeface="+mn-cs"/>
              </a:rPr>
              <a:t>：“深謀遠慮，行軍用兵之道，非及曩時之士也。”</a:t>
            </a:r>
            <a:endParaRPr kumimoji="1" lang="en-US" altLang="zh-TW" sz="1200" b="0" i="0" kern="1200" dirty="0">
              <a:solidFill>
                <a:schemeClr val="tx1"/>
              </a:solidFill>
              <a:effectLst/>
              <a:latin typeface="Times New Roman" pitchFamily="18" charset="0"/>
              <a:ea typeface="新細明體" pitchFamily="18" charset="-120"/>
              <a:cs typeface="+mn-cs"/>
            </a:endParaRPr>
          </a:p>
          <a:p>
            <a:endParaRPr kumimoji="1" lang="en-US" altLang="zh-TW" sz="1200" b="0" i="0" kern="1200" dirty="0">
              <a:solidFill>
                <a:schemeClr val="tx1"/>
              </a:solidFill>
              <a:effectLst/>
              <a:latin typeface="Times New Roman" pitchFamily="18" charset="0"/>
              <a:ea typeface="新細明體" pitchFamily="18" charset="-120"/>
              <a:cs typeface="+mn-cs"/>
            </a:endParaRPr>
          </a:p>
          <a:p>
            <a:r>
              <a:rPr kumimoji="1" lang="zh-TW" altLang="en-US" sz="1200" b="0" i="0" u="none" strike="noStrike" kern="1200" dirty="0">
                <a:solidFill>
                  <a:schemeClr val="tx1"/>
                </a:solidFill>
                <a:effectLst/>
                <a:latin typeface="Times New Roman" pitchFamily="18" charset="0"/>
                <a:ea typeface="新細明體" pitchFamily="18" charset="-120"/>
                <a:cs typeface="+mn-cs"/>
              </a:rPr>
              <a:t>且夫天下非小弱也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雍州之地</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殽函之固</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自若也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陳涉之位</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非尊於齊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楚</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燕</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趙</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韓</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魏</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宋</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衛</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中山之君也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鋤耰棘矜</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非銛於鉤戟長鎩也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謫戍之眾</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非抗於九國之師也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深謀遠慮</a:t>
            </a:r>
            <a:r>
              <a:rPr kumimoji="1" lang="zh-TW" altLang="en-US" sz="1200" b="0" i="0" u="sng"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行軍用兵之道</a:t>
            </a:r>
            <a:r>
              <a:rPr kumimoji="1" lang="zh-TW" altLang="en-US" sz="1200" b="0" i="0" u="sng"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非及曩時之士也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然而成敗異變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功業相反也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試使山東之國</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與陳涉度長絜大</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比權量力</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則不可同年而語矣</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然秦以區區之地</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致萬乘之權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招八州而朝同列</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百有餘年矣</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然後以六合為家</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殽函為宮</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一夫作難而七廟隳</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身死人手</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為天下笑者</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何也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仁義不施</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而攻守之勢異也</a:t>
            </a:r>
            <a:r>
              <a:rPr kumimoji="1" lang="zh-TW" altLang="en-US" sz="1200" b="0" i="0" kern="1200" dirty="0">
                <a:solidFill>
                  <a:schemeClr val="tx1"/>
                </a:solidFill>
                <a:effectLst/>
                <a:latin typeface="Times New Roman" pitchFamily="18" charset="0"/>
                <a:ea typeface="新細明體" pitchFamily="18" charset="-120"/>
                <a:cs typeface="+mn-cs"/>
              </a:rPr>
              <a:t>。</a:t>
            </a:r>
            <a:endParaRPr kumimoji="1" lang="en-US" altLang="zh-TW" sz="1200" b="0" i="0" kern="1200" dirty="0">
              <a:solidFill>
                <a:schemeClr val="tx1"/>
              </a:solidFill>
              <a:effectLst/>
              <a:latin typeface="Times New Roman" pitchFamily="18" charset="0"/>
              <a:ea typeface="新細明體" pitchFamily="18" charset="-120"/>
              <a:cs typeface="+mn-cs"/>
            </a:endParaRPr>
          </a:p>
          <a:p>
            <a:endParaRPr kumimoji="1" lang="en-US" altLang="zh-TW" sz="1200" b="0" i="0" kern="1200" dirty="0">
              <a:solidFill>
                <a:schemeClr val="tx1"/>
              </a:solidFill>
              <a:effectLst/>
              <a:latin typeface="Times New Roman" pitchFamily="18" charset="0"/>
              <a:ea typeface="新細明體" pitchFamily="18" charset="-120"/>
              <a:cs typeface="+mn-cs"/>
            </a:endParaRPr>
          </a:p>
          <a:p>
            <a:r>
              <a:rPr kumimoji="1" lang="zh-TW" altLang="en-US" sz="1200" b="0" i="0" u="none" strike="noStrike" kern="1200" dirty="0">
                <a:solidFill>
                  <a:schemeClr val="tx1"/>
                </a:solidFill>
                <a:effectLst/>
                <a:latin typeface="Times New Roman" pitchFamily="18" charset="0"/>
                <a:ea typeface="新細明體" pitchFamily="18" charset="-120"/>
                <a:cs typeface="+mn-cs"/>
              </a:rPr>
              <a:t>此時秦朝的天下其實沒有變小變弱</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雍州的肥沃土地</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殽山</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函谷關的險固</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依舊像原來一樣</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陳涉的地位</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並不比齊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楚</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燕</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趙</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韓</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魏</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宋</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衛</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中山的國君尊貴</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鋤柄和棘木柄菜刀</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並不比有勾的戟和長矛鋒利</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被抓來充軍的混混</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比不上九國的軍隊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創造點子</a:t>
            </a:r>
            <a:r>
              <a:rPr kumimoji="1" lang="zh-TW" altLang="en-US" sz="1200" b="0" i="0" u="sng"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帶兵作戰的本領</a:t>
            </a:r>
            <a:r>
              <a:rPr kumimoji="1" lang="zh-TW" altLang="en-US" sz="1200" b="0" i="0" u="sng"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也比不上從前六國的謀士將領</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然而成功失敗完全改變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功業的大小恰恰相反</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假如拿殽山以東諸國和陳涉來量長短比大小</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比較權勢力量</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根本不能相提並論</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然而秦憑藉小小的雍州地方</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到取得帝王的權勢</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和其他八州的土地</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而使各國諸侯來朝</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長達一百多年</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此後秦始皇把天下當作一家所有</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把殽山</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函谷關當作自家宮牆</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但是</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一個小混混發難</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秦朝就消風了</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二世子嬰死在項羽手中</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被天下人笑到脫褲</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這到底是什麼情形</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由於不知施行仁義</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同時</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進攻和防守的情勢也改變了</a:t>
            </a:r>
            <a:r>
              <a:rPr kumimoji="1" lang="zh-TW" altLang="en-US" sz="1200" b="0" i="0" kern="1200" dirty="0">
                <a:solidFill>
                  <a:schemeClr val="tx1"/>
                </a:solidFill>
                <a:effectLst/>
                <a:latin typeface="Times New Roman" pitchFamily="18"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a:t>
            </a:fld>
            <a:endParaRPr lang="en-US" altLang="zh-TW"/>
          </a:p>
        </p:txBody>
      </p:sp>
    </p:spTree>
    <p:extLst>
      <p:ext uri="{BB962C8B-B14F-4D97-AF65-F5344CB8AC3E}">
        <p14:creationId xmlns:p14="http://schemas.microsoft.com/office/powerpoint/2010/main" val="226964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34</a:t>
            </a:fld>
            <a:endParaRPr lang="en-US" altLang="zh-TW" sz="1300">
              <a:latin typeface="Arial" charset="0"/>
            </a:endParaRPr>
          </a:p>
        </p:txBody>
      </p:sp>
    </p:spTree>
    <p:extLst>
      <p:ext uri="{BB962C8B-B14F-4D97-AF65-F5344CB8AC3E}">
        <p14:creationId xmlns:p14="http://schemas.microsoft.com/office/powerpoint/2010/main" val="1327503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就像買房子一樣，分三期付款，最終都可以得到房子的產權。有的付款方式第一期要繳</a:t>
            </a:r>
            <a:r>
              <a:rPr lang="en-US" altLang="zh-TW" dirty="0"/>
              <a:t>1</a:t>
            </a:r>
            <a:r>
              <a:rPr lang="zh-TW" altLang="en-US" dirty="0"/>
              <a:t>萬，有的要繳</a:t>
            </a:r>
            <a:r>
              <a:rPr lang="en-US" altLang="zh-TW" dirty="0"/>
              <a:t>2</a:t>
            </a:r>
            <a:r>
              <a:rPr lang="zh-TW" altLang="en-US" dirty="0"/>
              <a:t>萬，有的要繳</a:t>
            </a:r>
            <a:r>
              <a:rPr lang="en-US" altLang="zh-TW" dirty="0"/>
              <a:t>5</a:t>
            </a:r>
            <a:r>
              <a:rPr lang="zh-TW" altLang="en-US" dirty="0"/>
              <a:t>萬。但是依照不同的第一期繳法，則在第二期甚或第三期都有不同的繳款選擇，而造成總繳款數的不同。</a:t>
            </a:r>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36</a:t>
            </a:fld>
            <a:endParaRPr lang="en-US" altLang="zh-TW"/>
          </a:p>
        </p:txBody>
      </p:sp>
    </p:spTree>
    <p:extLst>
      <p:ext uri="{BB962C8B-B14F-4D97-AF65-F5344CB8AC3E}">
        <p14:creationId xmlns:p14="http://schemas.microsoft.com/office/powerpoint/2010/main" val="2192558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就像買房子一樣，分三期付款，最終都可以得到房子的產權。有的付款方式第一期要繳</a:t>
            </a:r>
            <a:r>
              <a:rPr lang="en-US" altLang="zh-TW" dirty="0"/>
              <a:t>1</a:t>
            </a:r>
            <a:r>
              <a:rPr lang="zh-TW" altLang="en-US" dirty="0"/>
              <a:t>萬，有的要繳</a:t>
            </a:r>
            <a:r>
              <a:rPr lang="en-US" altLang="zh-TW" dirty="0"/>
              <a:t>2</a:t>
            </a:r>
            <a:r>
              <a:rPr lang="zh-TW" altLang="en-US" dirty="0"/>
              <a:t>萬，有的要繳</a:t>
            </a:r>
            <a:r>
              <a:rPr lang="en-US" altLang="zh-TW" dirty="0"/>
              <a:t>5</a:t>
            </a:r>
            <a:r>
              <a:rPr lang="zh-TW" altLang="en-US" dirty="0"/>
              <a:t>萬。但是依照不同的第一期繳法，則在第二期甚或第三期都有不同的繳款選擇，而造成總繳款數的不同。</a:t>
            </a:r>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37</a:t>
            </a:fld>
            <a:endParaRPr lang="en-US" altLang="zh-TW"/>
          </a:p>
        </p:txBody>
      </p:sp>
    </p:spTree>
    <p:extLst>
      <p:ext uri="{BB962C8B-B14F-4D97-AF65-F5344CB8AC3E}">
        <p14:creationId xmlns:p14="http://schemas.microsoft.com/office/powerpoint/2010/main" val="2402304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42</a:t>
            </a:fld>
            <a:endParaRPr lang="en-US" altLang="zh-TW"/>
          </a:p>
        </p:txBody>
      </p:sp>
    </p:spTree>
    <p:extLst>
      <p:ext uri="{BB962C8B-B14F-4D97-AF65-F5344CB8AC3E}">
        <p14:creationId xmlns:p14="http://schemas.microsoft.com/office/powerpoint/2010/main" val="47670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a:ln/>
        </p:spPr>
      </p:sp>
      <p:sp>
        <p:nvSpPr>
          <p:cNvPr id="573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573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F71F230-5625-4DC1-BAE8-EF00C36E582A}" type="slidenum">
              <a:rPr lang="en-US" altLang="zh-TW" sz="1300">
                <a:latin typeface="Arial" charset="0"/>
              </a:rPr>
              <a:pPr eaLnBrk="1" hangingPunct="1">
                <a:spcBef>
                  <a:spcPct val="0"/>
                </a:spcBef>
              </a:pPr>
              <a:t>2</a:t>
            </a:fld>
            <a:endParaRPr lang="en-US" altLang="zh-TW" sz="1300">
              <a:latin typeface="Arial" charset="0"/>
            </a:endParaRPr>
          </a:p>
        </p:txBody>
      </p:sp>
    </p:spTree>
    <p:extLst>
      <p:ext uri="{BB962C8B-B14F-4D97-AF65-F5344CB8AC3E}">
        <p14:creationId xmlns:p14="http://schemas.microsoft.com/office/powerpoint/2010/main" val="128731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8</a:t>
            </a:fld>
            <a:endParaRPr lang="en-US" altLang="zh-TW"/>
          </a:p>
        </p:txBody>
      </p:sp>
    </p:spTree>
    <p:extLst>
      <p:ext uri="{BB962C8B-B14F-4D97-AF65-F5344CB8AC3E}">
        <p14:creationId xmlns:p14="http://schemas.microsoft.com/office/powerpoint/2010/main" val="134948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8483" indent="-276463" eaLnBrk="0" hangingPunct="0">
              <a:spcBef>
                <a:spcPct val="30000"/>
              </a:spcBef>
              <a:defRPr kumimoji="1" sz="1200">
                <a:solidFill>
                  <a:schemeClr val="tx1"/>
                </a:solidFill>
                <a:latin typeface="Times New Roman" pitchFamily="18" charset="0"/>
                <a:ea typeface="新細明體" pitchFamily="18" charset="-120"/>
              </a:defRPr>
            </a:lvl2pPr>
            <a:lvl3pPr marL="1107460" indent="-220207" eaLnBrk="0" hangingPunct="0">
              <a:spcBef>
                <a:spcPct val="30000"/>
              </a:spcBef>
              <a:defRPr kumimoji="1" sz="1200">
                <a:solidFill>
                  <a:schemeClr val="tx1"/>
                </a:solidFill>
                <a:latin typeface="Times New Roman" pitchFamily="18" charset="0"/>
                <a:ea typeface="新細明體" pitchFamily="18" charset="-120"/>
              </a:defRPr>
            </a:lvl3pPr>
            <a:lvl4pPr marL="1549479" indent="-220207" eaLnBrk="0" hangingPunct="0">
              <a:spcBef>
                <a:spcPct val="30000"/>
              </a:spcBef>
              <a:defRPr kumimoji="1" sz="1200">
                <a:solidFill>
                  <a:schemeClr val="tx1"/>
                </a:solidFill>
                <a:latin typeface="Times New Roman" pitchFamily="18" charset="0"/>
                <a:ea typeface="新細明體" pitchFamily="18" charset="-120"/>
              </a:defRPr>
            </a:lvl4pPr>
            <a:lvl5pPr marL="1993106" indent="-220207" eaLnBrk="0" hangingPunct="0">
              <a:spcBef>
                <a:spcPct val="30000"/>
              </a:spcBef>
              <a:defRPr kumimoji="1" sz="1200">
                <a:solidFill>
                  <a:schemeClr val="tx1"/>
                </a:solidFill>
                <a:latin typeface="Times New Roman" pitchFamily="18" charset="0"/>
                <a:ea typeface="新細明體" pitchFamily="18" charset="-120"/>
              </a:defRPr>
            </a:lvl5pPr>
            <a:lvl6pPr marL="2456021" indent="-220207"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18936" indent="-220207"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81851" indent="-220207"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44766" indent="-220207"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9</a:t>
            </a:fld>
            <a:endParaRPr lang="en-US" altLang="zh-TW" sz="1300">
              <a:latin typeface="Arial" charset="0"/>
            </a:endParaRPr>
          </a:p>
        </p:txBody>
      </p:sp>
    </p:spTree>
    <p:extLst>
      <p:ext uri="{BB962C8B-B14F-4D97-AF65-F5344CB8AC3E}">
        <p14:creationId xmlns:p14="http://schemas.microsoft.com/office/powerpoint/2010/main" val="374826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52237" indent="-289322" eaLnBrk="0" hangingPunct="0">
              <a:spcBef>
                <a:spcPct val="30000"/>
              </a:spcBef>
              <a:defRPr kumimoji="1" sz="1200">
                <a:solidFill>
                  <a:schemeClr val="tx1"/>
                </a:solidFill>
                <a:latin typeface="Times New Roman" pitchFamily="18" charset="0"/>
                <a:ea typeface="新細明體" pitchFamily="18" charset="-120"/>
              </a:defRPr>
            </a:lvl2pPr>
            <a:lvl3pPr marL="1157288" indent="-231458" eaLnBrk="0" hangingPunct="0">
              <a:spcBef>
                <a:spcPct val="30000"/>
              </a:spcBef>
              <a:defRPr kumimoji="1" sz="1200">
                <a:solidFill>
                  <a:schemeClr val="tx1"/>
                </a:solidFill>
                <a:latin typeface="Times New Roman" pitchFamily="18" charset="0"/>
                <a:ea typeface="新細明體" pitchFamily="18" charset="-120"/>
              </a:defRPr>
            </a:lvl3pPr>
            <a:lvl4pPr marL="1620203" indent="-231458" eaLnBrk="0" hangingPunct="0">
              <a:spcBef>
                <a:spcPct val="30000"/>
              </a:spcBef>
              <a:defRPr kumimoji="1" sz="1200">
                <a:solidFill>
                  <a:schemeClr val="tx1"/>
                </a:solidFill>
                <a:latin typeface="Times New Roman" pitchFamily="18" charset="0"/>
                <a:ea typeface="新細明體" pitchFamily="18" charset="-120"/>
              </a:defRPr>
            </a:lvl4pPr>
            <a:lvl5pPr marL="2083118" indent="-231458" eaLnBrk="0" hangingPunct="0">
              <a:spcBef>
                <a:spcPct val="30000"/>
              </a:spcBef>
              <a:defRPr kumimoji="1" sz="1200">
                <a:solidFill>
                  <a:schemeClr val="tx1"/>
                </a:solidFill>
                <a:latin typeface="Times New Roman" pitchFamily="18" charset="0"/>
                <a:ea typeface="新細明體" pitchFamily="18" charset="-120"/>
              </a:defRPr>
            </a:lvl5pPr>
            <a:lvl6pPr marL="2546033" indent="-231458"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3008948" indent="-231458"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71863" indent="-231458"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934778" indent="-231458"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CDE1C9F-3C2F-4C68-9619-1F8FE72D0AF4}" type="slidenum">
              <a:rPr lang="en-US" altLang="zh-TW" smtClean="0">
                <a:latin typeface="Arial" charset="0"/>
              </a:rPr>
              <a:pPr eaLnBrk="1" hangingPunct="1">
                <a:spcBef>
                  <a:spcPct val="0"/>
                </a:spcBef>
              </a:pPr>
              <a:t>15</a:t>
            </a:fld>
            <a:endParaRPr lang="en-US" altLang="zh-TW">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TW"/>
              <a:t>(a)</a:t>
            </a:r>
            <a:r>
              <a:rPr kumimoji="0" lang="zh-TW" altLang="en-US"/>
              <a:t>是初始狀態，</a:t>
            </a:r>
            <a:r>
              <a:rPr kumimoji="0" lang="en-US" altLang="zh-TW"/>
              <a:t>(b)</a:t>
            </a:r>
            <a:r>
              <a:rPr kumimoji="0" lang="zh-TW" altLang="en-US"/>
              <a:t>是</a:t>
            </a:r>
            <a:r>
              <a:rPr kumimoji="0" lang="en-US" altLang="zh-TW"/>
              <a:t>first iteration</a:t>
            </a:r>
            <a:r>
              <a:rPr kumimoji="0" lang="zh-TW" altLang="en-US"/>
              <a:t>之後的狀況，</a:t>
            </a:r>
            <a:r>
              <a:rPr kumimoji="0" lang="en-US" altLang="zh-TW"/>
              <a:t>(c)</a:t>
            </a:r>
            <a:r>
              <a:rPr kumimoji="0" lang="zh-TW" altLang="en-US"/>
              <a:t>跟</a:t>
            </a:r>
            <a:r>
              <a:rPr kumimoji="0" lang="en-US" altLang="zh-TW"/>
              <a:t>(d)</a:t>
            </a:r>
            <a:r>
              <a:rPr kumimoji="0" lang="zh-TW" altLang="en-US"/>
              <a:t>類推。</a:t>
            </a:r>
          </a:p>
          <a:p>
            <a:pPr eaLnBrk="1" hangingPunct="1"/>
            <a:r>
              <a:rPr lang="zh-TW" altLang="en-US"/>
              <a:t>塗成藍色的虛線邊是對應的</a:t>
            </a:r>
            <a:r>
              <a:rPr lang="en-US" altLang="zh-TW"/>
              <a:t>Predecessor graph</a:t>
            </a:r>
            <a:r>
              <a:rPr lang="zh-TW" altLang="en-US"/>
              <a:t>所有的邊，</a:t>
            </a:r>
          </a:p>
          <a:p>
            <a:pPr eaLnBrk="1" hangingPunct="1"/>
            <a:r>
              <a:rPr lang="zh-TW" altLang="en-US"/>
              <a:t>點內的數字代表</a:t>
            </a:r>
            <a:r>
              <a:rPr lang="en-US" altLang="zh-TW"/>
              <a:t>d[v]</a:t>
            </a:r>
            <a:r>
              <a:rPr lang="zh-TW" altLang="en-US"/>
              <a:t>，是現存最短路徑，</a:t>
            </a:r>
          </a:p>
          <a:p>
            <a:pPr eaLnBrk="1" hangingPunct="1"/>
            <a:r>
              <a:rPr lang="zh-TW" altLang="en-US"/>
              <a:t>綠色的點代表已經將該點的所有邊</a:t>
            </a:r>
            <a:r>
              <a:rPr lang="en-US" altLang="zh-TW"/>
              <a:t>Relax</a:t>
            </a:r>
            <a:r>
              <a:rPr lang="zh-TW" altLang="en-US"/>
              <a:t>過了。</a:t>
            </a:r>
          </a:p>
          <a:p>
            <a:pPr eaLnBrk="1" hangingPunct="1"/>
            <a:endParaRPr lang="zh-TW" altLang="en-US"/>
          </a:p>
          <a:p>
            <a:pPr eaLnBrk="1" hangingPunct="1"/>
            <a:endParaRPr lang="en-US" altLang="zh-TW"/>
          </a:p>
        </p:txBody>
      </p:sp>
    </p:spTree>
    <p:extLst>
      <p:ext uri="{BB962C8B-B14F-4D97-AF65-F5344CB8AC3E}">
        <p14:creationId xmlns:p14="http://schemas.microsoft.com/office/powerpoint/2010/main" val="189510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20</a:t>
            </a:fld>
            <a:endParaRPr lang="en-US" altLang="zh-TW" sz="1300">
              <a:latin typeface="Arial" charset="0"/>
            </a:endParaRPr>
          </a:p>
        </p:txBody>
      </p:sp>
    </p:spTree>
    <p:extLst>
      <p:ext uri="{BB962C8B-B14F-4D97-AF65-F5344CB8AC3E}">
        <p14:creationId xmlns:p14="http://schemas.microsoft.com/office/powerpoint/2010/main" val="126200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22</a:t>
            </a:fld>
            <a:endParaRPr lang="en-US" altLang="zh-TW"/>
          </a:p>
        </p:txBody>
      </p:sp>
    </p:spTree>
    <p:extLst>
      <p:ext uri="{BB962C8B-B14F-4D97-AF65-F5344CB8AC3E}">
        <p14:creationId xmlns:p14="http://schemas.microsoft.com/office/powerpoint/2010/main" val="363588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46219" indent="-287007" eaLnBrk="0" hangingPunct="0">
              <a:spcBef>
                <a:spcPct val="30000"/>
              </a:spcBef>
              <a:defRPr kumimoji="1" sz="1200">
                <a:solidFill>
                  <a:schemeClr val="tx1"/>
                </a:solidFill>
                <a:latin typeface="Times New Roman" pitchFamily="18" charset="0"/>
                <a:ea typeface="新細明體" pitchFamily="18" charset="-120"/>
              </a:defRPr>
            </a:lvl2pPr>
            <a:lvl3pPr marL="1148030" indent="-229606" eaLnBrk="0" hangingPunct="0">
              <a:spcBef>
                <a:spcPct val="30000"/>
              </a:spcBef>
              <a:defRPr kumimoji="1" sz="1200">
                <a:solidFill>
                  <a:schemeClr val="tx1"/>
                </a:solidFill>
                <a:latin typeface="Times New Roman" pitchFamily="18" charset="0"/>
                <a:ea typeface="新細明體" pitchFamily="18" charset="-120"/>
              </a:defRPr>
            </a:lvl3pPr>
            <a:lvl4pPr marL="1607241" indent="-229606" eaLnBrk="0" hangingPunct="0">
              <a:spcBef>
                <a:spcPct val="30000"/>
              </a:spcBef>
              <a:defRPr kumimoji="1" sz="1200">
                <a:solidFill>
                  <a:schemeClr val="tx1"/>
                </a:solidFill>
                <a:latin typeface="Times New Roman" pitchFamily="18" charset="0"/>
                <a:ea typeface="新細明體" pitchFamily="18" charset="-120"/>
              </a:defRPr>
            </a:lvl4pPr>
            <a:lvl5pPr marL="2066453" indent="-229606" eaLnBrk="0" hangingPunct="0">
              <a:spcBef>
                <a:spcPct val="30000"/>
              </a:spcBef>
              <a:defRPr kumimoji="1" sz="1200">
                <a:solidFill>
                  <a:schemeClr val="tx1"/>
                </a:solidFill>
                <a:latin typeface="Times New Roman" pitchFamily="18" charset="0"/>
                <a:ea typeface="新細明體" pitchFamily="18" charset="-120"/>
              </a:defRPr>
            </a:lvl5pPr>
            <a:lvl6pPr marL="2525665" indent="-229606"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84876" indent="-229606"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44088" indent="-229606"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903300" indent="-229606"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CDE1C9F-3C2F-4C68-9619-1F8FE72D0AF4}" type="slidenum">
              <a:rPr lang="en-US" altLang="zh-TW" smtClean="0">
                <a:latin typeface="Arial" charset="0"/>
              </a:rPr>
              <a:pPr eaLnBrk="1" hangingPunct="1">
                <a:spcBef>
                  <a:spcPct val="0"/>
                </a:spcBef>
              </a:pPr>
              <a:t>26</a:t>
            </a:fld>
            <a:endParaRPr lang="en-US" altLang="zh-TW">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TW"/>
              <a:t>(a)</a:t>
            </a:r>
            <a:r>
              <a:rPr kumimoji="0" lang="zh-TW" altLang="en-US"/>
              <a:t>是初始狀態，</a:t>
            </a:r>
            <a:r>
              <a:rPr kumimoji="0" lang="en-US" altLang="zh-TW"/>
              <a:t>(b)</a:t>
            </a:r>
            <a:r>
              <a:rPr kumimoji="0" lang="zh-TW" altLang="en-US"/>
              <a:t>是</a:t>
            </a:r>
            <a:r>
              <a:rPr kumimoji="0" lang="en-US" altLang="zh-TW"/>
              <a:t>first iteration</a:t>
            </a:r>
            <a:r>
              <a:rPr kumimoji="0" lang="zh-TW" altLang="en-US"/>
              <a:t>之後的狀況，</a:t>
            </a:r>
            <a:r>
              <a:rPr kumimoji="0" lang="en-US" altLang="zh-TW"/>
              <a:t>(c)</a:t>
            </a:r>
            <a:r>
              <a:rPr kumimoji="0" lang="zh-TW" altLang="en-US"/>
              <a:t>跟</a:t>
            </a:r>
            <a:r>
              <a:rPr kumimoji="0" lang="en-US" altLang="zh-TW"/>
              <a:t>(d)</a:t>
            </a:r>
            <a:r>
              <a:rPr kumimoji="0" lang="zh-TW" altLang="en-US"/>
              <a:t>類推。</a:t>
            </a:r>
          </a:p>
          <a:p>
            <a:pPr eaLnBrk="1" hangingPunct="1"/>
            <a:r>
              <a:rPr lang="zh-TW" altLang="en-US"/>
              <a:t>塗成藍色的虛線邊是對應的</a:t>
            </a:r>
            <a:r>
              <a:rPr lang="en-US" altLang="zh-TW"/>
              <a:t>Predecessor graph</a:t>
            </a:r>
            <a:r>
              <a:rPr lang="zh-TW" altLang="en-US"/>
              <a:t>所有的邊，</a:t>
            </a:r>
          </a:p>
          <a:p>
            <a:pPr eaLnBrk="1" hangingPunct="1"/>
            <a:r>
              <a:rPr lang="zh-TW" altLang="en-US"/>
              <a:t>點內的數字代表</a:t>
            </a:r>
            <a:r>
              <a:rPr lang="en-US" altLang="zh-TW"/>
              <a:t>d[v]</a:t>
            </a:r>
            <a:r>
              <a:rPr lang="zh-TW" altLang="en-US"/>
              <a:t>，是現存最短路徑，</a:t>
            </a:r>
          </a:p>
          <a:p>
            <a:pPr eaLnBrk="1" hangingPunct="1"/>
            <a:r>
              <a:rPr lang="zh-TW" altLang="en-US"/>
              <a:t>綠色的點代表已經將該點的所有邊</a:t>
            </a:r>
            <a:r>
              <a:rPr lang="en-US" altLang="zh-TW"/>
              <a:t>Relax</a:t>
            </a:r>
            <a:r>
              <a:rPr lang="zh-TW" altLang="en-US"/>
              <a:t>過了。</a:t>
            </a:r>
          </a:p>
          <a:p>
            <a:pPr eaLnBrk="1" hangingPunct="1"/>
            <a:endParaRPr lang="zh-TW" altLang="en-US"/>
          </a:p>
          <a:p>
            <a:pPr eaLnBrk="1" hangingPunct="1"/>
            <a:endParaRPr lang="en-US" altLang="zh-TW"/>
          </a:p>
        </p:txBody>
      </p:sp>
    </p:spTree>
    <p:extLst>
      <p:ext uri="{BB962C8B-B14F-4D97-AF65-F5344CB8AC3E}">
        <p14:creationId xmlns:p14="http://schemas.microsoft.com/office/powerpoint/2010/main" val="108587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27</a:t>
            </a:fld>
            <a:endParaRPr lang="en-US" altLang="zh-TW" sz="1300">
              <a:latin typeface="Arial" charset="0"/>
            </a:endParaRPr>
          </a:p>
        </p:txBody>
      </p:sp>
    </p:spTree>
    <p:extLst>
      <p:ext uri="{BB962C8B-B14F-4D97-AF65-F5344CB8AC3E}">
        <p14:creationId xmlns:p14="http://schemas.microsoft.com/office/powerpoint/2010/main" val="219702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zh-TW" altLang="en-US"/>
              <a:t>按一下以編輯母片標題樣式</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14" name="Rectangle 16"/>
          <p:cNvSpPr>
            <a:spLocks noGrp="1" noChangeArrowheads="1"/>
          </p:cNvSpPr>
          <p:nvPr>
            <p:ph type="sldNum" sz="quarter" idx="10"/>
          </p:nvPr>
        </p:nvSpPr>
        <p:spPr>
          <a:xfrm>
            <a:off x="6858000" y="6248400"/>
            <a:ext cx="1905000" cy="457200"/>
          </a:xfrm>
        </p:spPr>
        <p:txBody>
          <a:bodyPr/>
          <a:lstStyle>
            <a:lvl1pPr>
              <a:defRPr/>
            </a:lvl1pPr>
          </a:lstStyle>
          <a:p>
            <a:pPr>
              <a:defRPr/>
            </a:pPr>
            <a:fld id="{A766479D-C9AF-4DA8-812B-4498C293F807}" type="slidenum">
              <a:rPr lang="zh-TW" altLang="en-US"/>
              <a:pPr>
                <a:defRPr/>
              </a:pPr>
              <a:t>‹#›</a:t>
            </a:fld>
            <a:endParaRPr lang="en-US" altLang="zh-TW"/>
          </a:p>
        </p:txBody>
      </p:sp>
    </p:spTree>
    <p:extLst>
      <p:ext uri="{BB962C8B-B14F-4D97-AF65-F5344CB8AC3E}">
        <p14:creationId xmlns:p14="http://schemas.microsoft.com/office/powerpoint/2010/main" val="216619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
          <p:cNvSpPr>
            <a:spLocks noGrp="1" noChangeArrowheads="1"/>
          </p:cNvSpPr>
          <p:nvPr>
            <p:ph type="sldNum" sz="quarter" idx="10"/>
          </p:nvPr>
        </p:nvSpPr>
        <p:spPr>
          <a:ln/>
        </p:spPr>
        <p:txBody>
          <a:bodyPr/>
          <a:lstStyle>
            <a:lvl1pPr>
              <a:defRPr/>
            </a:lvl1pPr>
          </a:lstStyle>
          <a:p>
            <a:pPr>
              <a:defRPr/>
            </a:pPr>
            <a:fld id="{8DCD0BC3-88D4-4F70-8F11-04E1422EBCD9}" type="slidenum">
              <a:rPr lang="zh-TW" altLang="en-US"/>
              <a:pPr>
                <a:defRPr/>
              </a:pPr>
              <a:t>‹#›</a:t>
            </a:fld>
            <a:endParaRPr lang="en-US" altLang="zh-TW"/>
          </a:p>
        </p:txBody>
      </p:sp>
    </p:spTree>
    <p:extLst>
      <p:ext uri="{BB962C8B-B14F-4D97-AF65-F5344CB8AC3E}">
        <p14:creationId xmlns:p14="http://schemas.microsoft.com/office/powerpoint/2010/main" val="57691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617538"/>
            <a:ext cx="1951038" cy="55149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150938" y="617538"/>
            <a:ext cx="5700712" cy="55149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
          <p:cNvSpPr>
            <a:spLocks noGrp="1" noChangeArrowheads="1"/>
          </p:cNvSpPr>
          <p:nvPr>
            <p:ph type="sldNum" sz="quarter" idx="10"/>
          </p:nvPr>
        </p:nvSpPr>
        <p:spPr>
          <a:ln/>
        </p:spPr>
        <p:txBody>
          <a:bodyPr/>
          <a:lstStyle>
            <a:lvl1pPr>
              <a:defRPr/>
            </a:lvl1pPr>
          </a:lstStyle>
          <a:p>
            <a:pPr>
              <a:defRPr/>
            </a:pPr>
            <a:fld id="{201DBCDA-B5E7-4C93-8EF2-CF3921D17E9E}" type="slidenum">
              <a:rPr lang="zh-TW" altLang="en-US"/>
              <a:pPr>
                <a:defRPr/>
              </a:pPr>
              <a:t>‹#›</a:t>
            </a:fld>
            <a:endParaRPr lang="en-US" altLang="zh-TW"/>
          </a:p>
        </p:txBody>
      </p:sp>
    </p:spTree>
    <p:extLst>
      <p:ext uri="{BB962C8B-B14F-4D97-AF65-F5344CB8AC3E}">
        <p14:creationId xmlns:p14="http://schemas.microsoft.com/office/powerpoint/2010/main" val="396216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617538"/>
            <a:ext cx="7793037"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450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3"/>
          <p:cNvSpPr>
            <a:spLocks noGrp="1" noChangeArrowheads="1"/>
          </p:cNvSpPr>
          <p:nvPr>
            <p:ph type="sldNum" sz="quarter" idx="10"/>
          </p:nvPr>
        </p:nvSpPr>
        <p:spPr>
          <a:ln/>
        </p:spPr>
        <p:txBody>
          <a:bodyPr/>
          <a:lstStyle>
            <a:lvl1pPr>
              <a:defRPr/>
            </a:lvl1pPr>
          </a:lstStyle>
          <a:p>
            <a:pPr>
              <a:defRPr/>
            </a:pPr>
            <a:fld id="{284AAC9A-95AB-477B-9DF2-DFB34C0235F2}" type="slidenum">
              <a:rPr lang="zh-TW" altLang="en-US"/>
              <a:pPr>
                <a:defRPr/>
              </a:pPr>
              <a:t>‹#›</a:t>
            </a:fld>
            <a:endParaRPr lang="en-US" altLang="zh-TW"/>
          </a:p>
        </p:txBody>
      </p:sp>
    </p:spTree>
    <p:extLst>
      <p:ext uri="{BB962C8B-B14F-4D97-AF65-F5344CB8AC3E}">
        <p14:creationId xmlns:p14="http://schemas.microsoft.com/office/powerpoint/2010/main" val="14948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
          <p:cNvSpPr>
            <a:spLocks noGrp="1" noChangeArrowheads="1"/>
          </p:cNvSpPr>
          <p:nvPr>
            <p:ph type="sldNum" sz="quarter" idx="10"/>
          </p:nvPr>
        </p:nvSpPr>
        <p:spPr>
          <a:ln/>
        </p:spPr>
        <p:txBody>
          <a:bodyPr/>
          <a:lstStyle>
            <a:lvl1pPr>
              <a:defRPr/>
            </a:lvl1pPr>
          </a:lstStyle>
          <a:p>
            <a:pPr>
              <a:defRPr/>
            </a:pPr>
            <a:fld id="{B470CC45-7452-4DAB-A2F7-F98704FF9730}" type="slidenum">
              <a:rPr lang="zh-TW" altLang="en-US"/>
              <a:pPr>
                <a:defRPr/>
              </a:pPr>
              <a:t>‹#›</a:t>
            </a:fld>
            <a:endParaRPr lang="en-US" altLang="zh-TW"/>
          </a:p>
        </p:txBody>
      </p:sp>
    </p:spTree>
    <p:extLst>
      <p:ext uri="{BB962C8B-B14F-4D97-AF65-F5344CB8AC3E}">
        <p14:creationId xmlns:p14="http://schemas.microsoft.com/office/powerpoint/2010/main" val="268983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13"/>
          <p:cNvSpPr>
            <a:spLocks noGrp="1" noChangeArrowheads="1"/>
          </p:cNvSpPr>
          <p:nvPr>
            <p:ph type="sldNum" sz="quarter" idx="10"/>
          </p:nvPr>
        </p:nvSpPr>
        <p:spPr>
          <a:ln/>
        </p:spPr>
        <p:txBody>
          <a:bodyPr/>
          <a:lstStyle>
            <a:lvl1pPr>
              <a:defRPr/>
            </a:lvl1pPr>
          </a:lstStyle>
          <a:p>
            <a:pPr>
              <a:defRPr/>
            </a:pPr>
            <a:fld id="{52635004-7083-4D78-BDEF-F564AE308265}" type="slidenum">
              <a:rPr lang="zh-TW" altLang="en-US"/>
              <a:pPr>
                <a:defRPr/>
              </a:pPr>
              <a:t>‹#›</a:t>
            </a:fld>
            <a:endParaRPr lang="en-US" altLang="zh-TW"/>
          </a:p>
        </p:txBody>
      </p:sp>
    </p:spTree>
    <p:extLst>
      <p:ext uri="{BB962C8B-B14F-4D97-AF65-F5344CB8AC3E}">
        <p14:creationId xmlns:p14="http://schemas.microsoft.com/office/powerpoint/2010/main" val="87176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3"/>
          <p:cNvSpPr>
            <a:spLocks noGrp="1" noChangeArrowheads="1"/>
          </p:cNvSpPr>
          <p:nvPr>
            <p:ph type="sldNum" sz="quarter" idx="10"/>
          </p:nvPr>
        </p:nvSpPr>
        <p:spPr>
          <a:ln/>
        </p:spPr>
        <p:txBody>
          <a:bodyPr/>
          <a:lstStyle>
            <a:lvl1pPr>
              <a:defRPr/>
            </a:lvl1pPr>
          </a:lstStyle>
          <a:p>
            <a:pPr>
              <a:defRPr/>
            </a:pPr>
            <a:fld id="{55BE007A-9BAE-4EAA-9B26-22D327638F80}" type="slidenum">
              <a:rPr lang="zh-TW" altLang="en-US"/>
              <a:pPr>
                <a:defRPr/>
              </a:pPr>
              <a:t>‹#›</a:t>
            </a:fld>
            <a:endParaRPr lang="en-US" altLang="zh-TW"/>
          </a:p>
        </p:txBody>
      </p:sp>
    </p:spTree>
    <p:extLst>
      <p:ext uri="{BB962C8B-B14F-4D97-AF65-F5344CB8AC3E}">
        <p14:creationId xmlns:p14="http://schemas.microsoft.com/office/powerpoint/2010/main" val="217051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3"/>
          <p:cNvSpPr>
            <a:spLocks noGrp="1" noChangeArrowheads="1"/>
          </p:cNvSpPr>
          <p:nvPr>
            <p:ph type="sldNum" sz="quarter" idx="10"/>
          </p:nvPr>
        </p:nvSpPr>
        <p:spPr>
          <a:ln/>
        </p:spPr>
        <p:txBody>
          <a:bodyPr/>
          <a:lstStyle>
            <a:lvl1pPr>
              <a:defRPr/>
            </a:lvl1pPr>
          </a:lstStyle>
          <a:p>
            <a:pPr>
              <a:defRPr/>
            </a:pPr>
            <a:fld id="{ECA3CAAE-E592-4F68-A294-C2516A627F97}" type="slidenum">
              <a:rPr lang="zh-TW" altLang="en-US"/>
              <a:pPr>
                <a:defRPr/>
              </a:pPr>
              <a:t>‹#›</a:t>
            </a:fld>
            <a:endParaRPr lang="en-US" altLang="zh-TW"/>
          </a:p>
        </p:txBody>
      </p:sp>
    </p:spTree>
    <p:extLst>
      <p:ext uri="{BB962C8B-B14F-4D97-AF65-F5344CB8AC3E}">
        <p14:creationId xmlns:p14="http://schemas.microsoft.com/office/powerpoint/2010/main" val="198716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3"/>
          <p:cNvSpPr>
            <a:spLocks noGrp="1" noChangeArrowheads="1"/>
          </p:cNvSpPr>
          <p:nvPr>
            <p:ph type="sldNum" sz="quarter" idx="10"/>
          </p:nvPr>
        </p:nvSpPr>
        <p:spPr>
          <a:ln/>
        </p:spPr>
        <p:txBody>
          <a:bodyPr/>
          <a:lstStyle>
            <a:lvl1pPr>
              <a:defRPr/>
            </a:lvl1pPr>
          </a:lstStyle>
          <a:p>
            <a:pPr>
              <a:defRPr/>
            </a:pPr>
            <a:fld id="{DEB71B96-0C5D-48C6-82A9-E9A65F09A72B}" type="slidenum">
              <a:rPr lang="zh-TW" altLang="en-US"/>
              <a:pPr>
                <a:defRPr/>
              </a:pPr>
              <a:t>‹#›</a:t>
            </a:fld>
            <a:endParaRPr lang="en-US" altLang="zh-TW"/>
          </a:p>
        </p:txBody>
      </p:sp>
    </p:spTree>
    <p:extLst>
      <p:ext uri="{BB962C8B-B14F-4D97-AF65-F5344CB8AC3E}">
        <p14:creationId xmlns:p14="http://schemas.microsoft.com/office/powerpoint/2010/main" val="393047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2154711-2668-4113-ACC5-3DEE0ED45003}" type="slidenum">
              <a:rPr lang="zh-TW" altLang="en-US"/>
              <a:pPr>
                <a:defRPr/>
              </a:pPr>
              <a:t>‹#›</a:t>
            </a:fld>
            <a:endParaRPr lang="en-US" altLang="zh-TW"/>
          </a:p>
        </p:txBody>
      </p:sp>
    </p:spTree>
    <p:extLst>
      <p:ext uri="{BB962C8B-B14F-4D97-AF65-F5344CB8AC3E}">
        <p14:creationId xmlns:p14="http://schemas.microsoft.com/office/powerpoint/2010/main" val="136470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3"/>
          <p:cNvSpPr>
            <a:spLocks noGrp="1" noChangeArrowheads="1"/>
          </p:cNvSpPr>
          <p:nvPr>
            <p:ph type="sldNum" sz="quarter" idx="10"/>
          </p:nvPr>
        </p:nvSpPr>
        <p:spPr>
          <a:ln/>
        </p:spPr>
        <p:txBody>
          <a:bodyPr/>
          <a:lstStyle>
            <a:lvl1pPr>
              <a:defRPr/>
            </a:lvl1pPr>
          </a:lstStyle>
          <a:p>
            <a:pPr>
              <a:defRPr/>
            </a:pPr>
            <a:fld id="{1292A811-90CB-47D0-960F-C15FD625196F}" type="slidenum">
              <a:rPr lang="zh-TW" altLang="en-US"/>
              <a:pPr>
                <a:defRPr/>
              </a:pPr>
              <a:t>‹#›</a:t>
            </a:fld>
            <a:endParaRPr lang="en-US" altLang="zh-TW"/>
          </a:p>
        </p:txBody>
      </p:sp>
    </p:spTree>
    <p:extLst>
      <p:ext uri="{BB962C8B-B14F-4D97-AF65-F5344CB8AC3E}">
        <p14:creationId xmlns:p14="http://schemas.microsoft.com/office/powerpoint/2010/main" val="390583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3"/>
          <p:cNvSpPr>
            <a:spLocks noGrp="1" noChangeArrowheads="1"/>
          </p:cNvSpPr>
          <p:nvPr>
            <p:ph type="sldNum" sz="quarter" idx="10"/>
          </p:nvPr>
        </p:nvSpPr>
        <p:spPr>
          <a:ln/>
        </p:spPr>
        <p:txBody>
          <a:bodyPr/>
          <a:lstStyle>
            <a:lvl1pPr>
              <a:defRPr/>
            </a:lvl1pPr>
          </a:lstStyle>
          <a:p>
            <a:pPr>
              <a:defRPr/>
            </a:pPr>
            <a:fld id="{0AF80E55-D1C3-44F6-80B1-D91848191D10}" type="slidenum">
              <a:rPr lang="zh-TW" altLang="en-US"/>
              <a:pPr>
                <a:defRPr/>
              </a:pPr>
              <a:t>‹#›</a:t>
            </a:fld>
            <a:endParaRPr lang="en-US" altLang="zh-TW"/>
          </a:p>
        </p:txBody>
      </p:sp>
    </p:spTree>
    <p:extLst>
      <p:ext uri="{BB962C8B-B14F-4D97-AF65-F5344CB8AC3E}">
        <p14:creationId xmlns:p14="http://schemas.microsoft.com/office/powerpoint/2010/main" val="233268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chemeClr val="accent1"/>
                </a:solidFill>
              </a:defRPr>
            </a:lvl1pPr>
          </a:lstStyle>
          <a:p>
            <a:pPr>
              <a:defRPr/>
            </a:pPr>
            <a:fld id="{19D5FBF2-D7EC-4A50-9234-30945A377CCE}"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52"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7.wmf"/></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258888" y="2060575"/>
            <a:ext cx="7885112" cy="1127125"/>
          </a:xfrm>
        </p:spPr>
        <p:txBody>
          <a:bodyPr/>
          <a:lstStyle/>
          <a:p>
            <a:pPr eaLnBrk="1" hangingPunct="1"/>
            <a:r>
              <a:rPr lang="zh-TW" altLang="en-US" sz="5400" b="1" dirty="0">
                <a:solidFill>
                  <a:srgbClr val="0000CC"/>
                </a:solidFill>
              </a:rPr>
              <a:t>最短路徑演算法</a:t>
            </a:r>
            <a:endParaRPr lang="en-US" altLang="zh-TW" sz="5400" b="1" dirty="0">
              <a:solidFill>
                <a:srgbClr val="0000CC"/>
              </a:solidFill>
            </a:endParaRPr>
          </a:p>
        </p:txBody>
      </p:sp>
      <p:sp>
        <p:nvSpPr>
          <p:cNvPr id="3076" name="Rectangle 5"/>
          <p:cNvSpPr>
            <a:spLocks noGrp="1" noChangeArrowheads="1"/>
          </p:cNvSpPr>
          <p:nvPr>
            <p:ph type="subTitle" idx="1"/>
          </p:nvPr>
        </p:nvSpPr>
        <p:spPr>
          <a:xfrm>
            <a:off x="1371600" y="3886200"/>
            <a:ext cx="6400800" cy="766936"/>
          </a:xfrm>
        </p:spPr>
        <p:txBody>
          <a:bodyPr/>
          <a:lstStyle/>
          <a:p>
            <a:pPr algn="l" eaLnBrk="1" hangingPunct="1"/>
            <a:r>
              <a:rPr lang="zh-TW" altLang="en-US" dirty="0">
                <a:solidFill>
                  <a:srgbClr val="0000CC"/>
                </a:solidFill>
              </a:rPr>
              <a:t>行由徑以速達</a:t>
            </a:r>
            <a:endParaRPr lang="en-US" altLang="zh-TW" dirty="0">
              <a:solidFill>
                <a:srgbClr val="0000CC"/>
              </a:solidFill>
            </a:endParaRPr>
          </a:p>
          <a:p>
            <a:pPr algn="l" eaLnBrk="1" hangingPunct="1"/>
            <a:endParaRPr lang="en-US" altLang="zh-TW" dirty="0">
              <a:solidFill>
                <a:srgbClr val="0000CC"/>
              </a:solidFill>
            </a:endParaRPr>
          </a:p>
          <a:p>
            <a:pPr algn="l" eaLnBrk="1" hangingPunct="1"/>
            <a:r>
              <a:rPr lang="zh-TW" altLang="en-US" dirty="0"/>
              <a:t>中央大學資工系 江振瑞 教授</a:t>
            </a:r>
            <a:endParaRPr lang="en-US" altLang="zh-TW"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356568"/>
            <a:ext cx="5194920" cy="4168776"/>
          </a:xfrm>
        </p:spPr>
        <p:txBody>
          <a:bodyPr>
            <a:normAutofit fontScale="70000" lnSpcReduction="20000"/>
          </a:bodyPr>
          <a:lstStyle/>
          <a:p>
            <a:pPr algn="just"/>
            <a:r>
              <a:rPr lang="en-US" altLang="zh-TW" dirty="0"/>
              <a:t>E. W. </a:t>
            </a:r>
            <a:r>
              <a:rPr lang="en-US" altLang="zh-TW" dirty="0" err="1"/>
              <a:t>Dijkstra</a:t>
            </a:r>
            <a:r>
              <a:rPr lang="en-US" altLang="zh-TW" dirty="0"/>
              <a:t>(1930</a:t>
            </a:r>
            <a:r>
              <a:rPr lang="zh-TW" altLang="en-US" dirty="0"/>
              <a:t>年</a:t>
            </a:r>
            <a:r>
              <a:rPr lang="en-US" altLang="zh-TW" dirty="0"/>
              <a:t>5</a:t>
            </a:r>
            <a:r>
              <a:rPr lang="zh-TW" altLang="en-US" dirty="0"/>
              <a:t>月</a:t>
            </a:r>
            <a:r>
              <a:rPr lang="en-US" altLang="zh-TW" dirty="0"/>
              <a:t>11</a:t>
            </a:r>
            <a:r>
              <a:rPr lang="zh-TW" altLang="en-US" dirty="0"/>
              <a:t>日－</a:t>
            </a:r>
            <a:r>
              <a:rPr lang="en-US" altLang="zh-TW" dirty="0"/>
              <a:t>2002</a:t>
            </a:r>
            <a:r>
              <a:rPr lang="zh-TW" altLang="en-US" dirty="0"/>
              <a:t>年</a:t>
            </a:r>
            <a:r>
              <a:rPr lang="en-US" altLang="zh-TW" dirty="0"/>
              <a:t>8</a:t>
            </a:r>
            <a:r>
              <a:rPr lang="zh-TW" altLang="en-US" dirty="0"/>
              <a:t>月</a:t>
            </a:r>
            <a:r>
              <a:rPr lang="en-US" altLang="zh-TW" dirty="0"/>
              <a:t>6</a:t>
            </a:r>
            <a:r>
              <a:rPr lang="zh-TW" altLang="en-US" dirty="0"/>
              <a:t>日</a:t>
            </a:r>
            <a:r>
              <a:rPr lang="en-US" altLang="zh-TW" dirty="0"/>
              <a:t>)</a:t>
            </a:r>
            <a:r>
              <a:rPr lang="zh-TW" altLang="en-US" dirty="0"/>
              <a:t>生於</a:t>
            </a:r>
            <a:r>
              <a:rPr lang="zh-TW" altLang="en-US" dirty="0">
                <a:solidFill>
                  <a:srgbClr val="0000CC"/>
                </a:solidFill>
              </a:rPr>
              <a:t>荷蘭鹿特丹</a:t>
            </a:r>
            <a:endParaRPr lang="en-US" altLang="zh-TW" dirty="0"/>
          </a:p>
          <a:p>
            <a:endParaRPr lang="en-US" altLang="zh-TW" dirty="0"/>
          </a:p>
          <a:p>
            <a:pPr algn="just"/>
            <a:r>
              <a:rPr lang="zh-TW" altLang="en-US" dirty="0"/>
              <a:t>在</a:t>
            </a:r>
            <a:r>
              <a:rPr lang="en-US" altLang="zh-TW" dirty="0"/>
              <a:t>1972</a:t>
            </a:r>
            <a:r>
              <a:rPr lang="zh-TW" altLang="en-US" dirty="0"/>
              <a:t>年獲得</a:t>
            </a:r>
            <a:r>
              <a:rPr lang="zh-TW" altLang="en-US" dirty="0">
                <a:solidFill>
                  <a:srgbClr val="0000CC"/>
                </a:solidFill>
              </a:rPr>
              <a:t>圖靈獎</a:t>
            </a:r>
            <a:r>
              <a:rPr lang="en-US" altLang="zh-TW" dirty="0">
                <a:solidFill>
                  <a:srgbClr val="0000CC"/>
                </a:solidFill>
              </a:rPr>
              <a:t>(Turing Award)</a:t>
            </a:r>
          </a:p>
          <a:p>
            <a:endParaRPr lang="en-US" altLang="zh-TW" sz="2800" dirty="0"/>
          </a:p>
          <a:p>
            <a:pPr algn="just"/>
            <a:r>
              <a:rPr lang="en-US" altLang="zh-TW" sz="3100" dirty="0"/>
              <a:t>2002</a:t>
            </a:r>
            <a:r>
              <a:rPr lang="zh-TW" altLang="en-US" sz="3100" dirty="0"/>
              <a:t>年，</a:t>
            </a:r>
            <a:r>
              <a:rPr lang="en-US" altLang="zh-TW" sz="3100" dirty="0"/>
              <a:t>Dijkstra</a:t>
            </a:r>
            <a:r>
              <a:rPr lang="zh-TW" altLang="en-US" sz="3100" dirty="0"/>
              <a:t>獲得了</a:t>
            </a:r>
            <a:r>
              <a:rPr lang="en-US" altLang="zh-TW" sz="3100" dirty="0">
                <a:solidFill>
                  <a:srgbClr val="0000CC"/>
                </a:solidFill>
              </a:rPr>
              <a:t>ACM PODC (Principles of Distributed Computing) </a:t>
            </a:r>
            <a:r>
              <a:rPr lang="zh-TW" altLang="en-US" sz="3100" dirty="0">
                <a:solidFill>
                  <a:srgbClr val="0000CC"/>
                </a:solidFill>
              </a:rPr>
              <a:t>最具影響力論文獎</a:t>
            </a:r>
            <a:r>
              <a:rPr lang="en-US" altLang="zh-TW" sz="3100" dirty="0">
                <a:solidFill>
                  <a:srgbClr val="0000CC"/>
                </a:solidFill>
              </a:rPr>
              <a:t>(Influential Paper Award)</a:t>
            </a:r>
            <a:r>
              <a:rPr lang="zh-TW" altLang="en-US" sz="3100" dirty="0"/>
              <a:t>，以表彰他在分散式計算</a:t>
            </a:r>
            <a:r>
              <a:rPr lang="en-US" altLang="zh-TW" sz="3100" dirty="0"/>
              <a:t>(distributed computing)</a:t>
            </a:r>
            <a:r>
              <a:rPr lang="zh-TW" altLang="en-US" sz="3100" dirty="0"/>
              <a:t>領域中關於</a:t>
            </a:r>
            <a:r>
              <a:rPr lang="zh-TW" altLang="en-US" sz="3100" dirty="0">
                <a:solidFill>
                  <a:srgbClr val="0000CC"/>
                </a:solidFill>
              </a:rPr>
              <a:t>自我穩定</a:t>
            </a:r>
            <a:r>
              <a:rPr lang="en-US" altLang="zh-TW" sz="3100" dirty="0">
                <a:solidFill>
                  <a:srgbClr val="0000CC"/>
                </a:solidFill>
              </a:rPr>
              <a:t>(self stabilization)</a:t>
            </a:r>
            <a:r>
              <a:rPr lang="zh-TW" altLang="en-US" sz="3100" dirty="0"/>
              <a:t>計算模式的貢獻。為了紀念他，這個每年一度獎項也在此後被更名為</a:t>
            </a:r>
            <a:r>
              <a:rPr lang="en-US" altLang="zh-TW" sz="3100" dirty="0">
                <a:solidFill>
                  <a:srgbClr val="0000CC"/>
                </a:solidFill>
              </a:rPr>
              <a:t>Dijkstra</a:t>
            </a:r>
            <a:r>
              <a:rPr lang="zh-TW" altLang="en-US" sz="3100" dirty="0">
                <a:solidFill>
                  <a:srgbClr val="0000CC"/>
                </a:solidFill>
              </a:rPr>
              <a:t>獎</a:t>
            </a:r>
            <a:r>
              <a:rPr lang="en-US" altLang="zh-TW" sz="3100" dirty="0">
                <a:solidFill>
                  <a:srgbClr val="0000CC"/>
                </a:solidFill>
              </a:rPr>
              <a:t>(Dijkstra Prize)</a:t>
            </a:r>
            <a:endParaRPr lang="en-US" altLang="zh-TW" sz="3100" dirty="0"/>
          </a:p>
          <a:p>
            <a:endParaRPr lang="en-US" altLang="zh-TW" sz="2000" dirty="0"/>
          </a:p>
          <a:p>
            <a:endParaRPr lang="zh-TW" altLang="en-US" sz="24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7369" y="2348880"/>
            <a:ext cx="2859087"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1303338" y="54868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pPr eaLnBrk="1" hangingPunct="1"/>
            <a:r>
              <a:rPr lang="en-US" altLang="zh-TW" kern="0" dirty="0" err="1"/>
              <a:t>Dijkstra</a:t>
            </a:r>
            <a:r>
              <a:rPr lang="zh-TW" altLang="zh-TW" kern="0" dirty="0"/>
              <a:t>最短路徑</a:t>
            </a:r>
            <a:r>
              <a:rPr lang="zh-TW" altLang="en-US" kern="0" dirty="0"/>
              <a:t>演算法設計者</a:t>
            </a:r>
            <a:endParaRPr lang="en-US" altLang="zh-TW" kern="0" dirty="0"/>
          </a:p>
        </p:txBody>
      </p:sp>
      <p:sp>
        <p:nvSpPr>
          <p:cNvPr id="10" name="文字方塊 9"/>
          <p:cNvSpPr txBox="1"/>
          <p:nvPr/>
        </p:nvSpPr>
        <p:spPr>
          <a:xfrm>
            <a:off x="5817369" y="6237312"/>
            <a:ext cx="2859087" cy="461665"/>
          </a:xfrm>
          <a:prstGeom prst="rect">
            <a:avLst/>
          </a:prstGeom>
          <a:noFill/>
        </p:spPr>
        <p:txBody>
          <a:bodyPr wrap="square" rtlCol="0">
            <a:spAutoFit/>
          </a:bodyPr>
          <a:lstStyle/>
          <a:p>
            <a:r>
              <a:rPr lang="en-US" altLang="zh-TW" sz="800" dirty="0"/>
              <a:t>Source: http://en.wikipedia.org/wiki/Edsger_W._Dijkstra</a:t>
            </a:r>
          </a:p>
          <a:p>
            <a:r>
              <a:rPr lang="en-US" altLang="zh-TW" sz="800" dirty="0"/>
              <a:t>Creative Commons Attribution-Share Alike 3.0 </a:t>
            </a:r>
            <a:r>
              <a:rPr lang="en-US" altLang="zh-TW" sz="800" dirty="0" err="1"/>
              <a:t>Unported</a:t>
            </a:r>
            <a:endParaRPr lang="en-US" altLang="zh-TW" sz="800" dirty="0"/>
          </a:p>
          <a:p>
            <a:r>
              <a:rPr lang="en-US" altLang="zh-TW" sz="800" dirty="0" err="1"/>
              <a:t>Author:Hamilton</a:t>
            </a:r>
            <a:r>
              <a:rPr lang="en-US" altLang="zh-TW" sz="800" dirty="0"/>
              <a:t> Richards</a:t>
            </a:r>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10</a:t>
            </a:fld>
            <a:endParaRPr lang="en-US" altLang="zh-TW"/>
          </a:p>
        </p:txBody>
      </p:sp>
    </p:spTree>
    <p:extLst>
      <p:ext uri="{BB962C8B-B14F-4D97-AF65-F5344CB8AC3E}">
        <p14:creationId xmlns:p14="http://schemas.microsoft.com/office/powerpoint/2010/main" val="9359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C:\Users\雅軒\Desktop\00.PNG"/>
          <p:cNvPicPr/>
          <p:nvPr/>
        </p:nvPicPr>
        <p:blipFill>
          <a:blip r:embed="rId2">
            <a:extLst>
              <a:ext uri="{28A0092B-C50C-407E-A947-70E740481C1C}">
                <a14:useLocalDpi xmlns:a14="http://schemas.microsoft.com/office/drawing/2010/main" val="0"/>
              </a:ext>
            </a:extLst>
          </a:blip>
          <a:srcRect/>
          <a:stretch>
            <a:fillRect/>
          </a:stretch>
        </p:blipFill>
        <p:spPr bwMode="auto">
          <a:xfrm>
            <a:off x="7734300" y="6165304"/>
            <a:ext cx="307887" cy="274730"/>
          </a:xfrm>
          <a:prstGeom prst="rect">
            <a:avLst/>
          </a:prstGeom>
          <a:noFill/>
          <a:ln>
            <a:noFill/>
          </a:ln>
        </p:spPr>
      </p:pic>
      <p:sp>
        <p:nvSpPr>
          <p:cNvPr id="6" name="文字方塊 5"/>
          <p:cNvSpPr txBox="1"/>
          <p:nvPr/>
        </p:nvSpPr>
        <p:spPr>
          <a:xfrm>
            <a:off x="5580224" y="6165304"/>
            <a:ext cx="3339376" cy="253916"/>
          </a:xfrm>
          <a:prstGeom prst="rect">
            <a:avLst/>
          </a:prstGeom>
          <a:noFill/>
        </p:spPr>
        <p:txBody>
          <a:bodyPr wrap="none" rtlCol="0">
            <a:spAutoFit/>
          </a:bodyPr>
          <a:lstStyle/>
          <a:p>
            <a:r>
              <a:rPr lang="en-US" altLang="zh-TW" sz="1050" dirty="0"/>
              <a:t>Attribution 2.0 Generic (CC BY 2.0)        Elliott Brown</a:t>
            </a:r>
            <a:endParaRPr lang="zh-TW" altLang="en-US" sz="1050" dirty="0"/>
          </a:p>
        </p:txBody>
      </p:sp>
      <p:sp>
        <p:nvSpPr>
          <p:cNvPr id="2" name="標題 1"/>
          <p:cNvSpPr>
            <a:spLocks noGrp="1"/>
          </p:cNvSpPr>
          <p:nvPr>
            <p:ph type="title"/>
          </p:nvPr>
        </p:nvSpPr>
        <p:spPr/>
        <p:txBody>
          <a:bodyPr/>
          <a:lstStyle/>
          <a:p>
            <a:r>
              <a:rPr lang="en-US" altLang="zh-TW" dirty="0" err="1"/>
              <a:t>Dijkstra</a:t>
            </a:r>
            <a:r>
              <a:rPr lang="zh-TW" altLang="zh-TW" dirty="0"/>
              <a:t>最短路徑</a:t>
            </a:r>
            <a:r>
              <a:rPr lang="zh-TW" altLang="en-US" dirty="0"/>
              <a:t>演算法</a:t>
            </a:r>
            <a:br>
              <a:rPr lang="en-US" altLang="zh-TW" dirty="0"/>
            </a:br>
            <a:endParaRPr lang="zh-TW" altLang="en-US" dirty="0">
              <a:solidFill>
                <a:schemeClr val="tx1"/>
              </a:solidFill>
            </a:endParaRPr>
          </a:p>
        </p:txBody>
      </p:sp>
      <p:sp>
        <p:nvSpPr>
          <p:cNvPr id="3" name="內容版面配置區 2"/>
          <p:cNvSpPr>
            <a:spLocks noGrp="1"/>
          </p:cNvSpPr>
          <p:nvPr>
            <p:ph idx="1"/>
          </p:nvPr>
        </p:nvSpPr>
        <p:spPr>
          <a:xfrm>
            <a:off x="251520" y="2132857"/>
            <a:ext cx="5184576" cy="3999656"/>
          </a:xfrm>
        </p:spPr>
        <p:txBody>
          <a:bodyPr/>
          <a:lstStyle/>
          <a:p>
            <a:pPr algn="just"/>
            <a:r>
              <a:rPr lang="en-US" altLang="zh-TW" sz="2400" dirty="0"/>
              <a:t>“One morning I was shopping in Amsterdam with my young fiancée, and tired, we sat  down on the café terrace to drink a cup of coffee and I was just thinking about whether I could do this, and I then designed the algorithm for the shortest path. As I said, </a:t>
            </a:r>
            <a:r>
              <a:rPr lang="en-US" altLang="zh-TW" sz="2400" dirty="0">
                <a:solidFill>
                  <a:srgbClr val="0000CC"/>
                </a:solidFill>
              </a:rPr>
              <a:t>it was a 20-minute invention</a:t>
            </a:r>
            <a:r>
              <a:rPr lang="en-US" altLang="zh-TW" sz="2400" dirty="0"/>
              <a:t>. In fact, it was </a:t>
            </a:r>
            <a:r>
              <a:rPr lang="en-US" altLang="zh-TW" sz="2400" dirty="0">
                <a:solidFill>
                  <a:srgbClr val="0000CC"/>
                </a:solidFill>
              </a:rPr>
              <a:t>published in 1959</a:t>
            </a:r>
            <a:r>
              <a:rPr lang="en-US" altLang="zh-TW" sz="2400" dirty="0"/>
              <a:t>, three years later.”</a:t>
            </a:r>
            <a:endParaRPr lang="zh-TW" altLang="en-US" sz="2400" dirty="0"/>
          </a:p>
          <a:p>
            <a:pPr marL="400050" lvl="1" indent="0">
              <a:buNone/>
            </a:pPr>
            <a:r>
              <a:rPr lang="zh-TW" altLang="zh-TW" sz="1400" dirty="0"/>
              <a:t>Thomas J. Misa</a:t>
            </a:r>
            <a:r>
              <a:rPr lang="en-US" altLang="zh-TW" sz="1400" dirty="0"/>
              <a:t> (Editor)</a:t>
            </a:r>
            <a:r>
              <a:rPr lang="zh-TW" altLang="zh-TW" sz="1400" dirty="0"/>
              <a:t>, "An Interview with Edsger W. Dijkstra</a:t>
            </a:r>
            <a:r>
              <a:rPr lang="en-US" altLang="zh-TW" sz="1400" dirty="0"/>
              <a:t>,</a:t>
            </a:r>
            <a:r>
              <a:rPr lang="zh-TW" altLang="zh-TW" sz="1400" dirty="0"/>
              <a:t>" Communications of the ACM 53 (8): 41–47</a:t>
            </a:r>
            <a:r>
              <a:rPr lang="en-US" altLang="zh-TW" sz="1400" dirty="0"/>
              <a:t>, 2010</a:t>
            </a:r>
            <a:r>
              <a:rPr lang="zh-TW" altLang="zh-TW" sz="1400" dirty="0"/>
              <a:t>. </a:t>
            </a:r>
            <a:endParaRPr lang="zh-TW" altLang="en-US" sz="1400" dirty="0"/>
          </a:p>
        </p:txBody>
      </p:sp>
      <p:sp>
        <p:nvSpPr>
          <p:cNvPr id="8" name="標題 1"/>
          <p:cNvSpPr txBox="1">
            <a:spLocks/>
          </p:cNvSpPr>
          <p:nvPr/>
        </p:nvSpPr>
        <p:spPr bwMode="auto">
          <a:xfrm>
            <a:off x="1691680" y="59452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br>
              <a:rPr lang="en-US" altLang="zh-TW" kern="0" dirty="0"/>
            </a:br>
            <a:r>
              <a:rPr lang="zh-TW" altLang="en-US" kern="0" dirty="0">
                <a:solidFill>
                  <a:schemeClr val="tx1"/>
                </a:solidFill>
              </a:rPr>
              <a:t>是喝咖啡時</a:t>
            </a:r>
            <a:r>
              <a:rPr lang="en-US" altLang="zh-TW" kern="0" dirty="0">
                <a:solidFill>
                  <a:schemeClr val="tx1"/>
                </a:solidFill>
              </a:rPr>
              <a:t>20</a:t>
            </a:r>
            <a:r>
              <a:rPr lang="zh-TW" altLang="en-US" kern="0" dirty="0">
                <a:solidFill>
                  <a:schemeClr val="tx1"/>
                </a:solidFill>
              </a:rPr>
              <a:t>分鐘想出的發明</a:t>
            </a:r>
          </a:p>
        </p:txBody>
      </p:sp>
      <p:pic>
        <p:nvPicPr>
          <p:cNvPr id="99330" name="Picture 2" descr="E:\Downloads\14165662691_a48c0f729a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596" y="3595072"/>
            <a:ext cx="3426976" cy="257023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5580112" y="6397878"/>
            <a:ext cx="3456384" cy="415498"/>
          </a:xfrm>
          <a:prstGeom prst="rect">
            <a:avLst/>
          </a:prstGeom>
          <a:noFill/>
        </p:spPr>
        <p:txBody>
          <a:bodyPr wrap="square" rtlCol="0">
            <a:spAutoFit/>
          </a:bodyPr>
          <a:lstStyle/>
          <a:p>
            <a:r>
              <a:rPr lang="en-US" altLang="zh-TW" sz="1050" dirty="0"/>
              <a:t>Source: https://www.flickr.com/photos/ell-r-brown/14165662691/in/photolist-</a:t>
            </a:r>
            <a:endParaRPr lang="zh-TW" altLang="en-US" sz="1050" dirty="0"/>
          </a:p>
        </p:txBody>
      </p:sp>
      <p:sp>
        <p:nvSpPr>
          <p:cNvPr id="7" name="投影片編號版面配置區 6"/>
          <p:cNvSpPr>
            <a:spLocks noGrp="1"/>
          </p:cNvSpPr>
          <p:nvPr>
            <p:ph type="sldNum" sz="quarter" idx="10"/>
          </p:nvPr>
        </p:nvSpPr>
        <p:spPr/>
        <p:txBody>
          <a:bodyPr/>
          <a:lstStyle/>
          <a:p>
            <a:pPr>
              <a:defRPr/>
            </a:pPr>
            <a:fld id="{B470CC45-7452-4DAB-A2F7-F98704FF9730}" type="slidenum">
              <a:rPr lang="zh-TW" altLang="en-US" smtClean="0"/>
              <a:pPr>
                <a:defRPr/>
              </a:pPr>
              <a:t>11</a:t>
            </a:fld>
            <a:endParaRPr lang="en-US" altLang="zh-TW"/>
          </a:p>
        </p:txBody>
      </p:sp>
    </p:spTree>
    <p:extLst>
      <p:ext uri="{BB962C8B-B14F-4D97-AF65-F5344CB8AC3E}">
        <p14:creationId xmlns:p14="http://schemas.microsoft.com/office/powerpoint/2010/main" val="214436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330"/>
                                        </p:tgtEl>
                                        <p:attrNameLst>
                                          <p:attrName>style.visibility</p:attrName>
                                        </p:attrNameLst>
                                      </p:cBhvr>
                                      <p:to>
                                        <p:strVal val="visible"/>
                                      </p:to>
                                    </p:set>
                                    <p:anim calcmode="lin" valueType="num">
                                      <p:cBhvr additive="base">
                                        <p:cTn id="13" dur="500" fill="hold"/>
                                        <p:tgtEl>
                                          <p:spTgt spid="99330"/>
                                        </p:tgtEl>
                                        <p:attrNameLst>
                                          <p:attrName>ppt_x</p:attrName>
                                        </p:attrNameLst>
                                      </p:cBhvr>
                                      <p:tavLst>
                                        <p:tav tm="0">
                                          <p:val>
                                            <p:strVal val="#ppt_x"/>
                                          </p:val>
                                        </p:tav>
                                        <p:tav tm="100000">
                                          <p:val>
                                            <p:strVal val="#ppt_x"/>
                                          </p:val>
                                        </p:tav>
                                      </p:tavLst>
                                    </p:anim>
                                    <p:anim calcmode="lin" valueType="num">
                                      <p:cBhvr additive="base">
                                        <p:cTn id="14" dur="500" fill="hold"/>
                                        <p:tgtEl>
                                          <p:spTgt spid="993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uiExpand="1" build="p"/>
      <p:bldP spid="8"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a:t>Dijkstra</a:t>
            </a:r>
            <a:r>
              <a:rPr lang="zh-TW" altLang="zh-TW" dirty="0"/>
              <a:t>最短路徑</a:t>
            </a:r>
            <a:r>
              <a:rPr lang="zh-TW" altLang="en-US" dirty="0"/>
              <a:t>演算法介紹</a:t>
            </a:r>
            <a:endParaRPr lang="en-US" altLang="zh-TW" dirty="0"/>
          </a:p>
        </p:txBody>
      </p:sp>
      <p:sp>
        <p:nvSpPr>
          <p:cNvPr id="98307" name="Rectangle 3"/>
          <p:cNvSpPr>
            <a:spLocks noGrp="1" noChangeArrowheads="1"/>
          </p:cNvSpPr>
          <p:nvPr>
            <p:ph type="body" idx="1"/>
          </p:nvPr>
        </p:nvSpPr>
        <p:spPr>
          <a:xfrm>
            <a:off x="539552" y="1945406"/>
            <a:ext cx="7776864" cy="4579938"/>
          </a:xfrm>
          <a:ln>
            <a:noFill/>
          </a:ln>
        </p:spPr>
        <p:txBody>
          <a:bodyPr/>
          <a:lstStyle/>
          <a:p>
            <a:pPr marL="182563" indent="-182563" algn="just">
              <a:defRPr/>
            </a:pPr>
            <a:r>
              <a:rPr lang="en-US" altLang="zh-TW" sz="2000" b="1" dirty="0" err="1">
                <a:latin typeface="Times New Roman" pitchFamily="18" charset="0"/>
              </a:rPr>
              <a:t>Dijkstra</a:t>
            </a:r>
            <a:r>
              <a:rPr lang="zh-TW" altLang="en-US" sz="2000" b="1" dirty="0">
                <a:latin typeface="Times New Roman" pitchFamily="18" charset="0"/>
              </a:rPr>
              <a:t>演算法</a:t>
            </a:r>
            <a:r>
              <a:rPr lang="en-US" altLang="zh-TW" sz="2000" b="1" dirty="0">
                <a:latin typeface="Times New Roman" pitchFamily="18" charset="0"/>
              </a:rPr>
              <a:t>: </a:t>
            </a:r>
            <a:r>
              <a:rPr lang="en-US" altLang="zh-TW" sz="2000" dirty="0" err="1">
                <a:latin typeface="Times New Roman" pitchFamily="18" charset="0"/>
              </a:rPr>
              <a:t>Dijkstra</a:t>
            </a:r>
            <a:r>
              <a:rPr lang="zh-TW" altLang="en-US" sz="2000" dirty="0">
                <a:latin typeface="Times New Roman" pitchFamily="18" charset="0"/>
              </a:rPr>
              <a:t>演算法屬於求取</a:t>
            </a:r>
            <a:r>
              <a:rPr lang="zh-TW" altLang="en-US" sz="2000" dirty="0">
                <a:solidFill>
                  <a:srgbClr val="0000CC"/>
                </a:solidFill>
                <a:latin typeface="Times New Roman" pitchFamily="18" charset="0"/>
              </a:rPr>
              <a:t>單一</a:t>
            </a:r>
            <a:r>
              <a:rPr lang="en-US" altLang="zh-TW" sz="2000" dirty="0">
                <a:solidFill>
                  <a:srgbClr val="0000CC"/>
                </a:solidFill>
                <a:latin typeface="Times New Roman" pitchFamily="18" charset="0"/>
              </a:rPr>
              <a:t>(single)</a:t>
            </a:r>
            <a:r>
              <a:rPr lang="zh-TW" altLang="en-US" sz="2000" dirty="0">
                <a:solidFill>
                  <a:srgbClr val="0000CC"/>
                </a:solidFill>
                <a:latin typeface="Times New Roman" pitchFamily="18" charset="0"/>
              </a:rPr>
              <a:t>源</a:t>
            </a:r>
            <a:r>
              <a:rPr lang="en-US" altLang="zh-TW" sz="2000" dirty="0">
                <a:solidFill>
                  <a:srgbClr val="0000CC"/>
                </a:solidFill>
                <a:latin typeface="Times New Roman" pitchFamily="18" charset="0"/>
              </a:rPr>
              <a:t>(source)</a:t>
            </a:r>
            <a:r>
              <a:rPr lang="zh-TW" altLang="en-US" sz="2000" dirty="0">
                <a:latin typeface="Times New Roman" pitchFamily="18" charset="0"/>
              </a:rPr>
              <a:t>節點至</a:t>
            </a:r>
            <a:r>
              <a:rPr lang="zh-TW" altLang="en-US" sz="2000" dirty="0">
                <a:solidFill>
                  <a:srgbClr val="0000CC"/>
                </a:solidFill>
                <a:latin typeface="Times New Roman" pitchFamily="18" charset="0"/>
              </a:rPr>
              <a:t>全部</a:t>
            </a:r>
            <a:r>
              <a:rPr lang="en-US" altLang="zh-TW" sz="2000" dirty="0">
                <a:solidFill>
                  <a:srgbClr val="0000CC"/>
                </a:solidFill>
                <a:latin typeface="Times New Roman" pitchFamily="18" charset="0"/>
              </a:rPr>
              <a:t>(all)</a:t>
            </a:r>
            <a:r>
              <a:rPr lang="zh-TW" altLang="en-US" sz="2000" dirty="0">
                <a:solidFill>
                  <a:srgbClr val="0000CC"/>
                </a:solidFill>
                <a:latin typeface="Times New Roman" pitchFamily="18" charset="0"/>
              </a:rPr>
              <a:t>終</a:t>
            </a:r>
            <a:r>
              <a:rPr lang="en-US" altLang="zh-TW" sz="2000" dirty="0">
                <a:solidFill>
                  <a:srgbClr val="0000CC"/>
                </a:solidFill>
                <a:latin typeface="Times New Roman" pitchFamily="18" charset="0"/>
              </a:rPr>
              <a:t>(destination)</a:t>
            </a:r>
            <a:r>
              <a:rPr lang="zh-TW" altLang="en-US" sz="2000" dirty="0">
                <a:solidFill>
                  <a:srgbClr val="0000CC"/>
                </a:solidFill>
                <a:latin typeface="Times New Roman" pitchFamily="18" charset="0"/>
              </a:rPr>
              <a:t>節點</a:t>
            </a:r>
            <a:r>
              <a:rPr lang="zh-TW" altLang="en-US" sz="2000" dirty="0">
                <a:latin typeface="Times New Roman" pitchFamily="18" charset="0"/>
              </a:rPr>
              <a:t>的</a:t>
            </a:r>
            <a:r>
              <a:rPr lang="zh-TW" altLang="en-US" sz="2000" dirty="0">
                <a:solidFill>
                  <a:srgbClr val="CC00CC"/>
                </a:solidFill>
                <a:latin typeface="Times New Roman" pitchFamily="18" charset="0"/>
              </a:rPr>
              <a:t>單源節點至全部節點</a:t>
            </a:r>
            <a:r>
              <a:rPr lang="zh-TW" altLang="en-US" sz="2000" dirty="0">
                <a:latin typeface="Times New Roman" pitchFamily="18" charset="0"/>
              </a:rPr>
              <a:t>之</a:t>
            </a:r>
            <a:r>
              <a:rPr lang="zh-TW" altLang="en-US" sz="2000" dirty="0">
                <a:solidFill>
                  <a:srgbClr val="CC00CC"/>
                </a:solidFill>
                <a:latin typeface="Times New Roman" pitchFamily="18" charset="0"/>
              </a:rPr>
              <a:t>一至全</a:t>
            </a:r>
            <a:r>
              <a:rPr lang="en-US" altLang="zh-TW" sz="2000" dirty="0">
                <a:solidFill>
                  <a:srgbClr val="CC00CC"/>
                </a:solidFill>
                <a:latin typeface="Times New Roman" pitchFamily="18" charset="0"/>
              </a:rPr>
              <a:t>(one-to-all)</a:t>
            </a:r>
            <a:r>
              <a:rPr lang="zh-TW" altLang="en-US" sz="2000" dirty="0">
                <a:latin typeface="Times New Roman" pitchFamily="18" charset="0"/>
              </a:rPr>
              <a:t>最短路徑演算法。</a:t>
            </a:r>
            <a:endParaRPr lang="en-US" altLang="zh-TW" sz="2000" dirty="0">
              <a:latin typeface="Times New Roman" pitchFamily="18" charset="0"/>
            </a:endParaRPr>
          </a:p>
          <a:p>
            <a:pPr marL="182563" indent="-182563" algn="just">
              <a:defRPr/>
            </a:pPr>
            <a:r>
              <a:rPr lang="en-US" altLang="zh-TW" sz="2000" dirty="0">
                <a:latin typeface="Times New Roman" pitchFamily="18" charset="0"/>
              </a:rPr>
              <a:t>Dijkstra</a:t>
            </a:r>
            <a:r>
              <a:rPr lang="zh-TW" altLang="en-US" sz="2000" dirty="0">
                <a:latin typeface="Times New Roman" pitchFamily="18" charset="0"/>
              </a:rPr>
              <a:t>演算法只能用在所有的邊都是</a:t>
            </a:r>
            <a:r>
              <a:rPr lang="zh-TW" altLang="en-US" sz="2000" dirty="0">
                <a:solidFill>
                  <a:srgbClr val="0000CC"/>
                </a:solidFill>
                <a:latin typeface="Times New Roman" pitchFamily="18" charset="0"/>
              </a:rPr>
              <a:t>非負邊</a:t>
            </a:r>
            <a:r>
              <a:rPr lang="en-US" altLang="zh-TW" sz="2000" dirty="0">
                <a:solidFill>
                  <a:srgbClr val="0000CC"/>
                </a:solidFill>
                <a:latin typeface="Times New Roman" pitchFamily="18" charset="0"/>
              </a:rPr>
              <a:t>(non-negative weighted edge)</a:t>
            </a:r>
            <a:r>
              <a:rPr lang="zh-TW" altLang="en-US" sz="2000" dirty="0">
                <a:latin typeface="Times New Roman" pitchFamily="18" charset="0"/>
              </a:rPr>
              <a:t>的圖。因為負邊有可能產生</a:t>
            </a:r>
            <a:r>
              <a:rPr lang="zh-TW" altLang="en-US" sz="2000" dirty="0">
                <a:solidFill>
                  <a:srgbClr val="0000CC"/>
                </a:solidFill>
                <a:latin typeface="Times New Roman" pitchFamily="18" charset="0"/>
              </a:rPr>
              <a:t>負循環</a:t>
            </a:r>
            <a:r>
              <a:rPr lang="zh-TW" altLang="en-US" sz="2000" dirty="0">
                <a:latin typeface="Times New Roman" pitchFamily="18" charset="0"/>
              </a:rPr>
              <a:t>，因而無法產生正確的最短路徑，而</a:t>
            </a:r>
            <a:r>
              <a:rPr lang="en-US" altLang="zh-TW" sz="2000" dirty="0">
                <a:latin typeface="Times New Roman" pitchFamily="18" charset="0"/>
              </a:rPr>
              <a:t>Dijkstra</a:t>
            </a:r>
            <a:r>
              <a:rPr lang="zh-TW" altLang="en-US" sz="2000" dirty="0">
                <a:latin typeface="Times New Roman" pitchFamily="18" charset="0"/>
              </a:rPr>
              <a:t>演算法並無法檢查給定的圖是否有負循環。</a:t>
            </a:r>
            <a:endParaRPr lang="en-US" altLang="zh-TW" sz="2000" dirty="0">
              <a:latin typeface="Times New Roman" pitchFamily="18" charset="0"/>
            </a:endParaRPr>
          </a:p>
          <a:p>
            <a:pPr marL="182563" indent="-182563" algn="just">
              <a:defRPr/>
            </a:pPr>
            <a:r>
              <a:rPr lang="en-US" altLang="zh-TW" sz="2000" dirty="0">
                <a:latin typeface="Times New Roman" pitchFamily="18" charset="0"/>
              </a:rPr>
              <a:t>Dijkstra</a:t>
            </a:r>
            <a:r>
              <a:rPr lang="zh-TW" altLang="en-US" sz="2000" dirty="0">
                <a:latin typeface="Times New Roman" pitchFamily="18" charset="0"/>
              </a:rPr>
              <a:t>最短路徑演算法採用</a:t>
            </a:r>
            <a:r>
              <a:rPr lang="zh-TW" altLang="en-US" sz="2000" dirty="0">
                <a:solidFill>
                  <a:srgbClr val="0000CC"/>
                </a:solidFill>
                <a:latin typeface="Times New Roman" pitchFamily="18" charset="0"/>
              </a:rPr>
              <a:t>貪婪策略</a:t>
            </a:r>
            <a:r>
              <a:rPr lang="zh-TW" altLang="en-US" sz="2000" dirty="0">
                <a:latin typeface="Times New Roman" pitchFamily="18" charset="0"/>
              </a:rPr>
              <a:t>解決問題，每次都挑選一個目前可以由源節點抵達之</a:t>
            </a:r>
            <a:r>
              <a:rPr lang="zh-TW" altLang="en-US" sz="2000" dirty="0">
                <a:solidFill>
                  <a:srgbClr val="0000CC"/>
                </a:solidFill>
                <a:latin typeface="Times New Roman" pitchFamily="18" charset="0"/>
              </a:rPr>
              <a:t>距離最小</a:t>
            </a:r>
            <a:r>
              <a:rPr lang="zh-TW" altLang="en-US" sz="2000" dirty="0">
                <a:latin typeface="Times New Roman" pitchFamily="18" charset="0"/>
              </a:rPr>
              <a:t>的節點，再往外</a:t>
            </a:r>
            <a:r>
              <a:rPr lang="zh-TW" altLang="en-US" sz="2000" dirty="0">
                <a:solidFill>
                  <a:srgbClr val="0000CC"/>
                </a:solidFill>
                <a:latin typeface="Times New Roman" pitchFamily="18" charset="0"/>
              </a:rPr>
              <a:t>調整其鄰居節點之</a:t>
            </a:r>
            <a:r>
              <a:rPr lang="zh-TW" altLang="en-US" sz="2000" dirty="0">
                <a:latin typeface="Times New Roman" pitchFamily="18" charset="0"/>
              </a:rPr>
              <a:t>由源節點抵達</a:t>
            </a:r>
            <a:r>
              <a:rPr lang="zh-TW" altLang="en-US" sz="2000" dirty="0">
                <a:solidFill>
                  <a:srgbClr val="0000CC"/>
                </a:solidFill>
                <a:latin typeface="Times New Roman" pitchFamily="18" charset="0"/>
              </a:rPr>
              <a:t>的最短距離</a:t>
            </a:r>
            <a:r>
              <a:rPr lang="zh-TW" altLang="en-US" sz="2000" dirty="0">
                <a:latin typeface="Times New Roman" pitchFamily="18" charset="0"/>
              </a:rPr>
              <a:t>。在經過</a:t>
            </a:r>
            <a:r>
              <a:rPr lang="en-US" altLang="zh-TW" sz="2000" dirty="0">
                <a:latin typeface="Times New Roman" pitchFamily="18" charset="0"/>
              </a:rPr>
              <a:t>n</a:t>
            </a:r>
            <a:r>
              <a:rPr lang="zh-TW" altLang="en-US" sz="2000" dirty="0">
                <a:latin typeface="Times New Roman" pitchFamily="18" charset="0"/>
              </a:rPr>
              <a:t>次</a:t>
            </a:r>
            <a:r>
              <a:rPr lang="en-US" altLang="zh-TW" sz="2000" dirty="0">
                <a:latin typeface="Times New Roman" pitchFamily="18" charset="0"/>
              </a:rPr>
              <a:t>(</a:t>
            </a:r>
            <a:r>
              <a:rPr lang="en-US" altLang="zh-TW" sz="2000" dirty="0">
                <a:solidFill>
                  <a:srgbClr val="0000CC"/>
                </a:solidFill>
                <a:latin typeface="Times New Roman" pitchFamily="18" charset="0"/>
              </a:rPr>
              <a:t>n</a:t>
            </a:r>
            <a:r>
              <a:rPr lang="zh-TW" altLang="en-US" sz="2000" dirty="0">
                <a:solidFill>
                  <a:srgbClr val="0000CC"/>
                </a:solidFill>
                <a:latin typeface="Times New Roman" pitchFamily="18" charset="0"/>
              </a:rPr>
              <a:t>為節點個數</a:t>
            </a:r>
            <a:r>
              <a:rPr lang="en-US" altLang="zh-TW" sz="2000" dirty="0">
                <a:latin typeface="Times New Roman" pitchFamily="18" charset="0"/>
              </a:rPr>
              <a:t>)</a:t>
            </a:r>
            <a:r>
              <a:rPr lang="zh-TW" altLang="en-US" sz="2000" dirty="0">
                <a:latin typeface="Times New Roman" pitchFamily="18" charset="0"/>
              </a:rPr>
              <a:t>的節點選擇之後</a:t>
            </a:r>
            <a:r>
              <a:rPr lang="en-US" altLang="zh-TW" sz="2000" dirty="0">
                <a:latin typeface="Times New Roman" pitchFamily="18" charset="0"/>
              </a:rPr>
              <a:t>(</a:t>
            </a:r>
            <a:r>
              <a:rPr lang="zh-TW" altLang="en-US" sz="2000" dirty="0">
                <a:latin typeface="Times New Roman" pitchFamily="18" charset="0"/>
              </a:rPr>
              <a:t>包括第一次選出由源節點到達源節點距離為</a:t>
            </a:r>
            <a:r>
              <a:rPr lang="en-US" altLang="zh-TW" sz="2000" dirty="0">
                <a:latin typeface="Times New Roman" pitchFamily="18" charset="0"/>
              </a:rPr>
              <a:t>0</a:t>
            </a:r>
            <a:r>
              <a:rPr lang="zh-TW" altLang="en-US" sz="2000" dirty="0">
                <a:latin typeface="Times New Roman" pitchFamily="18" charset="0"/>
              </a:rPr>
              <a:t>的最短距離之選擇</a:t>
            </a:r>
            <a:r>
              <a:rPr lang="en-US" altLang="zh-TW" sz="2000" dirty="0">
                <a:latin typeface="Times New Roman" pitchFamily="18" charset="0"/>
              </a:rPr>
              <a:t>)</a:t>
            </a:r>
            <a:r>
              <a:rPr lang="zh-TW" altLang="en-US" sz="2000" dirty="0">
                <a:latin typeface="Times New Roman" pitchFamily="18" charset="0"/>
              </a:rPr>
              <a:t>，則演算法可以求得由單一源節點到達所有節點的最短距離，也就是</a:t>
            </a:r>
            <a:r>
              <a:rPr lang="zh-TW" altLang="en-US" sz="2000" dirty="0">
                <a:solidFill>
                  <a:srgbClr val="CC00CC"/>
                </a:solidFill>
                <a:latin typeface="Times New Roman" pitchFamily="18" charset="0"/>
              </a:rPr>
              <a:t>一至全</a:t>
            </a:r>
            <a:r>
              <a:rPr lang="en-US" altLang="zh-TW" sz="2000" dirty="0">
                <a:solidFill>
                  <a:srgbClr val="CC00CC"/>
                </a:solidFill>
                <a:latin typeface="Times New Roman" pitchFamily="18" charset="0"/>
              </a:rPr>
              <a:t>(one-to-all)</a:t>
            </a:r>
            <a:r>
              <a:rPr lang="zh-TW" altLang="en-US" sz="2000" dirty="0">
                <a:latin typeface="Times New Roman" pitchFamily="18" charset="0"/>
              </a:rPr>
              <a:t>最短路徑距離。</a:t>
            </a:r>
            <a:endParaRPr lang="en-US" altLang="zh-TW" sz="2000" dirty="0">
              <a:latin typeface="Times New Roman" pitchFamily="18" charset="0"/>
            </a:endParaRPr>
          </a:p>
          <a:p>
            <a:pPr marL="0" indent="0" algn="just">
              <a:buNone/>
              <a:defRPr/>
            </a:pPr>
            <a:endParaRPr lang="zh-TW" altLang="zh-TW" sz="1800" dirty="0"/>
          </a:p>
          <a:p>
            <a:pPr algn="just" eaLnBrk="1" hangingPunct="1">
              <a:defRPr/>
            </a:pPr>
            <a:endParaRPr lang="zh-TW" altLang="en-US" sz="2000" dirty="0">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12</a:t>
            </a:fld>
            <a:endParaRPr lang="en-US" altLang="zh-TW" dirty="0"/>
          </a:p>
        </p:txBody>
      </p:sp>
    </p:spTree>
    <p:extLst>
      <p:ext uri="{BB962C8B-B14F-4D97-AF65-F5344CB8AC3E}">
        <p14:creationId xmlns:p14="http://schemas.microsoft.com/office/powerpoint/2010/main" val="379714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a:t>Dijkstra</a:t>
            </a:r>
            <a:r>
              <a:rPr lang="zh-TW" altLang="zh-TW" dirty="0"/>
              <a:t>最短路徑</a:t>
            </a:r>
            <a:r>
              <a:rPr lang="zh-TW" altLang="en-US" dirty="0"/>
              <a:t>演算法</a:t>
            </a:r>
            <a:endParaRPr lang="en-US" altLang="zh-TW" dirty="0"/>
          </a:p>
        </p:txBody>
      </p:sp>
      <p:sp>
        <p:nvSpPr>
          <p:cNvPr id="98307" name="Rectangle 3"/>
          <p:cNvSpPr>
            <a:spLocks noGrp="1" noChangeArrowheads="1"/>
          </p:cNvSpPr>
          <p:nvPr>
            <p:ph type="body" idx="1"/>
          </p:nvPr>
        </p:nvSpPr>
        <p:spPr>
          <a:xfrm>
            <a:off x="106680" y="1945406"/>
            <a:ext cx="9037320" cy="4579938"/>
          </a:xfrm>
          <a:ln>
            <a:noFill/>
          </a:ln>
        </p:spPr>
        <p:txBody>
          <a:bodyPr/>
          <a:lstStyle/>
          <a:p>
            <a:pPr marL="0" indent="0">
              <a:buNone/>
              <a:defRPr/>
            </a:pPr>
            <a:endParaRPr lang="en-US" altLang="zh-TW" sz="1800" dirty="0"/>
          </a:p>
          <a:p>
            <a:pPr marL="0" indent="0">
              <a:buNone/>
              <a:defRPr/>
            </a:pPr>
            <a:r>
              <a:rPr lang="en-US" altLang="zh-TW" sz="1800" dirty="0"/>
              <a:t>Algorithm  Dijkstra</a:t>
            </a:r>
            <a:r>
              <a:rPr lang="zh-TW" altLang="zh-TW" sz="1800" dirty="0"/>
              <a:t>最短路徑</a:t>
            </a:r>
            <a:r>
              <a:rPr lang="zh-TW" altLang="en-US" sz="1800" dirty="0"/>
              <a:t>演算法</a:t>
            </a:r>
            <a:endParaRPr lang="zh-TW" altLang="zh-TW" sz="1800" dirty="0"/>
          </a:p>
          <a:p>
            <a:pPr marL="0" indent="0">
              <a:buNone/>
              <a:defRPr/>
            </a:pPr>
            <a:r>
              <a:rPr lang="en-US" altLang="zh-TW" sz="1800" dirty="0"/>
              <a:t>Input</a:t>
            </a:r>
            <a:r>
              <a:rPr lang="zh-TW" altLang="zh-TW" sz="1800" dirty="0"/>
              <a:t>：</a:t>
            </a:r>
            <a:r>
              <a:rPr lang="zh-TW" altLang="en-US" sz="1800" dirty="0"/>
              <a:t>給定</a:t>
            </a:r>
            <a:r>
              <a:rPr lang="zh-TW" altLang="zh-TW" sz="1800" dirty="0"/>
              <a:t>一個</a:t>
            </a:r>
            <a:r>
              <a:rPr lang="zh-TW" altLang="en-US" sz="1800" dirty="0"/>
              <a:t>非負</a:t>
            </a:r>
            <a:r>
              <a:rPr lang="zh-TW" altLang="zh-TW" sz="1800" dirty="0"/>
              <a:t>加權</a:t>
            </a:r>
            <a:r>
              <a:rPr lang="zh-TW" altLang="en-US" sz="1800" dirty="0"/>
              <a:t>有向</a:t>
            </a:r>
            <a:r>
              <a:rPr lang="zh-TW" altLang="zh-TW" sz="1800" dirty="0"/>
              <a:t>圖</a:t>
            </a:r>
            <a:r>
              <a:rPr lang="en-US" altLang="zh-TW" sz="1800" dirty="0"/>
              <a:t>(non-negative weighted digraph)G=(V, E)</a:t>
            </a:r>
            <a:r>
              <a:rPr lang="zh-TW" altLang="zh-TW" sz="1800" dirty="0"/>
              <a:t>，</a:t>
            </a:r>
            <a:r>
              <a:rPr lang="zh-TW" altLang="en-US" sz="1800" dirty="0"/>
              <a:t>及一個</a:t>
            </a:r>
            <a:r>
              <a:rPr lang="zh-TW" altLang="zh-TW" sz="1800" dirty="0"/>
              <a:t>來源</a:t>
            </a:r>
            <a:r>
              <a:rPr lang="en-US" altLang="zh-TW" sz="1800" dirty="0"/>
              <a:t>(source)</a:t>
            </a:r>
            <a:r>
              <a:rPr lang="zh-TW" altLang="en-US" sz="1800" dirty="0"/>
              <a:t>節點</a:t>
            </a:r>
            <a:r>
              <a:rPr lang="en-US" altLang="zh-TW" sz="1800" dirty="0"/>
              <a:t>s</a:t>
            </a:r>
            <a:r>
              <a:rPr lang="zh-TW" altLang="zh-TW" sz="1800" dirty="0"/>
              <a:t>。</a:t>
            </a:r>
            <a:r>
              <a:rPr lang="en-US" altLang="zh-TW" sz="1800" dirty="0"/>
              <a:t>G</a:t>
            </a:r>
            <a:r>
              <a:rPr lang="zh-TW" altLang="zh-TW" sz="1800" dirty="0"/>
              <a:t>各邊的加權值以</a:t>
            </a:r>
            <a:r>
              <a:rPr lang="en-US" altLang="zh-TW" sz="1800" dirty="0"/>
              <a:t>w[x][y]</a:t>
            </a:r>
            <a:r>
              <a:rPr lang="zh-TW" altLang="zh-TW" sz="1800" dirty="0"/>
              <a:t>表示，其中</a:t>
            </a:r>
            <a:r>
              <a:rPr lang="en-US" altLang="zh-TW" sz="1800" dirty="0"/>
              <a:t>x </a:t>
            </a:r>
            <a:r>
              <a:rPr lang="zh-TW" altLang="zh-TW" sz="1800" dirty="0"/>
              <a:t>及</a:t>
            </a:r>
            <a:r>
              <a:rPr lang="en-US" altLang="zh-TW" sz="1800" dirty="0"/>
              <a:t>y</a:t>
            </a:r>
            <a:r>
              <a:rPr lang="zh-TW" altLang="zh-TW" sz="1800" dirty="0"/>
              <a:t>為邊的二個</a:t>
            </a:r>
            <a:r>
              <a:rPr lang="zh-TW" altLang="en-US" sz="1800" dirty="0"/>
              <a:t>節點</a:t>
            </a:r>
            <a:r>
              <a:rPr lang="zh-TW" altLang="zh-TW" sz="1800" dirty="0"/>
              <a:t>。</a:t>
            </a:r>
            <a:r>
              <a:rPr lang="en-US" altLang="zh-TW" sz="1800" dirty="0"/>
              <a:t> </a:t>
            </a:r>
            <a:endParaRPr lang="zh-TW" altLang="zh-TW" sz="1800" dirty="0"/>
          </a:p>
          <a:p>
            <a:pPr marL="0" indent="0">
              <a:buNone/>
              <a:defRPr/>
            </a:pPr>
            <a:r>
              <a:rPr lang="en-US" altLang="zh-TW" sz="1800" dirty="0"/>
              <a:t>Output</a:t>
            </a:r>
            <a:r>
              <a:rPr lang="zh-TW" altLang="zh-TW" sz="1800" dirty="0"/>
              <a:t>：</a:t>
            </a:r>
            <a:r>
              <a:rPr lang="zh-TW" altLang="en-US" sz="1800" dirty="0"/>
              <a:t>陣列</a:t>
            </a:r>
            <a:r>
              <a:rPr lang="en-US" altLang="zh-TW" sz="1800" dirty="0"/>
              <a:t>d</a:t>
            </a:r>
            <a:r>
              <a:rPr lang="zh-TW" altLang="en-US" sz="1800" dirty="0"/>
              <a:t>，其中</a:t>
            </a:r>
            <a:r>
              <a:rPr lang="en-US" altLang="zh-TW" sz="1800" dirty="0"/>
              <a:t>d[u]</a:t>
            </a:r>
            <a:r>
              <a:rPr lang="zh-TW" altLang="en-US" sz="1800" dirty="0"/>
              <a:t>記錄</a:t>
            </a:r>
            <a:r>
              <a:rPr lang="zh-TW" altLang="zh-TW" sz="1800" dirty="0"/>
              <a:t>每一個</a:t>
            </a:r>
            <a:r>
              <a:rPr lang="zh-TW" altLang="en-US" sz="1800" dirty="0"/>
              <a:t>節點</a:t>
            </a:r>
            <a:r>
              <a:rPr lang="en-US" altLang="zh-TW" sz="1800" dirty="0"/>
              <a:t>u</a:t>
            </a:r>
            <a:r>
              <a:rPr lang="zh-TW" altLang="zh-TW" sz="1800" dirty="0"/>
              <a:t>由</a:t>
            </a:r>
            <a:r>
              <a:rPr lang="en-US" altLang="zh-TW" sz="1800" dirty="0"/>
              <a:t>s</a:t>
            </a:r>
            <a:r>
              <a:rPr lang="zh-TW" altLang="zh-TW" sz="1800" dirty="0"/>
              <a:t>到</a:t>
            </a:r>
            <a:r>
              <a:rPr lang="en-US" altLang="zh-TW" sz="1800" dirty="0"/>
              <a:t>u</a:t>
            </a:r>
            <a:r>
              <a:rPr lang="zh-TW" altLang="zh-TW" sz="1800" dirty="0"/>
              <a:t>的最短路徑</a:t>
            </a:r>
            <a:r>
              <a:rPr lang="zh-TW" altLang="en-US" sz="1800" dirty="0"/>
              <a:t>距離</a:t>
            </a:r>
            <a:r>
              <a:rPr lang="en-US" altLang="zh-TW" sz="1800" dirty="0"/>
              <a:t>(</a:t>
            </a:r>
            <a:r>
              <a:rPr lang="zh-TW" altLang="en-US" sz="1800" dirty="0"/>
              <a:t>累積邊加權</a:t>
            </a:r>
            <a:r>
              <a:rPr lang="en-US" altLang="zh-TW" sz="1800" dirty="0"/>
              <a:t>) </a:t>
            </a:r>
            <a:r>
              <a:rPr lang="zh-TW" altLang="zh-TW" sz="1800" dirty="0"/>
              <a:t>。</a:t>
            </a:r>
          </a:p>
          <a:p>
            <a:pPr>
              <a:buSzPct val="100000"/>
              <a:buFont typeface="+mj-lt"/>
              <a:buAutoNum type="arabicPeriod"/>
              <a:defRPr/>
            </a:pPr>
            <a:r>
              <a:rPr lang="en-US" altLang="zh-TW" sz="1800" dirty="0"/>
              <a:t>d[s]</a:t>
            </a:r>
            <a:r>
              <a:rPr lang="zh-TW" altLang="zh-TW" sz="1800" dirty="0"/>
              <a:t>←</a:t>
            </a:r>
            <a:r>
              <a:rPr lang="en-US" altLang="zh-TW" sz="1800" dirty="0"/>
              <a:t>0; d[v]</a:t>
            </a:r>
            <a:r>
              <a:rPr lang="zh-TW" altLang="zh-TW" sz="1800" dirty="0"/>
              <a:t>←∞</a:t>
            </a:r>
            <a:r>
              <a:rPr lang="en-US" altLang="zh-TW" sz="1800" dirty="0"/>
              <a:t> for each node v, </a:t>
            </a:r>
            <a:r>
              <a:rPr lang="en-US" altLang="zh-TW" sz="1800" dirty="0" err="1"/>
              <a:t>v</a:t>
            </a:r>
            <a:r>
              <a:rPr lang="en-US" altLang="zh-TW" sz="1800" dirty="0" err="1">
                <a:sym typeface="Symbol" panose="05050102010706020507" pitchFamily="18" charset="2"/>
              </a:rPr>
              <a:t>V</a:t>
            </a:r>
            <a:r>
              <a:rPr lang="en-US" altLang="zh-TW" sz="1800" dirty="0">
                <a:sym typeface="Symbol" panose="05050102010706020507" pitchFamily="18" charset="2"/>
              </a:rPr>
              <a:t>, v</a:t>
            </a:r>
            <a:r>
              <a:rPr lang="zh-TW" altLang="zh-TW" sz="1800" dirty="0"/>
              <a:t>≠</a:t>
            </a:r>
            <a:r>
              <a:rPr lang="en-US" altLang="zh-TW" sz="1800" dirty="0"/>
              <a:t>s</a:t>
            </a:r>
            <a:endParaRPr lang="zh-TW" altLang="zh-TW" sz="1800" dirty="0"/>
          </a:p>
          <a:p>
            <a:pPr>
              <a:buSzPct val="100000"/>
              <a:buFont typeface="+mj-lt"/>
              <a:buAutoNum type="arabicPeriod"/>
              <a:defRPr/>
            </a:pPr>
            <a:r>
              <a:rPr lang="zh-TW" altLang="zh-TW" sz="1800" dirty="0"/>
              <a:t>將每一個</a:t>
            </a:r>
            <a:r>
              <a:rPr lang="zh-TW" altLang="en-US" sz="1800" dirty="0"/>
              <a:t>節點</a:t>
            </a:r>
            <a:r>
              <a:rPr lang="en-US" altLang="zh-TW" sz="1800" dirty="0"/>
              <a:t>v</a:t>
            </a:r>
            <a:r>
              <a:rPr lang="zh-TW" altLang="en-US" sz="1800" dirty="0"/>
              <a:t>依照</a:t>
            </a:r>
            <a:r>
              <a:rPr lang="en-US" altLang="zh-TW" sz="1800" dirty="0"/>
              <a:t>d[v]</a:t>
            </a:r>
            <a:r>
              <a:rPr lang="zh-TW" altLang="en-US" sz="1800" dirty="0"/>
              <a:t>值</a:t>
            </a:r>
            <a:r>
              <a:rPr lang="zh-TW" altLang="zh-TW" sz="1800" dirty="0"/>
              <a:t>加入</a:t>
            </a:r>
            <a:r>
              <a:rPr lang="zh-TW" altLang="en-US" sz="1800" dirty="0"/>
              <a:t>優先佇列</a:t>
            </a:r>
            <a:r>
              <a:rPr lang="en-US" altLang="zh-TW" sz="1800" dirty="0"/>
              <a:t>Q</a:t>
            </a:r>
            <a:endParaRPr lang="zh-TW" altLang="zh-TW" sz="1800" dirty="0">
              <a:solidFill>
                <a:srgbClr val="00B050"/>
              </a:solidFill>
            </a:endParaRPr>
          </a:p>
          <a:p>
            <a:pPr>
              <a:buSzPct val="100000"/>
              <a:buFont typeface="+mj-lt"/>
              <a:buAutoNum type="arabicPeriod"/>
              <a:defRPr/>
            </a:pPr>
            <a:r>
              <a:rPr lang="en-US" altLang="zh-TW" sz="1800" dirty="0"/>
              <a:t>while Q</a:t>
            </a:r>
            <a:r>
              <a:rPr lang="zh-TW" altLang="zh-TW" sz="1800" dirty="0"/>
              <a:t>≠</a:t>
            </a:r>
            <a:r>
              <a:rPr lang="en-US" altLang="zh-TW" sz="1800" dirty="0">
                <a:sym typeface="Symbol"/>
              </a:rPr>
              <a:t></a:t>
            </a:r>
            <a:r>
              <a:rPr lang="en-US" altLang="zh-TW" sz="1800" dirty="0"/>
              <a:t> do</a:t>
            </a:r>
            <a:endParaRPr lang="zh-TW" altLang="zh-TW" sz="1800" dirty="0"/>
          </a:p>
          <a:p>
            <a:pPr>
              <a:buSzPct val="100000"/>
              <a:buFont typeface="+mj-lt"/>
              <a:buAutoNum type="arabicPeriod"/>
              <a:defRPr/>
            </a:pPr>
            <a:r>
              <a:rPr lang="en-US" altLang="zh-TW" sz="1800" dirty="0"/>
              <a:t>   </a:t>
            </a:r>
            <a:r>
              <a:rPr lang="zh-TW" altLang="zh-TW" sz="1800" dirty="0"/>
              <a:t>自</a:t>
            </a:r>
            <a:r>
              <a:rPr lang="en-US" altLang="zh-TW" sz="1800" dirty="0"/>
              <a:t>Q</a:t>
            </a:r>
            <a:r>
              <a:rPr lang="zh-TW" altLang="zh-TW" sz="1800" dirty="0"/>
              <a:t>中移出具有最小</a:t>
            </a:r>
            <a:r>
              <a:rPr lang="en-US" altLang="zh-TW" sz="1800" dirty="0"/>
              <a:t>d[u]</a:t>
            </a:r>
            <a:r>
              <a:rPr lang="zh-TW" altLang="zh-TW" sz="1800" dirty="0"/>
              <a:t>值之</a:t>
            </a:r>
            <a:r>
              <a:rPr lang="zh-TW" altLang="en-US" sz="1800" dirty="0"/>
              <a:t>節點</a:t>
            </a:r>
            <a:r>
              <a:rPr lang="en-US" altLang="zh-TW" sz="1800" dirty="0"/>
              <a:t>u</a:t>
            </a:r>
            <a:r>
              <a:rPr lang="zh-TW" altLang="en-US" sz="1800" dirty="0"/>
              <a:t>  </a:t>
            </a:r>
            <a:endParaRPr lang="zh-TW" altLang="zh-TW" sz="1800" dirty="0"/>
          </a:p>
          <a:p>
            <a:pPr>
              <a:buSzPct val="100000"/>
              <a:buFont typeface="+mj-lt"/>
              <a:buAutoNum type="arabicPeriod"/>
              <a:defRPr/>
            </a:pPr>
            <a:r>
              <a:rPr lang="en-US" altLang="zh-TW" sz="1800" dirty="0"/>
              <a:t>   for every v, (u, v)</a:t>
            </a:r>
            <a:r>
              <a:rPr lang="en-US" altLang="zh-TW" sz="1800" dirty="0">
                <a:sym typeface="Symbol" panose="05050102010706020507" pitchFamily="18" charset="2"/>
              </a:rPr>
              <a:t> E do  \\</a:t>
            </a:r>
            <a:r>
              <a:rPr lang="zh-TW" altLang="en-US" sz="1800" dirty="0">
                <a:sym typeface="Symbol" panose="05050102010706020507" pitchFamily="18" charset="2"/>
              </a:rPr>
              <a:t>此迴圈針對每一個由</a:t>
            </a:r>
            <a:r>
              <a:rPr lang="en-US" altLang="zh-TW" sz="1800" dirty="0">
                <a:sym typeface="Symbol" panose="05050102010706020507" pitchFamily="18" charset="2"/>
              </a:rPr>
              <a:t>u</a:t>
            </a:r>
            <a:r>
              <a:rPr lang="zh-TW" altLang="en-US" sz="1800" dirty="0">
                <a:sym typeface="Symbol" panose="05050102010706020507" pitchFamily="18" charset="2"/>
              </a:rPr>
              <a:t>可以直接到達的相鄰節點</a:t>
            </a:r>
            <a:r>
              <a:rPr lang="en-US" altLang="zh-TW" sz="1800" dirty="0">
                <a:sym typeface="Symbol" panose="05050102010706020507" pitchFamily="18" charset="2"/>
              </a:rPr>
              <a:t>v</a:t>
            </a:r>
            <a:r>
              <a:rPr lang="zh-TW" altLang="en-US" sz="1800" dirty="0">
                <a:sym typeface="Symbol" panose="05050102010706020507" pitchFamily="18" charset="2"/>
              </a:rPr>
              <a:t>執行</a:t>
            </a:r>
            <a:endParaRPr lang="zh-TW" altLang="zh-TW" sz="1800" dirty="0"/>
          </a:p>
          <a:p>
            <a:pPr>
              <a:buSzPct val="100000"/>
              <a:buFont typeface="+mj-lt"/>
              <a:buAutoNum type="arabicPeriod"/>
              <a:defRPr/>
            </a:pPr>
            <a:r>
              <a:rPr lang="en-US" altLang="zh-TW" sz="1800" dirty="0"/>
              <a:t>     </a:t>
            </a:r>
            <a:r>
              <a:rPr lang="zh-TW" altLang="en-US" sz="1800" dirty="0"/>
              <a:t> </a:t>
            </a:r>
            <a:r>
              <a:rPr lang="en-US" altLang="zh-TW" sz="1800" dirty="0"/>
              <a:t>if  d[v]</a:t>
            </a:r>
            <a:r>
              <a:rPr lang="en-US" altLang="zh-TW" sz="1100" dirty="0"/>
              <a:t> </a:t>
            </a:r>
            <a:r>
              <a:rPr lang="zh-TW" altLang="en-US" sz="1100" dirty="0"/>
              <a:t> </a:t>
            </a:r>
            <a:r>
              <a:rPr lang="en-US" altLang="zh-TW" sz="1800" dirty="0"/>
              <a:t>&gt;</a:t>
            </a:r>
            <a:r>
              <a:rPr lang="en-US" altLang="zh-TW" sz="1050" dirty="0"/>
              <a:t> </a:t>
            </a:r>
            <a:r>
              <a:rPr lang="en-US" altLang="zh-TW" sz="1800" dirty="0"/>
              <a:t>d[u]+w[u][v] then</a:t>
            </a:r>
            <a:endParaRPr lang="zh-TW" altLang="zh-TW" sz="1800" dirty="0"/>
          </a:p>
          <a:p>
            <a:pPr>
              <a:buSzPct val="100000"/>
              <a:buFont typeface="+mj-lt"/>
              <a:buAutoNum type="arabicPeriod"/>
              <a:defRPr/>
            </a:pPr>
            <a:r>
              <a:rPr lang="en-US" altLang="zh-TW" sz="1800" dirty="0"/>
              <a:t>         </a:t>
            </a:r>
            <a:r>
              <a:rPr lang="zh-TW" altLang="en-US" sz="1800" dirty="0"/>
              <a:t> </a:t>
            </a:r>
            <a:r>
              <a:rPr lang="en-US" altLang="zh-TW" sz="1800" dirty="0"/>
              <a:t>d[v]</a:t>
            </a:r>
            <a:r>
              <a:rPr lang="zh-TW" altLang="zh-TW" sz="1800" dirty="0"/>
              <a:t>←</a:t>
            </a:r>
            <a:r>
              <a:rPr lang="en-US" altLang="zh-TW" sz="1800" dirty="0"/>
              <a:t>d[u]+w[u][v]</a:t>
            </a:r>
            <a:endParaRPr lang="zh-TW" altLang="zh-TW" sz="1800" dirty="0"/>
          </a:p>
          <a:p>
            <a:pPr>
              <a:buSzPct val="100000"/>
              <a:buFont typeface="+mj-lt"/>
              <a:buAutoNum type="arabicPeriod"/>
              <a:defRPr/>
            </a:pPr>
            <a:r>
              <a:rPr lang="en-US" altLang="zh-TW" sz="1800" dirty="0"/>
              <a:t>return d</a:t>
            </a:r>
            <a:endParaRPr lang="zh-TW" altLang="zh-TW" sz="1800" dirty="0"/>
          </a:p>
          <a:p>
            <a:pPr eaLnBrk="1" hangingPunct="1">
              <a:defRPr/>
            </a:pPr>
            <a:endParaRPr lang="zh-TW" altLang="en-US" sz="2200" dirty="0">
              <a:latin typeface="Times New Roman" pitchFamily="18" charset="0"/>
            </a:endParaRPr>
          </a:p>
        </p:txBody>
      </p:sp>
      <p:sp>
        <p:nvSpPr>
          <p:cNvPr id="36870" name="矩形 8"/>
          <p:cNvSpPr>
            <a:spLocks noChangeArrowheads="1"/>
          </p:cNvSpPr>
          <p:nvPr/>
        </p:nvSpPr>
        <p:spPr bwMode="auto">
          <a:xfrm>
            <a:off x="107503" y="2276872"/>
            <a:ext cx="8980837" cy="396044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2400" dirty="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13</a:t>
            </a:fld>
            <a:endParaRPr lang="en-US" altLang="zh-TW"/>
          </a:p>
        </p:txBody>
      </p:sp>
    </p:spTree>
    <p:extLst>
      <p:ext uri="{BB962C8B-B14F-4D97-AF65-F5344CB8AC3E}">
        <p14:creationId xmlns:p14="http://schemas.microsoft.com/office/powerpoint/2010/main" val="396784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zh-TW" dirty="0"/>
              <a:t>Dijkstra</a:t>
            </a:r>
            <a:r>
              <a:rPr lang="zh-TW" altLang="en-US" dirty="0"/>
              <a:t>最短路徑演算法</a:t>
            </a:r>
            <a:br>
              <a:rPr lang="en-US" altLang="zh-TW" dirty="0"/>
            </a:br>
            <a:r>
              <a:rPr lang="zh-TW" altLang="en-US" dirty="0"/>
              <a:t>如何記錄所有的路徑</a:t>
            </a:r>
            <a:r>
              <a:rPr lang="en-US" altLang="zh-TW" dirty="0"/>
              <a:t>?</a:t>
            </a:r>
          </a:p>
        </p:txBody>
      </p:sp>
      <p:sp>
        <p:nvSpPr>
          <p:cNvPr id="99331" name="Rectangle 3"/>
          <p:cNvSpPr>
            <a:spLocks noGrp="1" noChangeArrowheads="1"/>
          </p:cNvSpPr>
          <p:nvPr>
            <p:ph type="body" idx="1"/>
          </p:nvPr>
        </p:nvSpPr>
        <p:spPr>
          <a:xfrm>
            <a:off x="250825" y="1916113"/>
            <a:ext cx="8704263" cy="4681537"/>
          </a:xfrm>
        </p:spPr>
        <p:txBody>
          <a:bodyPr/>
          <a:lstStyle/>
          <a:p>
            <a:pPr eaLnBrk="1" hangingPunct="1"/>
            <a:r>
              <a:rPr lang="en-US" altLang="zh-TW" sz="2400" dirty="0" err="1">
                <a:latin typeface="Times New Roman" pitchFamily="18" charset="0"/>
              </a:rPr>
              <a:t>Dijkstra</a:t>
            </a:r>
            <a:r>
              <a:rPr lang="zh-TW" altLang="en-US" sz="2400" dirty="0">
                <a:latin typeface="Times New Roman" pitchFamily="18" charset="0"/>
              </a:rPr>
              <a:t>演算法使用</a:t>
            </a:r>
            <a:r>
              <a:rPr lang="zh-TW" altLang="en-US" sz="2400" dirty="0"/>
              <a:t>陣列</a:t>
            </a:r>
            <a:r>
              <a:rPr lang="en-US" altLang="zh-TW" sz="2400" dirty="0"/>
              <a:t>d</a:t>
            </a:r>
            <a:r>
              <a:rPr lang="zh-TW" altLang="en-US" sz="2400" dirty="0"/>
              <a:t>，讓其中</a:t>
            </a:r>
            <a:r>
              <a:rPr lang="en-US" altLang="zh-TW" sz="2400" dirty="0"/>
              <a:t>d[u]</a:t>
            </a:r>
            <a:r>
              <a:rPr lang="zh-TW" altLang="en-US" sz="2400" dirty="0"/>
              <a:t>記錄</a:t>
            </a:r>
            <a:r>
              <a:rPr lang="zh-TW" altLang="zh-TW" sz="2400" dirty="0"/>
              <a:t>每一個</a:t>
            </a:r>
            <a:r>
              <a:rPr lang="zh-TW" altLang="en-US" sz="2400" dirty="0"/>
              <a:t>節點</a:t>
            </a:r>
            <a:r>
              <a:rPr lang="en-US" altLang="zh-TW" sz="2400" dirty="0"/>
              <a:t>u</a:t>
            </a:r>
            <a:r>
              <a:rPr lang="zh-TW" altLang="zh-TW" sz="2400" dirty="0"/>
              <a:t>由</a:t>
            </a:r>
            <a:r>
              <a:rPr lang="en-US" altLang="zh-TW" sz="2400" dirty="0"/>
              <a:t>s</a:t>
            </a:r>
            <a:r>
              <a:rPr lang="zh-TW" altLang="zh-TW" sz="2400" dirty="0"/>
              <a:t>到</a:t>
            </a:r>
            <a:r>
              <a:rPr lang="en-US" altLang="zh-TW" sz="2400" dirty="0"/>
              <a:t>u</a:t>
            </a:r>
            <a:r>
              <a:rPr lang="zh-TW" altLang="zh-TW" sz="2400" dirty="0"/>
              <a:t>的最短路徑</a:t>
            </a:r>
            <a:r>
              <a:rPr lang="zh-TW" altLang="en-US" sz="2400" dirty="0"/>
              <a:t>距離</a:t>
            </a:r>
            <a:r>
              <a:rPr lang="zh-TW" altLang="zh-TW" sz="2400" dirty="0"/>
              <a:t>。</a:t>
            </a:r>
          </a:p>
          <a:p>
            <a:pPr eaLnBrk="1" hangingPunct="1"/>
            <a:r>
              <a:rPr lang="zh-TW" altLang="en-US" sz="2400" dirty="0">
                <a:latin typeface="Times New Roman" pitchFamily="18" charset="0"/>
              </a:rPr>
              <a:t>若要讓</a:t>
            </a:r>
            <a:r>
              <a:rPr lang="en-US" altLang="zh-TW" sz="2400" dirty="0">
                <a:latin typeface="Times New Roman" pitchFamily="18" charset="0"/>
              </a:rPr>
              <a:t>Dijkstra</a:t>
            </a:r>
            <a:r>
              <a:rPr lang="zh-TW" altLang="en-US" sz="2400" dirty="0">
                <a:latin typeface="Times New Roman" pitchFamily="18" charset="0"/>
              </a:rPr>
              <a:t>演算法也能夠求出每一條最短路徑所經過的每一個節點，則我們要將每一節點在最短路徑中的前一節點紀錄下來，其作法為增加一個陣列</a:t>
            </a:r>
            <a:r>
              <a:rPr lang="en-US" altLang="zh-TW" sz="2400" dirty="0" err="1">
                <a:latin typeface="Times New Roman" pitchFamily="18" charset="0"/>
              </a:rPr>
              <a:t>pred</a:t>
            </a:r>
            <a:r>
              <a:rPr lang="en-US" altLang="zh-TW" sz="2400" dirty="0">
                <a:latin typeface="Times New Roman" pitchFamily="18" charset="0"/>
              </a:rPr>
              <a:t>(</a:t>
            </a:r>
            <a:r>
              <a:rPr lang="zh-TW" altLang="en-US" sz="2400" dirty="0">
                <a:latin typeface="Times New Roman" pitchFamily="18" charset="0"/>
              </a:rPr>
              <a:t>代表</a:t>
            </a:r>
            <a:r>
              <a:rPr lang="en-US" altLang="zh-TW" sz="2400" dirty="0">
                <a:latin typeface="Times New Roman" pitchFamily="18" charset="0"/>
              </a:rPr>
              <a:t>predecessor</a:t>
            </a:r>
            <a:r>
              <a:rPr lang="zh-TW" altLang="en-US" sz="2400" dirty="0">
                <a:latin typeface="Times New Roman" pitchFamily="18" charset="0"/>
              </a:rPr>
              <a:t>，前行者</a:t>
            </a:r>
            <a:r>
              <a:rPr lang="en-US" altLang="zh-TW" sz="2400" dirty="0">
                <a:latin typeface="Times New Roman" pitchFamily="18" charset="0"/>
              </a:rPr>
              <a:t>)</a:t>
            </a:r>
            <a:r>
              <a:rPr lang="zh-TW" altLang="en-US" sz="2400" dirty="0">
                <a:latin typeface="Times New Roman" pitchFamily="18" charset="0"/>
              </a:rPr>
              <a:t>來記錄最短路徑中的每一個節點的前一節點。並將</a:t>
            </a:r>
            <a:r>
              <a:rPr lang="en-US" altLang="zh-TW" sz="2400" dirty="0">
                <a:latin typeface="Times New Roman" pitchFamily="18" charset="0"/>
              </a:rPr>
              <a:t>Dijkstra</a:t>
            </a:r>
            <a:r>
              <a:rPr lang="zh-TW" altLang="en-US" sz="2400" dirty="0">
                <a:latin typeface="Times New Roman" pitchFamily="18" charset="0"/>
              </a:rPr>
              <a:t>演算法之</a:t>
            </a:r>
            <a:r>
              <a:rPr lang="en-US" altLang="zh-TW" sz="2400" dirty="0">
                <a:latin typeface="Times New Roman" pitchFamily="18" charset="0"/>
              </a:rPr>
              <a:t>if</a:t>
            </a:r>
            <a:r>
              <a:rPr lang="zh-TW" altLang="en-US" sz="2400" dirty="0">
                <a:latin typeface="Times New Roman" pitchFamily="18" charset="0"/>
              </a:rPr>
              <a:t>敘述修改如下：</a:t>
            </a:r>
          </a:p>
          <a:p>
            <a:pPr eaLnBrk="1" hangingPunct="1"/>
            <a:r>
              <a:rPr lang="en-US" altLang="zh-TW" sz="2000" dirty="0">
                <a:latin typeface="Times New Roman" pitchFamily="18" charset="0"/>
              </a:rPr>
              <a:t>if (d[v]</a:t>
            </a:r>
            <a:r>
              <a:rPr lang="zh-TW" altLang="en-US" sz="2000" dirty="0">
                <a:latin typeface="Times New Roman" pitchFamily="18" charset="0"/>
              </a:rPr>
              <a:t> </a:t>
            </a:r>
            <a:r>
              <a:rPr lang="en-US" altLang="zh-TW" sz="2000" dirty="0">
                <a:latin typeface="Times New Roman" pitchFamily="18" charset="0"/>
              </a:rPr>
              <a:t>&gt;</a:t>
            </a:r>
            <a:r>
              <a:rPr lang="zh-TW" altLang="en-US" sz="2000" dirty="0">
                <a:latin typeface="Times New Roman" pitchFamily="18" charset="0"/>
              </a:rPr>
              <a:t> </a:t>
            </a:r>
            <a:r>
              <a:rPr lang="en-US" altLang="zh-TW" sz="2000" dirty="0">
                <a:latin typeface="Times New Roman" pitchFamily="18" charset="0"/>
              </a:rPr>
              <a:t>d[u]+w[u][v]) then</a:t>
            </a:r>
          </a:p>
          <a:p>
            <a:pPr eaLnBrk="1" hangingPunct="1">
              <a:buFont typeface="Wingdings" pitchFamily="2" charset="2"/>
              <a:buNone/>
            </a:pPr>
            <a:r>
              <a:rPr lang="en-US" altLang="zh-TW" sz="2000" dirty="0">
                <a:latin typeface="Times New Roman" pitchFamily="18" charset="0"/>
              </a:rPr>
              <a:t>        </a:t>
            </a:r>
            <a:r>
              <a:rPr lang="zh-TW" altLang="en-US" sz="2000" dirty="0">
                <a:latin typeface="Times New Roman" pitchFamily="18" charset="0"/>
              </a:rPr>
              <a:t> </a:t>
            </a:r>
            <a:r>
              <a:rPr lang="en-US" altLang="zh-TW" sz="2000" dirty="0">
                <a:latin typeface="Times New Roman" pitchFamily="18" charset="0"/>
              </a:rPr>
              <a:t>d[v]←d[u]+w[u][v]</a:t>
            </a:r>
          </a:p>
          <a:p>
            <a:pPr eaLnBrk="1" hangingPunct="1">
              <a:buFont typeface="Wingdings" pitchFamily="2" charset="2"/>
              <a:buNone/>
            </a:pPr>
            <a:r>
              <a:rPr lang="en-US" altLang="zh-TW" sz="2000" dirty="0">
                <a:latin typeface="Times New Roman" pitchFamily="18" charset="0"/>
              </a:rPr>
              <a:t>        </a:t>
            </a:r>
            <a:r>
              <a:rPr lang="zh-TW" altLang="en-US" sz="2000" dirty="0">
                <a:latin typeface="Times New Roman" pitchFamily="18" charset="0"/>
              </a:rPr>
              <a:t> </a:t>
            </a:r>
            <a:r>
              <a:rPr lang="en-US" altLang="zh-TW" sz="2000" dirty="0" err="1">
                <a:latin typeface="Times New Roman" pitchFamily="18" charset="0"/>
              </a:rPr>
              <a:t>pred</a:t>
            </a:r>
            <a:r>
              <a:rPr lang="en-US" altLang="zh-TW" sz="2000" dirty="0">
                <a:latin typeface="Times New Roman" pitchFamily="18" charset="0"/>
              </a:rPr>
              <a:t>[v]←u  //</a:t>
            </a:r>
            <a:r>
              <a:rPr lang="zh-TW" altLang="en-US" sz="2000" dirty="0">
                <a:latin typeface="Times New Roman" pitchFamily="18" charset="0"/>
              </a:rPr>
              <a:t>意思為在最短路徑中節點</a:t>
            </a:r>
            <a:r>
              <a:rPr lang="en-US" altLang="zh-TW" sz="2000" dirty="0">
                <a:latin typeface="Times New Roman" pitchFamily="18" charset="0"/>
              </a:rPr>
              <a:t>v</a:t>
            </a:r>
            <a:r>
              <a:rPr lang="zh-TW" altLang="en-US" sz="2000" dirty="0">
                <a:latin typeface="Times New Roman" pitchFamily="18" charset="0"/>
              </a:rPr>
              <a:t>的前一節點為</a:t>
            </a:r>
            <a:r>
              <a:rPr lang="en-US" altLang="zh-TW" sz="2000" dirty="0">
                <a:latin typeface="Times New Roman" pitchFamily="18" charset="0"/>
              </a:rPr>
              <a:t>u</a:t>
            </a:r>
            <a:endParaRPr lang="zh-TW" altLang="en-US" sz="2400" dirty="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14</a:t>
            </a:fld>
            <a:endParaRPr lang="en-US" altLang="zh-TW"/>
          </a:p>
        </p:txBody>
      </p:sp>
    </p:spTree>
    <p:extLst>
      <p:ext uri="{BB962C8B-B14F-4D97-AF65-F5344CB8AC3E}">
        <p14:creationId xmlns:p14="http://schemas.microsoft.com/office/powerpoint/2010/main" val="4155948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33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ltLang="zh-TW" b="1" dirty="0"/>
              <a:t>Dijkstra</a:t>
            </a:r>
            <a:r>
              <a:rPr lang="zh-TW" altLang="en-US" b="1" dirty="0"/>
              <a:t>演算法執行範例</a:t>
            </a:r>
          </a:p>
        </p:txBody>
      </p:sp>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7" y="2132855"/>
            <a:ext cx="8887433" cy="432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15</a:t>
            </a:fld>
            <a:endParaRPr lang="en-US" altLang="zh-TW"/>
          </a:p>
        </p:txBody>
      </p:sp>
    </p:spTree>
    <p:extLst>
      <p:ext uri="{BB962C8B-B14F-4D97-AF65-F5344CB8AC3E}">
        <p14:creationId xmlns:p14="http://schemas.microsoft.com/office/powerpoint/2010/main" val="251067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stretch>
            <a:fillRect/>
          </a:stretch>
        </p:blipFill>
        <p:spPr>
          <a:xfrm>
            <a:off x="18720" y="1760538"/>
            <a:ext cx="5814217" cy="2917783"/>
          </a:xfrm>
          <a:prstGeom prst="rect">
            <a:avLst/>
          </a:prstGeom>
        </p:spPr>
      </p:pic>
      <p:sp>
        <p:nvSpPr>
          <p:cNvPr id="2" name="標題 1"/>
          <p:cNvSpPr>
            <a:spLocks noGrp="1"/>
          </p:cNvSpPr>
          <p:nvPr>
            <p:ph type="title"/>
          </p:nvPr>
        </p:nvSpPr>
        <p:spPr/>
        <p:txBody>
          <a:bodyPr/>
          <a:lstStyle/>
          <a:p>
            <a:r>
              <a:rPr lang="en-US" altLang="zh-TW" dirty="0"/>
              <a:t>Dijkstra</a:t>
            </a:r>
            <a:r>
              <a:rPr lang="zh-TW" altLang="zh-TW" dirty="0"/>
              <a:t>最短路徑</a:t>
            </a:r>
            <a:r>
              <a:rPr lang="zh-TW" altLang="en-US" dirty="0"/>
              <a:t>演算法複雜度</a:t>
            </a:r>
          </a:p>
        </p:txBody>
      </p:sp>
      <p:sp>
        <p:nvSpPr>
          <p:cNvPr id="5" name="投影片編號版面配置區 4"/>
          <p:cNvSpPr>
            <a:spLocks noGrp="1"/>
          </p:cNvSpPr>
          <p:nvPr>
            <p:ph type="sldNum" sz="quarter" idx="10"/>
          </p:nvPr>
        </p:nvSpPr>
        <p:spPr/>
        <p:txBody>
          <a:bodyPr/>
          <a:lstStyle/>
          <a:p>
            <a:pPr>
              <a:defRPr/>
            </a:pPr>
            <a:fld id="{B470CC45-7452-4DAB-A2F7-F98704FF9730}" type="slidenum">
              <a:rPr lang="zh-TW" altLang="en-US" smtClean="0"/>
              <a:pPr>
                <a:defRPr/>
              </a:pPr>
              <a:t>16</a:t>
            </a:fld>
            <a:endParaRPr lang="en-US" altLang="zh-TW"/>
          </a:p>
        </p:txBody>
      </p:sp>
      <p:sp>
        <p:nvSpPr>
          <p:cNvPr id="3" name="內容版面配置區 2"/>
          <p:cNvSpPr>
            <a:spLocks noGrp="1"/>
          </p:cNvSpPr>
          <p:nvPr>
            <p:ph idx="1"/>
          </p:nvPr>
        </p:nvSpPr>
        <p:spPr>
          <a:xfrm>
            <a:off x="2721901" y="3140969"/>
            <a:ext cx="6314595" cy="3384375"/>
          </a:xfrm>
        </p:spPr>
        <p:txBody>
          <a:bodyPr/>
          <a:lstStyle/>
          <a:p>
            <a:pPr marL="0" indent="0">
              <a:buNone/>
            </a:pPr>
            <a:r>
              <a:rPr lang="zh-TW" altLang="en-US" sz="1600" b="1" dirty="0">
                <a:solidFill>
                  <a:srgbClr val="0000FF"/>
                </a:solidFill>
              </a:rPr>
              <a:t>複習</a:t>
            </a:r>
            <a:r>
              <a:rPr lang="en-US" altLang="zh-TW" sz="1600" b="1" dirty="0">
                <a:solidFill>
                  <a:srgbClr val="0000FF"/>
                </a:solidFill>
              </a:rPr>
              <a:t>:</a:t>
            </a:r>
            <a:r>
              <a:rPr lang="zh-TW" altLang="en-US" sz="1600" b="1" dirty="0">
                <a:solidFill>
                  <a:srgbClr val="0000FF"/>
                </a:solidFill>
              </a:rPr>
              <a:t> 使用二元堆積實作優先佇之時間複雜度為初始化</a:t>
            </a:r>
            <a:r>
              <a:rPr lang="en-US" altLang="zh-TW" sz="1600" b="1" dirty="0">
                <a:solidFill>
                  <a:srgbClr val="0000FF"/>
                </a:solidFill>
              </a:rPr>
              <a:t>O(n)</a:t>
            </a:r>
            <a:r>
              <a:rPr lang="zh-TW" altLang="en-US" sz="1600" b="1" dirty="0">
                <a:solidFill>
                  <a:srgbClr val="0000FF"/>
                </a:solidFill>
              </a:rPr>
              <a:t>、插入新元素與提取最小元素操作的時間複雜度為</a:t>
            </a:r>
            <a:r>
              <a:rPr lang="en-US" altLang="zh-TW" sz="1600" b="1" dirty="0">
                <a:solidFill>
                  <a:srgbClr val="0000FF"/>
                </a:solidFill>
              </a:rPr>
              <a:t>O(log n)</a:t>
            </a:r>
            <a:r>
              <a:rPr lang="zh-TW" altLang="en-US" sz="1600" b="1" dirty="0">
                <a:solidFill>
                  <a:srgbClr val="0000FF"/>
                </a:solidFill>
              </a:rPr>
              <a:t>。</a:t>
            </a:r>
            <a:endParaRPr lang="en-US" altLang="zh-TW" sz="1600" b="1" dirty="0">
              <a:solidFill>
                <a:srgbClr val="0000FF"/>
              </a:solidFill>
            </a:endParaRPr>
          </a:p>
          <a:p>
            <a:pPr marL="0" indent="0">
              <a:buNone/>
            </a:pPr>
            <a:r>
              <a:rPr lang="zh-TW" altLang="en-US" sz="1600" dirty="0"/>
              <a:t>假設</a:t>
            </a:r>
            <a:r>
              <a:rPr lang="en-US" altLang="zh-TW" sz="1600" dirty="0"/>
              <a:t>G</a:t>
            </a:r>
            <a:r>
              <a:rPr lang="zh-TW" altLang="en-US" sz="1600" dirty="0"/>
              <a:t>一共有</a:t>
            </a:r>
            <a:r>
              <a:rPr lang="en-US" altLang="zh-TW" sz="1600" dirty="0"/>
              <a:t>n</a:t>
            </a:r>
            <a:r>
              <a:rPr lang="zh-TW" altLang="en-US" sz="1600" dirty="0"/>
              <a:t>個節點，</a:t>
            </a:r>
            <a:r>
              <a:rPr lang="en-US" altLang="zh-TW" sz="1600" dirty="0"/>
              <a:t>m</a:t>
            </a:r>
            <a:r>
              <a:rPr lang="zh-TW" altLang="en-US" sz="1600" dirty="0"/>
              <a:t>個邊</a:t>
            </a:r>
            <a:r>
              <a:rPr lang="en-US" altLang="zh-TW" sz="1600" dirty="0"/>
              <a:t>(</a:t>
            </a:r>
            <a:r>
              <a:rPr lang="zh-TW" altLang="en-US" sz="1600" dirty="0"/>
              <a:t>也就是</a:t>
            </a:r>
            <a:r>
              <a:rPr lang="en-US" altLang="zh-TW" sz="1600" dirty="0"/>
              <a:t>|V|=n, |E|=m)</a:t>
            </a:r>
          </a:p>
          <a:p>
            <a:r>
              <a:rPr lang="zh-TW" altLang="en-US" sz="1600" b="1" dirty="0"/>
              <a:t>行</a:t>
            </a:r>
            <a:r>
              <a:rPr lang="en-US" altLang="zh-TW" sz="1600" b="1" dirty="0"/>
              <a:t>1. </a:t>
            </a:r>
            <a:r>
              <a:rPr lang="zh-TW" altLang="en-US" sz="1600" b="1" dirty="0"/>
              <a:t>初始化</a:t>
            </a:r>
            <a:r>
              <a:rPr lang="en-US" altLang="zh-TW" sz="1600" b="1" dirty="0"/>
              <a:t>d: O(n)</a:t>
            </a:r>
          </a:p>
          <a:p>
            <a:r>
              <a:rPr lang="zh-TW" altLang="en-US" sz="1600" b="1" dirty="0"/>
              <a:t>行</a:t>
            </a:r>
            <a:r>
              <a:rPr lang="en-US" altLang="zh-TW" sz="1600" b="1" dirty="0"/>
              <a:t>2. </a:t>
            </a:r>
            <a:r>
              <a:rPr lang="zh-TW" altLang="en-US" sz="1600" b="1" dirty="0"/>
              <a:t>建立包含</a:t>
            </a:r>
            <a:r>
              <a:rPr lang="zh-TW" altLang="zh-TW" sz="1600" dirty="0"/>
              <a:t>每一個</a:t>
            </a:r>
            <a:r>
              <a:rPr lang="zh-TW" altLang="en-US" sz="1600" dirty="0"/>
              <a:t>節點的優先佇列</a:t>
            </a:r>
            <a:r>
              <a:rPr lang="en-US" altLang="zh-TW" sz="1600" dirty="0"/>
              <a:t>Q:</a:t>
            </a:r>
            <a:r>
              <a:rPr lang="zh-TW" altLang="en-US" sz="1600" dirty="0"/>
              <a:t> </a:t>
            </a:r>
            <a:r>
              <a:rPr lang="en-US" altLang="zh-TW" sz="1600" dirty="0"/>
              <a:t>O(n)</a:t>
            </a:r>
            <a:endParaRPr lang="zh-TW" altLang="zh-TW" sz="1600" dirty="0"/>
          </a:p>
          <a:p>
            <a:r>
              <a:rPr lang="zh-TW" altLang="en-US" sz="1600" b="1" dirty="0"/>
              <a:t>行</a:t>
            </a:r>
            <a:r>
              <a:rPr lang="en-US" altLang="zh-TW" sz="1600" b="1" dirty="0"/>
              <a:t>3. </a:t>
            </a:r>
            <a:r>
              <a:rPr lang="en-US" altLang="zh-TW" sz="1600" dirty="0"/>
              <a:t>while</a:t>
            </a:r>
            <a:r>
              <a:rPr lang="zh-TW" altLang="en-US" sz="1600" dirty="0"/>
              <a:t>迴圈每次迭代會自</a:t>
            </a:r>
            <a:r>
              <a:rPr lang="en-US" altLang="zh-TW" sz="1600" dirty="0"/>
              <a:t>Q</a:t>
            </a:r>
            <a:r>
              <a:rPr lang="zh-TW" altLang="en-US" sz="1600" dirty="0"/>
              <a:t>中次移出一個節點，因此會執行</a:t>
            </a:r>
            <a:r>
              <a:rPr lang="en-US" altLang="zh-TW" sz="1600" dirty="0"/>
              <a:t>n</a:t>
            </a:r>
            <a:r>
              <a:rPr lang="zh-TW" altLang="en-US" sz="1600" dirty="0"/>
              <a:t>次迭代</a:t>
            </a:r>
            <a:endParaRPr lang="en-US" altLang="zh-TW" sz="1600" dirty="0"/>
          </a:p>
          <a:p>
            <a:r>
              <a:rPr lang="zh-TW" altLang="en-US" sz="1600" b="1" dirty="0"/>
              <a:t>行</a:t>
            </a:r>
            <a:r>
              <a:rPr lang="en-US" altLang="zh-TW" sz="1600" b="1" dirty="0"/>
              <a:t>4. </a:t>
            </a:r>
            <a:r>
              <a:rPr lang="zh-TW" altLang="en-US" sz="1600" dirty="0"/>
              <a:t>使用</a:t>
            </a:r>
            <a:r>
              <a:rPr lang="en-US" altLang="zh-TW" sz="1600" dirty="0"/>
              <a:t>O(log n)</a:t>
            </a:r>
            <a:r>
              <a:rPr lang="zh-TW" altLang="en-US" sz="1600" dirty="0"/>
              <a:t>時間自</a:t>
            </a:r>
            <a:r>
              <a:rPr lang="en-US" altLang="zh-TW" sz="1600" dirty="0"/>
              <a:t>Q</a:t>
            </a:r>
            <a:r>
              <a:rPr lang="zh-TW" altLang="en-US" sz="1600" dirty="0"/>
              <a:t>中移出</a:t>
            </a:r>
            <a:r>
              <a:rPr lang="zh-TW" altLang="zh-TW" sz="1600" dirty="0"/>
              <a:t>最小</a:t>
            </a:r>
            <a:r>
              <a:rPr lang="en-US" altLang="zh-TW" sz="1600" dirty="0"/>
              <a:t>d[u]</a:t>
            </a:r>
            <a:r>
              <a:rPr lang="zh-TW" altLang="zh-TW" sz="1600" dirty="0"/>
              <a:t>值之節點</a:t>
            </a:r>
            <a:r>
              <a:rPr lang="en-US" altLang="zh-TW" sz="1600" dirty="0"/>
              <a:t>u</a:t>
            </a:r>
            <a:endParaRPr lang="zh-TW" altLang="zh-TW" sz="1600" dirty="0"/>
          </a:p>
          <a:p>
            <a:r>
              <a:rPr lang="zh-TW" altLang="en-US" sz="1600" b="1" dirty="0"/>
              <a:t>行</a:t>
            </a:r>
            <a:r>
              <a:rPr lang="en-US" altLang="zh-TW" sz="1600" b="1" dirty="0"/>
              <a:t>5. </a:t>
            </a:r>
            <a:r>
              <a:rPr lang="en-US" altLang="zh-TW" sz="1600" dirty="0"/>
              <a:t>for</a:t>
            </a:r>
            <a:r>
              <a:rPr lang="zh-TW" altLang="en-US" sz="1600" dirty="0"/>
              <a:t>迴圈在整個演算法的執行過程中一共執行</a:t>
            </a:r>
            <a:r>
              <a:rPr lang="en-US" altLang="zh-TW" sz="1600" dirty="0"/>
              <a:t>m</a:t>
            </a:r>
            <a:r>
              <a:rPr lang="zh-TW" altLang="en-US" sz="1600" dirty="0"/>
              <a:t>次迭代</a:t>
            </a:r>
            <a:endParaRPr lang="en-US" altLang="zh-TW" sz="1600" dirty="0"/>
          </a:p>
          <a:p>
            <a:r>
              <a:rPr lang="zh-TW" altLang="en-US" sz="1600" b="1" dirty="0"/>
              <a:t>行</a:t>
            </a:r>
            <a:r>
              <a:rPr lang="en-US" altLang="zh-TW" sz="1600" b="1" dirty="0"/>
              <a:t>7. </a:t>
            </a:r>
            <a:r>
              <a:rPr lang="zh-TW" altLang="en-US" sz="1600" dirty="0"/>
              <a:t>使用</a:t>
            </a:r>
            <a:r>
              <a:rPr lang="en-US" altLang="zh-TW" sz="1600" dirty="0"/>
              <a:t>O(log n)</a:t>
            </a:r>
            <a:r>
              <a:rPr lang="zh-TW" altLang="en-US" sz="1600" dirty="0"/>
              <a:t>時間根據新的</a:t>
            </a:r>
            <a:r>
              <a:rPr lang="en-US" altLang="zh-TW" sz="1600" dirty="0"/>
              <a:t>d[v]</a:t>
            </a:r>
            <a:r>
              <a:rPr lang="zh-TW" altLang="en-US" sz="1600" dirty="0"/>
              <a:t>值更新</a:t>
            </a:r>
            <a:r>
              <a:rPr lang="en-US" altLang="zh-TW" sz="1600" dirty="0"/>
              <a:t>v</a:t>
            </a:r>
            <a:r>
              <a:rPr lang="zh-TW" altLang="en-US" sz="1600" dirty="0"/>
              <a:t>在</a:t>
            </a:r>
            <a:r>
              <a:rPr lang="en-US" altLang="zh-TW" sz="1600" dirty="0"/>
              <a:t>Q</a:t>
            </a:r>
            <a:r>
              <a:rPr lang="zh-TW" altLang="en-US" sz="1600" dirty="0"/>
              <a:t>中的位置</a:t>
            </a:r>
            <a:r>
              <a:rPr lang="en-US" altLang="zh-TW" sz="1600" dirty="0"/>
              <a:t>(</a:t>
            </a:r>
            <a:r>
              <a:rPr lang="zh-TW" altLang="en-US" sz="1600" dirty="0"/>
              <a:t>先刪除</a:t>
            </a:r>
            <a:r>
              <a:rPr lang="en-US" altLang="zh-TW" sz="1600" dirty="0"/>
              <a:t>v</a:t>
            </a:r>
            <a:r>
              <a:rPr lang="zh-TW" altLang="en-US" sz="1600" dirty="0"/>
              <a:t>再新增</a:t>
            </a:r>
            <a:r>
              <a:rPr lang="en-US" altLang="zh-TW" sz="1600" dirty="0"/>
              <a:t>v)</a:t>
            </a:r>
          </a:p>
          <a:p>
            <a:pPr marL="0" indent="0">
              <a:buNone/>
            </a:pPr>
            <a:r>
              <a:rPr lang="zh-TW" altLang="en-US" sz="1600" b="1" dirty="0"/>
              <a:t>因此</a:t>
            </a:r>
            <a:r>
              <a:rPr lang="zh-TW" altLang="en-US" sz="1600" b="1" dirty="0">
                <a:solidFill>
                  <a:srgbClr val="0000FF"/>
                </a:solidFill>
              </a:rPr>
              <a:t>總時間複雜度為</a:t>
            </a:r>
            <a:r>
              <a:rPr lang="en-US" altLang="zh-TW" sz="1600" b="1" dirty="0">
                <a:solidFill>
                  <a:srgbClr val="0000FF"/>
                </a:solidFill>
              </a:rPr>
              <a:t>O((</a:t>
            </a:r>
            <a:r>
              <a:rPr lang="en-US" altLang="zh-TW" sz="1600" b="1" dirty="0" err="1">
                <a:solidFill>
                  <a:srgbClr val="0000FF"/>
                </a:solidFill>
              </a:rPr>
              <a:t>n+m</a:t>
            </a:r>
            <a:r>
              <a:rPr lang="en-US" altLang="zh-TW" sz="1600" b="1" dirty="0">
                <a:solidFill>
                  <a:srgbClr val="0000FF"/>
                </a:solidFill>
              </a:rPr>
              <a:t>) log n)=O( (|V|+|E|)  log |V|)</a:t>
            </a:r>
            <a:endParaRPr lang="zh-TW" altLang="zh-TW" sz="1600" b="1" dirty="0">
              <a:solidFill>
                <a:srgbClr val="0000FF"/>
              </a:solidFill>
            </a:endParaRPr>
          </a:p>
          <a:p>
            <a:endParaRPr lang="zh-TW" altLang="zh-TW" sz="1600" dirty="0"/>
          </a:p>
          <a:p>
            <a:endParaRPr lang="zh-TW" altLang="en-US" sz="1600" dirty="0"/>
          </a:p>
        </p:txBody>
      </p:sp>
    </p:spTree>
    <p:extLst>
      <p:ext uri="{BB962C8B-B14F-4D97-AF65-F5344CB8AC3E}">
        <p14:creationId xmlns:p14="http://schemas.microsoft.com/office/powerpoint/2010/main" val="231648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412E48-FDBF-44DD-B800-7D8DF70F0915}"/>
              </a:ext>
            </a:extLst>
          </p:cNvPr>
          <p:cNvSpPr>
            <a:spLocks noGrp="1"/>
          </p:cNvSpPr>
          <p:nvPr>
            <p:ph type="title"/>
          </p:nvPr>
        </p:nvSpPr>
        <p:spPr>
          <a:xfrm>
            <a:off x="1150939" y="617538"/>
            <a:ext cx="3565078" cy="1143000"/>
          </a:xfrm>
        </p:spPr>
        <p:txBody>
          <a:bodyPr/>
          <a:lstStyle/>
          <a:p>
            <a:r>
              <a:rPr lang="zh-TW" altLang="en-US" dirty="0"/>
              <a:t>具有負權重邊的圖的</a:t>
            </a:r>
            <a:r>
              <a:rPr lang="en-US" altLang="zh-TW" dirty="0"/>
              <a:t>SPP</a:t>
            </a:r>
            <a:endParaRPr lang="zh-TW" altLang="en-US" dirty="0"/>
          </a:p>
        </p:txBody>
      </p:sp>
      <p:sp>
        <p:nvSpPr>
          <p:cNvPr id="3" name="內容版面配置區 2">
            <a:extLst>
              <a:ext uri="{FF2B5EF4-FFF2-40B4-BE49-F238E27FC236}">
                <a16:creationId xmlns:a16="http://schemas.microsoft.com/office/drawing/2014/main" id="{772277B9-2458-4C0A-B0FA-BD61FD513EDE}"/>
              </a:ext>
            </a:extLst>
          </p:cNvPr>
          <p:cNvSpPr>
            <a:spLocks noGrp="1"/>
          </p:cNvSpPr>
          <p:nvPr>
            <p:ph idx="1"/>
          </p:nvPr>
        </p:nvSpPr>
        <p:spPr>
          <a:xfrm>
            <a:off x="685800" y="1825626"/>
            <a:ext cx="7772400" cy="4114800"/>
          </a:xfrm>
        </p:spPr>
        <p:txBody>
          <a:bodyPr/>
          <a:lstStyle/>
          <a:p>
            <a:r>
              <a:rPr lang="en-US" altLang="zh-TW" sz="2800" dirty="0"/>
              <a:t>Dijkstra </a:t>
            </a:r>
            <a:r>
              <a:rPr lang="zh-TW" altLang="en-US" sz="2800" dirty="0"/>
              <a:t>最短路徑演算法無法解決具有負權重邊的圖的最短路徑問題</a:t>
            </a:r>
            <a:r>
              <a:rPr lang="en-US" altLang="zh-TW" sz="2800" dirty="0"/>
              <a:t>(SPP)</a:t>
            </a:r>
            <a:r>
              <a:rPr lang="zh-TW" altLang="en-US" sz="2800" dirty="0"/>
              <a:t>。</a:t>
            </a:r>
          </a:p>
        </p:txBody>
      </p:sp>
      <p:sp>
        <p:nvSpPr>
          <p:cNvPr id="4" name="投影片編號版面配置區 3">
            <a:extLst>
              <a:ext uri="{FF2B5EF4-FFF2-40B4-BE49-F238E27FC236}">
                <a16:creationId xmlns:a16="http://schemas.microsoft.com/office/drawing/2014/main" id="{A79B359A-EBE1-4F52-809D-0F85F7B3895F}"/>
              </a:ext>
            </a:extLst>
          </p:cNvPr>
          <p:cNvSpPr>
            <a:spLocks noGrp="1"/>
          </p:cNvSpPr>
          <p:nvPr>
            <p:ph type="sldNum" sz="quarter" idx="10"/>
          </p:nvPr>
        </p:nvSpPr>
        <p:spPr/>
        <p:txBody>
          <a:bodyPr/>
          <a:lstStyle/>
          <a:p>
            <a:pPr>
              <a:defRPr/>
            </a:pPr>
            <a:fld id="{B470CC45-7452-4DAB-A2F7-F98704FF9730}" type="slidenum">
              <a:rPr lang="zh-TW" altLang="en-US" smtClean="0"/>
              <a:pPr>
                <a:defRPr/>
              </a:pPr>
              <a:t>17</a:t>
            </a:fld>
            <a:endParaRPr lang="en-US" altLang="zh-TW"/>
          </a:p>
        </p:txBody>
      </p:sp>
      <p:pic>
        <p:nvPicPr>
          <p:cNvPr id="5" name="圖片 4">
            <a:extLst>
              <a:ext uri="{FF2B5EF4-FFF2-40B4-BE49-F238E27FC236}">
                <a16:creationId xmlns:a16="http://schemas.microsoft.com/office/drawing/2014/main" id="{98BE2B0E-E3D4-4AFB-BDB2-C3AFEF45A160}"/>
              </a:ext>
            </a:extLst>
          </p:cNvPr>
          <p:cNvPicPr>
            <a:picLocks noChangeAspect="1"/>
          </p:cNvPicPr>
          <p:nvPr/>
        </p:nvPicPr>
        <p:blipFill rotWithShape="1">
          <a:blip r:embed="rId2"/>
          <a:srcRect b="26284"/>
          <a:stretch/>
        </p:blipFill>
        <p:spPr>
          <a:xfrm>
            <a:off x="4644008" y="-58861"/>
            <a:ext cx="4701893" cy="1884487"/>
          </a:xfrm>
          <a:prstGeom prst="rect">
            <a:avLst/>
          </a:prstGeom>
        </p:spPr>
      </p:pic>
      <p:sp>
        <p:nvSpPr>
          <p:cNvPr id="6" name="文字方塊 5">
            <a:extLst>
              <a:ext uri="{FF2B5EF4-FFF2-40B4-BE49-F238E27FC236}">
                <a16:creationId xmlns:a16="http://schemas.microsoft.com/office/drawing/2014/main" id="{77828177-8BF4-4D00-ACB0-3AB7DBDD850A}"/>
              </a:ext>
            </a:extLst>
          </p:cNvPr>
          <p:cNvSpPr txBox="1"/>
          <p:nvPr/>
        </p:nvSpPr>
        <p:spPr>
          <a:xfrm>
            <a:off x="457200" y="2915250"/>
            <a:ext cx="8229600" cy="3970318"/>
          </a:xfrm>
          <a:prstGeom prst="rect">
            <a:avLst/>
          </a:prstGeom>
          <a:noFill/>
        </p:spPr>
        <p:txBody>
          <a:bodyPr wrap="square" rtlCol="0">
            <a:spAutoFit/>
          </a:bodyPr>
          <a:lstStyle/>
          <a:p>
            <a:pPr marL="355600" indent="-355600">
              <a:tabLst>
                <a:tab pos="355600" algn="l"/>
              </a:tabLst>
            </a:pPr>
            <a:r>
              <a:rPr lang="en-US" altLang="zh-TW" sz="1800" dirty="0"/>
              <a:t>0. 	</a:t>
            </a:r>
            <a:r>
              <a:rPr lang="zh-TW" altLang="en-US" sz="1800" dirty="0"/>
              <a:t>令起點為</a:t>
            </a:r>
            <a:r>
              <a:rPr lang="en-US" altLang="zh-TW" sz="1800" dirty="0"/>
              <a:t>a</a:t>
            </a:r>
            <a:r>
              <a:rPr lang="zh-TW" altLang="en-US" sz="1800" dirty="0"/>
              <a:t>，則初始化距離為 </a:t>
            </a:r>
            <a:r>
              <a:rPr lang="en-US" altLang="zh-TW" sz="1800" dirty="0"/>
              <a:t>d[a] = 0, d[b] = ∞, d[c] = ∞, d[d] = ∞</a:t>
            </a:r>
            <a:r>
              <a:rPr lang="zh-TW" altLang="en-US" sz="1800" dirty="0"/>
              <a:t>。</a:t>
            </a:r>
            <a:endParaRPr lang="en-US" altLang="zh-TW" sz="1800" dirty="0"/>
          </a:p>
          <a:p>
            <a:pPr marL="355600" indent="-355600">
              <a:tabLst>
                <a:tab pos="355600" algn="l"/>
              </a:tabLst>
            </a:pPr>
            <a:r>
              <a:rPr lang="en-US" altLang="zh-TW" sz="1800" dirty="0"/>
              <a:t>1. 	</a:t>
            </a:r>
            <a:r>
              <a:rPr lang="zh-TW" altLang="en-US" sz="1800" dirty="0"/>
              <a:t>第一次迭代選擇尚未被選擇過且距離最小的節點 </a:t>
            </a:r>
            <a:r>
              <a:rPr lang="en-US" altLang="zh-TW" sz="1800" dirty="0"/>
              <a:t>a</a:t>
            </a:r>
            <a:r>
              <a:rPr lang="zh-TW" altLang="en-US" sz="1800" dirty="0"/>
              <a:t>，從節點 </a:t>
            </a:r>
            <a:r>
              <a:rPr lang="en-US" altLang="zh-TW" sz="1800" dirty="0"/>
              <a:t>a </a:t>
            </a:r>
            <a:r>
              <a:rPr lang="zh-TW" altLang="en-US" sz="1800" dirty="0"/>
              <a:t>出發，執行距離更新</a:t>
            </a:r>
            <a:r>
              <a:rPr lang="en-US" altLang="zh-TW" sz="1800" dirty="0"/>
              <a:t>a → c: </a:t>
            </a:r>
            <a:r>
              <a:rPr lang="zh-TW" altLang="en-US" sz="1800" dirty="0"/>
              <a:t>權重 </a:t>
            </a:r>
            <a:r>
              <a:rPr lang="en-US" altLang="zh-TW" sz="1800" dirty="0"/>
              <a:t>1</a:t>
            </a:r>
            <a:r>
              <a:rPr lang="zh-TW" altLang="en-US" sz="1800" dirty="0"/>
              <a:t>，更新 </a:t>
            </a:r>
            <a:r>
              <a:rPr lang="en-US" altLang="zh-TW" sz="1800" dirty="0"/>
              <a:t>d[c] = 1</a:t>
            </a:r>
            <a:r>
              <a:rPr lang="zh-TW" altLang="en-US" sz="1800" dirty="0"/>
              <a:t>。</a:t>
            </a:r>
            <a:r>
              <a:rPr lang="en-US" altLang="zh-TW" sz="1800" dirty="0"/>
              <a:t>a → b: </a:t>
            </a:r>
            <a:r>
              <a:rPr lang="zh-TW" altLang="en-US" sz="1800" dirty="0"/>
              <a:t>權重 </a:t>
            </a:r>
            <a:r>
              <a:rPr lang="en-US" altLang="zh-TW" sz="1800" dirty="0"/>
              <a:t>4</a:t>
            </a:r>
            <a:r>
              <a:rPr lang="zh-TW" altLang="en-US" sz="1800" dirty="0"/>
              <a:t>，更新 </a:t>
            </a:r>
            <a:r>
              <a:rPr lang="en-US" altLang="zh-TW" sz="1800" dirty="0"/>
              <a:t>d[b] = 4</a:t>
            </a:r>
            <a:r>
              <a:rPr lang="zh-TW" altLang="en-US" sz="1800" dirty="0"/>
              <a:t>。</a:t>
            </a:r>
            <a:endParaRPr lang="en-US" altLang="zh-TW" sz="1800" dirty="0"/>
          </a:p>
          <a:p>
            <a:pPr marL="355600" indent="-355600">
              <a:tabLst>
                <a:tab pos="355600" algn="l"/>
              </a:tabLst>
            </a:pPr>
            <a:r>
              <a:rPr lang="en-US" altLang="zh-TW" sz="1800" dirty="0"/>
              <a:t>2.</a:t>
            </a:r>
            <a:r>
              <a:rPr lang="zh-TW" altLang="en-US" sz="1800" dirty="0"/>
              <a:t> </a:t>
            </a:r>
            <a:r>
              <a:rPr lang="en-US" altLang="zh-TW" sz="1800" dirty="0"/>
              <a:t>	</a:t>
            </a:r>
            <a:r>
              <a:rPr lang="zh-TW" altLang="en-US" sz="1800" dirty="0"/>
              <a:t> 第二次迭代選擇尚未被選擇過且距離最小的節點 </a:t>
            </a:r>
            <a:r>
              <a:rPr lang="en-US" altLang="zh-TW" sz="1800" dirty="0"/>
              <a:t>c(</a:t>
            </a:r>
            <a:r>
              <a:rPr lang="zh-TW" altLang="en-US" sz="1800" dirty="0"/>
              <a:t>由於 </a:t>
            </a:r>
            <a:r>
              <a:rPr lang="en-US" altLang="zh-TW" sz="1800" dirty="0"/>
              <a:t>d[c] = 1 &lt; d[b] = 4</a:t>
            </a:r>
            <a:r>
              <a:rPr lang="zh-TW" altLang="en-US" sz="1800" dirty="0"/>
              <a:t>，因此節點 </a:t>
            </a:r>
            <a:r>
              <a:rPr lang="en-US" altLang="zh-TW" sz="1800" dirty="0"/>
              <a:t>c </a:t>
            </a:r>
            <a:r>
              <a:rPr lang="zh-TW" altLang="en-US" sz="1800" dirty="0"/>
              <a:t>被選擇</a:t>
            </a:r>
            <a:r>
              <a:rPr lang="en-US" altLang="zh-TW" sz="1800" dirty="0"/>
              <a:t>)</a:t>
            </a:r>
            <a:r>
              <a:rPr lang="zh-TW" altLang="en-US" sz="1800" dirty="0"/>
              <a:t>，執行距離更新</a:t>
            </a:r>
            <a:r>
              <a:rPr lang="en-US" altLang="zh-TW" sz="1800" dirty="0"/>
              <a:t>c → d: </a:t>
            </a:r>
            <a:r>
              <a:rPr lang="zh-TW" altLang="en-US" sz="1800" dirty="0"/>
              <a:t>權重 </a:t>
            </a:r>
            <a:r>
              <a:rPr lang="en-US" altLang="zh-TW" sz="1800" dirty="0"/>
              <a:t>7</a:t>
            </a:r>
            <a:r>
              <a:rPr lang="zh-TW" altLang="en-US" sz="1800" dirty="0"/>
              <a:t>，更新 </a:t>
            </a:r>
            <a:r>
              <a:rPr lang="en-US" altLang="zh-TW" sz="1800" dirty="0"/>
              <a:t>d[d] = 8</a:t>
            </a:r>
            <a:r>
              <a:rPr lang="zh-TW" altLang="en-US" sz="1800" dirty="0"/>
              <a:t>。</a:t>
            </a:r>
            <a:endParaRPr lang="en-US" altLang="zh-TW" sz="1800" dirty="0"/>
          </a:p>
          <a:p>
            <a:pPr marL="355600" indent="-355600">
              <a:tabLst>
                <a:tab pos="355600" algn="l"/>
              </a:tabLst>
            </a:pPr>
            <a:r>
              <a:rPr lang="en-US" altLang="zh-TW" sz="1800" dirty="0"/>
              <a:t>3. 	</a:t>
            </a:r>
            <a:r>
              <a:rPr lang="zh-TW" altLang="en-US" sz="1800" dirty="0"/>
              <a:t>第三次迭代選擇尚未被選擇過且距離最小的節點 </a:t>
            </a:r>
            <a:r>
              <a:rPr lang="en-US" altLang="zh-TW" sz="1800" dirty="0"/>
              <a:t>b</a:t>
            </a:r>
            <a:r>
              <a:rPr lang="zh-TW" altLang="en-US" sz="1800" dirty="0"/>
              <a:t>，執行距離更新</a:t>
            </a:r>
            <a:r>
              <a:rPr lang="en-US" altLang="zh-TW" sz="1800" dirty="0"/>
              <a:t>b → c: </a:t>
            </a:r>
            <a:r>
              <a:rPr lang="zh-TW" altLang="en-US" sz="1800" dirty="0"/>
              <a:t>權重 </a:t>
            </a:r>
            <a:r>
              <a:rPr lang="en-US" altLang="zh-TW" sz="1800" dirty="0"/>
              <a:t>-5</a:t>
            </a:r>
            <a:r>
              <a:rPr lang="zh-TW" altLang="en-US" sz="1800" dirty="0"/>
              <a:t>，更新 </a:t>
            </a:r>
            <a:r>
              <a:rPr lang="en-US" altLang="zh-TW" sz="1800" dirty="0"/>
              <a:t>d[c] = d[b] + ( − 5) = 4 + ( − 5) = − 1</a:t>
            </a:r>
            <a:r>
              <a:rPr lang="zh-TW" altLang="en-US" sz="1800" dirty="0"/>
              <a:t>。但是 </a:t>
            </a:r>
            <a:r>
              <a:rPr lang="en-US" altLang="zh-TW" sz="1800" dirty="0"/>
              <a:t>d[c] </a:t>
            </a:r>
            <a:r>
              <a:rPr lang="zh-TW" altLang="en-US" sz="1800" dirty="0"/>
              <a:t>已經不在 </a:t>
            </a:r>
            <a:r>
              <a:rPr lang="en-US" altLang="zh-TW" sz="1800" dirty="0"/>
              <a:t>Q </a:t>
            </a:r>
            <a:r>
              <a:rPr lang="zh-TW" altLang="en-US" sz="1800" dirty="0"/>
              <a:t>中，因此 </a:t>
            </a:r>
            <a:r>
              <a:rPr lang="en-US" altLang="zh-TW" sz="1800" dirty="0"/>
              <a:t>d[c] = − 1 </a:t>
            </a:r>
            <a:r>
              <a:rPr lang="zh-TW" altLang="en-US" sz="1800" dirty="0"/>
              <a:t>在 </a:t>
            </a:r>
            <a:r>
              <a:rPr lang="en-US" altLang="zh-TW" sz="1800" dirty="0"/>
              <a:t>Q </a:t>
            </a:r>
            <a:r>
              <a:rPr lang="zh-TW" altLang="en-US" sz="1800" dirty="0"/>
              <a:t>中的更新並不成功</a:t>
            </a:r>
            <a:endParaRPr lang="en-US" altLang="zh-TW" sz="1800" dirty="0"/>
          </a:p>
          <a:p>
            <a:pPr marL="355600" indent="-355600">
              <a:tabLst>
                <a:tab pos="355600" algn="l"/>
              </a:tabLst>
            </a:pPr>
            <a:r>
              <a:rPr lang="en-US" altLang="zh-TW" sz="1800" dirty="0"/>
              <a:t>4.	</a:t>
            </a:r>
            <a:r>
              <a:rPr lang="zh-TW" altLang="en-US" sz="1800" dirty="0"/>
              <a:t>第四次迭代選擇尚未被選擇過且距離最小的節點 </a:t>
            </a:r>
            <a:r>
              <a:rPr lang="en-US" altLang="zh-TW" sz="1800" dirty="0"/>
              <a:t>d</a:t>
            </a:r>
            <a:r>
              <a:rPr lang="zh-TW" altLang="en-US" sz="1800" dirty="0"/>
              <a:t>。因為節點 </a:t>
            </a:r>
            <a:r>
              <a:rPr lang="en-US" altLang="zh-TW" sz="1800" dirty="0"/>
              <a:t>d </a:t>
            </a:r>
            <a:r>
              <a:rPr lang="zh-TW" altLang="en-US" sz="1800" dirty="0"/>
              <a:t>沒有向外的鄰接節點，所以無須執行距離更新，因此第四次迭代結束。</a:t>
            </a:r>
            <a:endParaRPr lang="en-US" altLang="zh-TW" sz="1800" dirty="0"/>
          </a:p>
          <a:p>
            <a:pPr marL="355600" indent="-355600">
              <a:tabLst>
                <a:tab pos="355600" algn="l"/>
              </a:tabLst>
            </a:pPr>
            <a:r>
              <a:rPr lang="en-US" altLang="zh-TW" sz="1800" dirty="0"/>
              <a:t>5.	</a:t>
            </a:r>
            <a:r>
              <a:rPr lang="zh-TW" altLang="en-US" sz="1800" dirty="0"/>
              <a:t>至此，優先佇列 </a:t>
            </a:r>
            <a:r>
              <a:rPr lang="en-US" altLang="zh-TW" sz="1800" dirty="0"/>
              <a:t>Q </a:t>
            </a:r>
            <a:r>
              <a:rPr lang="zh-TW" altLang="en-US" sz="1800" dirty="0"/>
              <a:t>已經為空，因此演算法回傳所有節點的距離 </a:t>
            </a:r>
            <a:r>
              <a:rPr lang="en-US" altLang="zh-TW" sz="1800" dirty="0"/>
              <a:t>d[a] = 0</a:t>
            </a:r>
            <a:r>
              <a:rPr lang="zh-TW" altLang="en-US" sz="1800" dirty="0"/>
              <a:t>、</a:t>
            </a:r>
            <a:r>
              <a:rPr lang="en-US" altLang="zh-TW" sz="1800" dirty="0"/>
              <a:t>d[b] = 4</a:t>
            </a:r>
            <a:r>
              <a:rPr lang="zh-TW" altLang="en-US" sz="1800" dirty="0"/>
              <a:t>、</a:t>
            </a:r>
            <a:r>
              <a:rPr lang="en-US" altLang="zh-TW" sz="1800" dirty="0"/>
              <a:t>d[c] = − 1</a:t>
            </a:r>
            <a:r>
              <a:rPr lang="zh-TW" altLang="en-US" sz="1800" dirty="0"/>
              <a:t>、</a:t>
            </a:r>
            <a:r>
              <a:rPr lang="en-US" altLang="zh-TW" sz="1800" dirty="0"/>
              <a:t>d[d] = 8</a:t>
            </a:r>
            <a:r>
              <a:rPr lang="zh-TW" altLang="en-US" sz="1800" dirty="0"/>
              <a:t>。其中 </a:t>
            </a:r>
            <a:r>
              <a:rPr lang="en-US" altLang="zh-TW" sz="1800" dirty="0"/>
              <a:t>d[d] = 8 </a:t>
            </a:r>
            <a:r>
              <a:rPr lang="zh-TW" altLang="en-US" sz="1800" dirty="0"/>
              <a:t>是錯誤的，應該為 </a:t>
            </a:r>
            <a:r>
              <a:rPr lang="en-US" altLang="zh-TW" sz="1800" dirty="0"/>
              <a:t>d[d] = 6</a:t>
            </a:r>
            <a:r>
              <a:rPr lang="zh-TW" altLang="en-US" sz="1800" dirty="0"/>
              <a:t>，這個錯誤就是因為有負權重的邊所引起的。</a:t>
            </a:r>
            <a:endParaRPr lang="en-US" altLang="zh-TW" sz="1800" dirty="0"/>
          </a:p>
          <a:p>
            <a:endParaRPr lang="zh-TW" altLang="en-US" sz="1800" dirty="0"/>
          </a:p>
        </p:txBody>
      </p:sp>
    </p:spTree>
    <p:extLst>
      <p:ext uri="{BB962C8B-B14F-4D97-AF65-F5344CB8AC3E}">
        <p14:creationId xmlns:p14="http://schemas.microsoft.com/office/powerpoint/2010/main" val="356700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66CE5F-F477-4D1C-9B65-C7448C4E6B33}"/>
              </a:ext>
            </a:extLst>
          </p:cNvPr>
          <p:cNvSpPr>
            <a:spLocks noGrp="1"/>
          </p:cNvSpPr>
          <p:nvPr>
            <p:ph type="title"/>
          </p:nvPr>
        </p:nvSpPr>
        <p:spPr/>
        <p:txBody>
          <a:bodyPr/>
          <a:lstStyle/>
          <a:p>
            <a:r>
              <a:rPr lang="zh-TW" altLang="en-US" dirty="0"/>
              <a:t>如何讓</a:t>
            </a:r>
            <a:r>
              <a:rPr lang="en-US" altLang="zh-TW" dirty="0"/>
              <a:t>Dijkstra</a:t>
            </a:r>
            <a:r>
              <a:rPr lang="zh-TW" altLang="en-US" dirty="0"/>
              <a:t>演算法解決具有負權重邊的圖的</a:t>
            </a:r>
            <a:r>
              <a:rPr lang="en-US" altLang="zh-TW" dirty="0"/>
              <a:t>SPP</a:t>
            </a:r>
            <a:endParaRPr lang="zh-TW" altLang="en-US" dirty="0"/>
          </a:p>
        </p:txBody>
      </p:sp>
      <p:sp>
        <p:nvSpPr>
          <p:cNvPr id="3" name="內容版面配置區 2">
            <a:extLst>
              <a:ext uri="{FF2B5EF4-FFF2-40B4-BE49-F238E27FC236}">
                <a16:creationId xmlns:a16="http://schemas.microsoft.com/office/drawing/2014/main" id="{58DEDEF0-4D32-433B-96C3-6540CE6B44EE}"/>
              </a:ext>
            </a:extLst>
          </p:cNvPr>
          <p:cNvSpPr>
            <a:spLocks noGrp="1"/>
          </p:cNvSpPr>
          <p:nvPr>
            <p:ph idx="1"/>
          </p:nvPr>
        </p:nvSpPr>
        <p:spPr>
          <a:xfrm>
            <a:off x="107504" y="2017713"/>
            <a:ext cx="8847584" cy="4114800"/>
          </a:xfrm>
        </p:spPr>
        <p:txBody>
          <a:bodyPr/>
          <a:lstStyle/>
          <a:p>
            <a:r>
              <a:rPr lang="zh-TW" altLang="en-US" sz="2000" dirty="0"/>
              <a:t>我們如果將所有邊的權重統一加上某個常數，使所有的權重變成非負數</a:t>
            </a:r>
            <a:br>
              <a:rPr lang="en-US" altLang="zh-TW" sz="2000" dirty="0"/>
            </a:br>
            <a:r>
              <a:rPr lang="en-US" altLang="zh-TW" sz="2000" dirty="0"/>
              <a:t>(</a:t>
            </a:r>
            <a:r>
              <a:rPr lang="zh-TW" altLang="en-US" sz="2000" dirty="0"/>
              <a:t>假設圖中最小的負權重為 </a:t>
            </a:r>
            <a:r>
              <a:rPr lang="en-US" altLang="zh-TW" sz="2000" dirty="0" err="1"/>
              <a:t>w_min</a:t>
            </a:r>
            <a:r>
              <a:rPr lang="en-US" altLang="zh-TW" sz="2000" dirty="0"/>
              <a:t> </a:t>
            </a:r>
            <a:r>
              <a:rPr lang="zh-TW" altLang="en-US" sz="2000" dirty="0"/>
              <a:t>，我們將所有邊的權重都加上 </a:t>
            </a:r>
            <a:r>
              <a:rPr lang="en-US" altLang="zh-TW" sz="2000" dirty="0"/>
              <a:t>|</a:t>
            </a:r>
            <a:r>
              <a:rPr lang="en-US" altLang="zh-TW" sz="2000" dirty="0" err="1"/>
              <a:t>w_min</a:t>
            </a:r>
            <a:r>
              <a:rPr lang="en-US" altLang="zh-TW" sz="2000" dirty="0"/>
              <a:t>|)</a:t>
            </a:r>
            <a:endParaRPr lang="zh-TW" altLang="en-US" sz="2000" dirty="0"/>
          </a:p>
          <a:p>
            <a:r>
              <a:rPr lang="zh-TW" altLang="en-US" sz="2000" dirty="0"/>
              <a:t>但是這種轉換方式會改變最短路徑的選擇，因而導致錯誤結果，因為它改變了不同路徑的相對長度</a:t>
            </a:r>
            <a:endParaRPr lang="en-US" altLang="zh-TW" sz="2000" dirty="0"/>
          </a:p>
          <a:p>
            <a:r>
              <a:rPr lang="zh-TW" altLang="en-US" sz="2000" dirty="0"/>
              <a:t>如果所有邊的權重都加上一個固定值</a:t>
            </a:r>
            <a:r>
              <a:rPr lang="en-US" altLang="zh-TW" sz="2000" dirty="0"/>
              <a:t>| </a:t>
            </a:r>
            <a:r>
              <a:rPr lang="en-US" altLang="zh-TW" sz="2000" dirty="0" err="1"/>
              <a:t>w_min</a:t>
            </a:r>
            <a:r>
              <a:rPr lang="en-US" altLang="zh-TW" sz="2000" dirty="0"/>
              <a:t>|</a:t>
            </a:r>
            <a:r>
              <a:rPr lang="zh-TW" altLang="en-US" sz="2000" dirty="0"/>
              <a:t>，則每條路徑的總長度都會額外增加 </a:t>
            </a:r>
            <a:r>
              <a:rPr lang="en-US" altLang="zh-TW" sz="2000" dirty="0"/>
              <a:t>(k − 1) × |</a:t>
            </a:r>
            <a:r>
              <a:rPr lang="en-US" altLang="zh-TW" sz="2000" dirty="0" err="1"/>
              <a:t>w_min</a:t>
            </a:r>
            <a:r>
              <a:rPr lang="en-US" altLang="zh-TW" sz="2000" dirty="0"/>
              <a:t>|</a:t>
            </a:r>
            <a:r>
              <a:rPr lang="zh-TW" altLang="en-US" sz="2000" dirty="0"/>
              <a:t>（</a:t>
            </a:r>
            <a:r>
              <a:rPr lang="en-US" altLang="zh-TW" sz="2000" dirty="0"/>
              <a:t>k </a:t>
            </a:r>
            <a:r>
              <a:rPr lang="zh-TW" altLang="en-US" sz="2000" dirty="0"/>
              <a:t>是該路徑上的邊數）。這會導致原本較短的路徑，因為邊數較多而變得較長，而原本較長但邊數較少的路徑可能變成新的「最短路徑」，最終導致 </a:t>
            </a:r>
            <a:r>
              <a:rPr lang="en-US" altLang="zh-TW" sz="2000" dirty="0"/>
              <a:t>Dijkstra </a:t>
            </a:r>
            <a:r>
              <a:rPr lang="zh-TW" altLang="en-US" sz="2000" dirty="0"/>
              <a:t>得到錯誤的結果。</a:t>
            </a:r>
            <a:endParaRPr lang="en-US" altLang="zh-TW" sz="2000" dirty="0"/>
          </a:p>
          <a:p>
            <a:r>
              <a:rPr lang="zh-TW" altLang="en-US" sz="2000" dirty="0"/>
              <a:t>綜合而言，</a:t>
            </a:r>
            <a:r>
              <a:rPr lang="en-US" altLang="zh-TW" sz="2000" dirty="0"/>
              <a:t>Dijkstra </a:t>
            </a:r>
            <a:r>
              <a:rPr lang="zh-TW" altLang="en-US" sz="2000" dirty="0"/>
              <a:t>最短路徑演算法選擇當前累積距離最短的節點來尋找最短路徑，但這上述的權重轉換會偏袒邊數較少的路徑，因為它們額外累加的總權重較少。因而破壞不同路徑之間的相對距離關係，導致 </a:t>
            </a:r>
            <a:r>
              <a:rPr lang="en-US" altLang="zh-TW" sz="2000" dirty="0"/>
              <a:t>Dijkstra </a:t>
            </a:r>
            <a:r>
              <a:rPr lang="zh-TW" altLang="en-US" sz="2000" dirty="0"/>
              <a:t>最短路徑演算法錯誤地選擇非最短路徑。</a:t>
            </a:r>
          </a:p>
        </p:txBody>
      </p:sp>
      <p:sp>
        <p:nvSpPr>
          <p:cNvPr id="4" name="投影片編號版面配置區 3">
            <a:extLst>
              <a:ext uri="{FF2B5EF4-FFF2-40B4-BE49-F238E27FC236}">
                <a16:creationId xmlns:a16="http://schemas.microsoft.com/office/drawing/2014/main" id="{0A81A2D0-B5D6-4BB9-AF74-BF1802027632}"/>
              </a:ext>
            </a:extLst>
          </p:cNvPr>
          <p:cNvSpPr>
            <a:spLocks noGrp="1"/>
          </p:cNvSpPr>
          <p:nvPr>
            <p:ph type="sldNum" sz="quarter" idx="10"/>
          </p:nvPr>
        </p:nvSpPr>
        <p:spPr/>
        <p:txBody>
          <a:bodyPr/>
          <a:lstStyle/>
          <a:p>
            <a:pPr>
              <a:defRPr/>
            </a:pPr>
            <a:fld id="{B470CC45-7452-4DAB-A2F7-F98704FF9730}" type="slidenum">
              <a:rPr lang="zh-TW" altLang="en-US" smtClean="0"/>
              <a:pPr>
                <a:defRPr/>
              </a:pPr>
              <a:t>18</a:t>
            </a:fld>
            <a:endParaRPr lang="en-US" altLang="zh-TW"/>
          </a:p>
        </p:txBody>
      </p:sp>
    </p:spTree>
    <p:extLst>
      <p:ext uri="{BB962C8B-B14F-4D97-AF65-F5344CB8AC3E}">
        <p14:creationId xmlns:p14="http://schemas.microsoft.com/office/powerpoint/2010/main" val="2868932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F0BE0B-62BD-4FFF-AF46-933BDD8D4959}"/>
              </a:ext>
            </a:extLst>
          </p:cNvPr>
          <p:cNvSpPr>
            <a:spLocks noGrp="1"/>
          </p:cNvSpPr>
          <p:nvPr>
            <p:ph type="title"/>
          </p:nvPr>
        </p:nvSpPr>
        <p:spPr/>
        <p:txBody>
          <a:bodyPr/>
          <a:lstStyle/>
          <a:p>
            <a:r>
              <a:rPr lang="zh-TW" altLang="en-US" sz="3600" dirty="0"/>
              <a:t>外匯與金融套利 </a:t>
            </a:r>
            <a:br>
              <a:rPr lang="en-US" altLang="zh-TW" sz="3600" dirty="0"/>
            </a:br>
            <a:r>
              <a:rPr lang="en-US" altLang="zh-TW" sz="3600" dirty="0"/>
              <a:t>(currency exchange and arbitrage) </a:t>
            </a:r>
            <a:endParaRPr lang="zh-TW" altLang="en-US" sz="3600" dirty="0"/>
          </a:p>
        </p:txBody>
      </p:sp>
      <p:sp>
        <p:nvSpPr>
          <p:cNvPr id="3" name="內容版面配置區 2">
            <a:extLst>
              <a:ext uri="{FF2B5EF4-FFF2-40B4-BE49-F238E27FC236}">
                <a16:creationId xmlns:a16="http://schemas.microsoft.com/office/drawing/2014/main" id="{B5564929-5F87-4DB0-8384-0827CE51A55F}"/>
              </a:ext>
            </a:extLst>
          </p:cNvPr>
          <p:cNvSpPr>
            <a:spLocks noGrp="1"/>
          </p:cNvSpPr>
          <p:nvPr>
            <p:ph idx="1"/>
          </p:nvPr>
        </p:nvSpPr>
        <p:spPr>
          <a:xfrm>
            <a:off x="539552" y="2017713"/>
            <a:ext cx="8208912" cy="4114800"/>
          </a:xfrm>
        </p:spPr>
        <p:txBody>
          <a:bodyPr/>
          <a:lstStyle/>
          <a:p>
            <a:pPr algn="just"/>
            <a:r>
              <a:rPr lang="zh-TW" altLang="en-US" sz="2000" dirty="0"/>
              <a:t>在金融市場中，貨幣間的匯率變動可以表示為加權圖，其中邊的權重為匯率的對數 </a:t>
            </a:r>
            <a:r>
              <a:rPr lang="en-US" altLang="zh-TW" sz="2000" dirty="0"/>
              <a:t>(logarithm of exchange rate) </a:t>
            </a:r>
            <a:r>
              <a:rPr lang="zh-TW" altLang="en-US" sz="2000" dirty="0"/>
              <a:t>取負值。</a:t>
            </a:r>
            <a:endParaRPr lang="en-US" altLang="zh-TW" sz="2000" dirty="0"/>
          </a:p>
          <a:p>
            <a:pPr algn="just"/>
            <a:r>
              <a:rPr lang="zh-TW" altLang="en-US" sz="2000" dirty="0"/>
              <a:t>例如，</a:t>
            </a:r>
            <a:r>
              <a:rPr lang="en-US" altLang="zh-TW" sz="2000" dirty="0"/>
              <a:t>1 </a:t>
            </a:r>
            <a:r>
              <a:rPr lang="zh-TW" altLang="en-US" sz="2000" dirty="0"/>
              <a:t>美金目前可以兌換 </a:t>
            </a:r>
            <a:r>
              <a:rPr lang="en-US" altLang="zh-TW" sz="2000" dirty="0"/>
              <a:t>31.25 </a:t>
            </a:r>
            <a:r>
              <a:rPr lang="zh-TW" altLang="en-US" sz="2000" dirty="0"/>
              <a:t>台幣，我們可設定 </a:t>
            </a:r>
            <a:r>
              <a:rPr lang="en-US" altLang="zh-TW" sz="2000" dirty="0"/>
              <a:t>USD → TWD</a:t>
            </a:r>
            <a:r>
              <a:rPr lang="zh-TW" altLang="en-US" sz="2000" dirty="0"/>
              <a:t>：</a:t>
            </a:r>
            <a:r>
              <a:rPr lang="en-US" altLang="zh-TW" sz="2000" dirty="0"/>
              <a:t>w(USD, TWD) = − log 31.25 = −1.494</a:t>
            </a:r>
            <a:r>
              <a:rPr lang="zh-TW" altLang="en-US" sz="2000" dirty="0"/>
              <a:t>；而 </a:t>
            </a:r>
            <a:r>
              <a:rPr lang="en-US" altLang="zh-TW" sz="2000" dirty="0"/>
              <a:t>1 </a:t>
            </a:r>
            <a:r>
              <a:rPr lang="zh-TW" altLang="en-US" sz="2000" dirty="0"/>
              <a:t>台幣可以兌換 </a:t>
            </a:r>
            <a:r>
              <a:rPr lang="en-US" altLang="zh-TW" sz="2000" dirty="0"/>
              <a:t>0.032 </a:t>
            </a:r>
            <a:r>
              <a:rPr lang="zh-TW" altLang="en-US" sz="2000" dirty="0"/>
              <a:t>美元，我們可以設定 </a:t>
            </a:r>
            <a:r>
              <a:rPr lang="en-US" altLang="zh-TW" sz="2000" dirty="0"/>
              <a:t>TWD → USD</a:t>
            </a:r>
            <a:r>
              <a:rPr lang="zh-TW" altLang="en-US" sz="2000" dirty="0"/>
              <a:t>：</a:t>
            </a:r>
            <a:r>
              <a:rPr lang="en-US" altLang="zh-TW" sz="2000" dirty="0"/>
              <a:t>w(TWD, USD) = − log 0.032 = 1.495</a:t>
            </a:r>
          </a:p>
          <a:p>
            <a:pPr algn="just"/>
            <a:r>
              <a:rPr lang="zh-TW" altLang="en-US" sz="2000" dirty="0"/>
              <a:t>如果匯率圖中存在負權重環，則代表一個套利機會，可以透過一系列貨幣兌換實現無風險獲利 </a:t>
            </a:r>
            <a:r>
              <a:rPr lang="en-US" altLang="zh-TW" sz="2000" dirty="0"/>
              <a:t>(profit without risk) </a:t>
            </a:r>
            <a:r>
              <a:rPr lang="zh-TW" altLang="en-US" sz="2000" dirty="0"/>
              <a:t>或是無風險套利 </a:t>
            </a:r>
            <a:r>
              <a:rPr lang="en-US" altLang="zh-TW" sz="2000" dirty="0"/>
              <a:t>(risk-free arbitrage)</a:t>
            </a:r>
            <a:r>
              <a:rPr lang="zh-TW" altLang="en-US" sz="2000" dirty="0"/>
              <a:t>。</a:t>
            </a:r>
            <a:endParaRPr lang="en-US" altLang="zh-TW" sz="2000" dirty="0"/>
          </a:p>
          <a:p>
            <a:pPr algn="just"/>
            <a:endParaRPr lang="en-US" altLang="zh-TW" sz="2000" dirty="0"/>
          </a:p>
          <a:p>
            <a:pPr algn="just"/>
            <a:r>
              <a:rPr lang="zh-TW" altLang="en-US" sz="2000" dirty="0"/>
              <a:t>在運輸網路</a:t>
            </a:r>
            <a:r>
              <a:rPr lang="en-US" altLang="zh-TW" sz="2000" dirty="0"/>
              <a:t>(transportation and logistics)</a:t>
            </a:r>
            <a:r>
              <a:rPr lang="zh-TW" altLang="en-US" sz="2000" dirty="0"/>
              <a:t>中，邊的權重可以表示運輸成本，某些邊可能具有負權重（例如政府補助、退稅優惠）。負權重環代表可以透過某些路徑無限降低成本，這在現實中可能不太合理，因此通常會加以檢測並排除。</a:t>
            </a:r>
          </a:p>
        </p:txBody>
      </p:sp>
      <p:sp>
        <p:nvSpPr>
          <p:cNvPr id="4" name="投影片編號版面配置區 3">
            <a:extLst>
              <a:ext uri="{FF2B5EF4-FFF2-40B4-BE49-F238E27FC236}">
                <a16:creationId xmlns:a16="http://schemas.microsoft.com/office/drawing/2014/main" id="{A9D4FB0A-6DC6-4235-9ABC-C84D295532F4}"/>
              </a:ext>
            </a:extLst>
          </p:cNvPr>
          <p:cNvSpPr>
            <a:spLocks noGrp="1"/>
          </p:cNvSpPr>
          <p:nvPr>
            <p:ph type="sldNum" sz="quarter" idx="10"/>
          </p:nvPr>
        </p:nvSpPr>
        <p:spPr/>
        <p:txBody>
          <a:bodyPr/>
          <a:lstStyle/>
          <a:p>
            <a:pPr>
              <a:defRPr/>
            </a:pPr>
            <a:fld id="{B470CC45-7452-4DAB-A2F7-F98704FF9730}" type="slidenum">
              <a:rPr lang="zh-TW" altLang="en-US" smtClean="0"/>
              <a:pPr>
                <a:defRPr/>
              </a:pPr>
              <a:t>19</a:t>
            </a:fld>
            <a:endParaRPr lang="en-US" altLang="zh-TW"/>
          </a:p>
        </p:txBody>
      </p:sp>
    </p:spTree>
    <p:extLst>
      <p:ext uri="{BB962C8B-B14F-4D97-AF65-F5344CB8AC3E}">
        <p14:creationId xmlns:p14="http://schemas.microsoft.com/office/powerpoint/2010/main" val="113872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214313"/>
            <a:ext cx="8101012" cy="1462087"/>
          </a:xfrm>
        </p:spPr>
        <p:txBody>
          <a:bodyPr/>
          <a:lstStyle/>
          <a:p>
            <a:pPr eaLnBrk="1" hangingPunct="1"/>
            <a:r>
              <a:rPr lang="zh-TW" altLang="en-US" dirty="0"/>
              <a:t>最短路徑演算法</a:t>
            </a:r>
            <a:endParaRPr lang="en-US" altLang="zh-TW" dirty="0"/>
          </a:p>
        </p:txBody>
      </p:sp>
      <p:sp>
        <p:nvSpPr>
          <p:cNvPr id="3076" name="Rectangle 3"/>
          <p:cNvSpPr>
            <a:spLocks noGrp="1" noChangeArrowheads="1"/>
          </p:cNvSpPr>
          <p:nvPr>
            <p:ph idx="1"/>
          </p:nvPr>
        </p:nvSpPr>
        <p:spPr>
          <a:xfrm>
            <a:off x="457200" y="2071688"/>
            <a:ext cx="8229600" cy="5389562"/>
          </a:xfrm>
        </p:spPr>
        <p:txBody>
          <a:bodyPr/>
          <a:lstStyle/>
          <a:p>
            <a:pPr eaLnBrk="1" hangingPunct="1"/>
            <a:r>
              <a:rPr lang="zh-TW" altLang="en-US" dirty="0"/>
              <a:t>圖的最短路徑</a:t>
            </a:r>
            <a:endParaRPr lang="en-US" altLang="zh-TW" dirty="0"/>
          </a:p>
          <a:p>
            <a:pPr eaLnBrk="1" hangingPunct="1"/>
            <a:r>
              <a:rPr lang="en-US" altLang="zh-TW" dirty="0"/>
              <a:t>Dijkstra</a:t>
            </a:r>
            <a:r>
              <a:rPr lang="zh-TW" altLang="en-US" dirty="0"/>
              <a:t>最短路徑演算法</a:t>
            </a:r>
          </a:p>
          <a:p>
            <a:pPr eaLnBrk="1" hangingPunct="1"/>
            <a:r>
              <a:rPr lang="en-US" altLang="zh-TW" dirty="0"/>
              <a:t>Bellman-Ford</a:t>
            </a:r>
            <a:r>
              <a:rPr lang="zh-TW" altLang="en-US" dirty="0"/>
              <a:t>最短路徑演算法</a:t>
            </a:r>
          </a:p>
          <a:p>
            <a:pPr eaLnBrk="1" hangingPunct="1"/>
            <a:r>
              <a:rPr lang="en-US" altLang="zh-TW" dirty="0"/>
              <a:t>Floyd-</a:t>
            </a:r>
            <a:r>
              <a:rPr lang="en-US" altLang="zh-TW" dirty="0" err="1"/>
              <a:t>Warshall</a:t>
            </a:r>
            <a:r>
              <a:rPr lang="zh-TW" altLang="en-US" dirty="0"/>
              <a:t>最短路徑演算法</a:t>
            </a:r>
            <a:endParaRPr lang="en-US" altLang="zh-TW" dirty="0"/>
          </a:p>
          <a:p>
            <a:pPr eaLnBrk="1" hangingPunct="1"/>
            <a:r>
              <a:rPr lang="zh-TW" altLang="en-US" dirty="0"/>
              <a:t>多階圖最短路徑演算法</a:t>
            </a:r>
          </a:p>
          <a:p>
            <a:pPr eaLnBrk="1" hangingPunct="1"/>
            <a:endParaRPr lang="en-US" altLang="zh-TW" dirty="0"/>
          </a:p>
          <a:p>
            <a:pPr eaLnBrk="1" hangingPunct="1"/>
            <a:endParaRPr lang="en-US" altLang="zh-TW" dirty="0"/>
          </a:p>
          <a:p>
            <a:pPr eaLnBrk="1" hangingPunct="1"/>
            <a:endParaRPr lang="en-US" altLang="zh-TW" dirty="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a:t>
            </a:fld>
            <a:endParaRPr lang="en-US" altLang="zh-TW"/>
          </a:p>
        </p:txBody>
      </p:sp>
    </p:spTree>
    <p:extLst>
      <p:ext uri="{BB962C8B-B14F-4D97-AF65-F5344CB8AC3E}">
        <p14:creationId xmlns:p14="http://schemas.microsoft.com/office/powerpoint/2010/main" val="398462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a:t>  </a:t>
            </a:r>
            <a:br>
              <a:rPr lang="en-US" altLang="zh-TW" sz="4400" b="1" dirty="0"/>
            </a:br>
            <a:r>
              <a:rPr lang="en-US" altLang="zh-TW" sz="4400" b="1" dirty="0"/>
              <a:t>Bellman-Ford</a:t>
            </a:r>
            <a:br>
              <a:rPr lang="en-US" altLang="zh-TW" sz="4400" b="1" dirty="0"/>
            </a:br>
            <a:r>
              <a:rPr lang="zh-TW" altLang="en-US" sz="4400" b="1" dirty="0"/>
              <a:t>最短路徑演算法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20</a:t>
            </a:fld>
            <a:endParaRPr lang="en-US" altLang="zh-TW"/>
          </a:p>
        </p:txBody>
      </p:sp>
    </p:spTree>
    <p:extLst>
      <p:ext uri="{BB962C8B-B14F-4D97-AF65-F5344CB8AC3E}">
        <p14:creationId xmlns:p14="http://schemas.microsoft.com/office/powerpoint/2010/main" val="358989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a:t>Bellman-Ford</a:t>
            </a:r>
            <a:r>
              <a:rPr lang="zh-TW" altLang="zh-TW" dirty="0"/>
              <a:t>最短路徑</a:t>
            </a:r>
            <a:r>
              <a:rPr lang="zh-TW" altLang="en-US" dirty="0"/>
              <a:t>演算法介紹</a:t>
            </a:r>
            <a:endParaRPr lang="en-US" altLang="zh-TW" dirty="0"/>
          </a:p>
        </p:txBody>
      </p:sp>
      <p:sp>
        <p:nvSpPr>
          <p:cNvPr id="98307" name="Rectangle 3"/>
          <p:cNvSpPr>
            <a:spLocks noGrp="1" noChangeArrowheads="1"/>
          </p:cNvSpPr>
          <p:nvPr>
            <p:ph type="body" idx="1"/>
          </p:nvPr>
        </p:nvSpPr>
        <p:spPr>
          <a:xfrm>
            <a:off x="467544" y="1988840"/>
            <a:ext cx="7992888" cy="4579938"/>
          </a:xfrm>
          <a:ln>
            <a:noFill/>
          </a:ln>
        </p:spPr>
        <p:txBody>
          <a:bodyPr/>
          <a:lstStyle/>
          <a:p>
            <a:pPr marL="182563" indent="-182563" algn="just">
              <a:spcBef>
                <a:spcPts val="800"/>
              </a:spcBef>
              <a:defRPr/>
            </a:pPr>
            <a:r>
              <a:rPr lang="zh-TW" altLang="en-US" dirty="0">
                <a:latin typeface="Times New Roman" pitchFamily="18" charset="0"/>
              </a:rPr>
              <a:t>與</a:t>
            </a:r>
            <a:r>
              <a:rPr lang="en-US" altLang="zh-TW" dirty="0">
                <a:latin typeface="Times New Roman" pitchFamily="18" charset="0"/>
              </a:rPr>
              <a:t>Dijkstra</a:t>
            </a:r>
            <a:r>
              <a:rPr lang="zh-TW" altLang="en-US" dirty="0">
                <a:latin typeface="Times New Roman" pitchFamily="18" charset="0"/>
              </a:rPr>
              <a:t>演算法相同，</a:t>
            </a:r>
            <a:r>
              <a:rPr lang="en-US" altLang="zh-TW" dirty="0">
                <a:solidFill>
                  <a:srgbClr val="0000FF"/>
                </a:solidFill>
                <a:latin typeface="Times New Roman" pitchFamily="18" charset="0"/>
              </a:rPr>
              <a:t>Bellman-Ford</a:t>
            </a:r>
            <a:r>
              <a:rPr lang="zh-TW" altLang="en-US" dirty="0">
                <a:solidFill>
                  <a:srgbClr val="0000FF"/>
                </a:solidFill>
                <a:latin typeface="Times New Roman" pitchFamily="18" charset="0"/>
              </a:rPr>
              <a:t>演算法</a:t>
            </a:r>
            <a:r>
              <a:rPr lang="zh-TW" altLang="en-US" dirty="0">
                <a:latin typeface="Times New Roman" pitchFamily="18" charset="0"/>
              </a:rPr>
              <a:t>也是屬於求取</a:t>
            </a:r>
            <a:r>
              <a:rPr lang="zh-TW" altLang="en-US" dirty="0">
                <a:solidFill>
                  <a:srgbClr val="0000FF"/>
                </a:solidFill>
                <a:latin typeface="Times New Roman" pitchFamily="18" charset="0"/>
              </a:rPr>
              <a:t>單一源節點</a:t>
            </a:r>
            <a:r>
              <a:rPr lang="zh-TW" altLang="en-US" dirty="0">
                <a:latin typeface="Times New Roman" pitchFamily="18" charset="0"/>
              </a:rPr>
              <a:t>至</a:t>
            </a:r>
            <a:r>
              <a:rPr lang="zh-TW" altLang="en-US" dirty="0">
                <a:solidFill>
                  <a:srgbClr val="0000FF"/>
                </a:solidFill>
                <a:latin typeface="Times New Roman" pitchFamily="18" charset="0"/>
              </a:rPr>
              <a:t>全部終節點</a:t>
            </a:r>
            <a:r>
              <a:rPr lang="zh-TW" altLang="en-US" dirty="0">
                <a:latin typeface="Times New Roman" pitchFamily="18" charset="0"/>
              </a:rPr>
              <a:t>的</a:t>
            </a:r>
            <a:r>
              <a:rPr lang="zh-TW" altLang="en-US" dirty="0">
                <a:solidFill>
                  <a:srgbClr val="CC00CC"/>
                </a:solidFill>
                <a:latin typeface="Times New Roman" pitchFamily="18" charset="0"/>
              </a:rPr>
              <a:t>一至全最短路徑演算法</a:t>
            </a:r>
            <a:r>
              <a:rPr lang="zh-TW" altLang="en-US" dirty="0">
                <a:latin typeface="Times New Roman" pitchFamily="18" charset="0"/>
              </a:rPr>
              <a:t>。</a:t>
            </a:r>
            <a:endParaRPr lang="en-US" altLang="zh-TW" dirty="0">
              <a:latin typeface="Times New Roman" pitchFamily="18" charset="0"/>
            </a:endParaRPr>
          </a:p>
          <a:p>
            <a:pPr marL="182563" indent="-182563" algn="just">
              <a:spcBef>
                <a:spcPts val="800"/>
              </a:spcBef>
              <a:defRPr/>
            </a:pPr>
            <a:r>
              <a:rPr lang="zh-TW" altLang="en-US" dirty="0">
                <a:latin typeface="Times New Roman" pitchFamily="18" charset="0"/>
              </a:rPr>
              <a:t>但是與</a:t>
            </a:r>
            <a:r>
              <a:rPr lang="en-US" altLang="zh-TW" dirty="0">
                <a:latin typeface="Times New Roman" pitchFamily="18" charset="0"/>
              </a:rPr>
              <a:t>Dijkstra</a:t>
            </a:r>
            <a:r>
              <a:rPr lang="zh-TW" altLang="en-US" dirty="0">
                <a:latin typeface="Times New Roman" pitchFamily="18" charset="0"/>
              </a:rPr>
              <a:t>演算法不同的是，</a:t>
            </a:r>
            <a:r>
              <a:rPr lang="en-US" altLang="zh-TW" dirty="0">
                <a:latin typeface="Times New Roman" pitchFamily="18" charset="0"/>
              </a:rPr>
              <a:t>Bellman-Ford</a:t>
            </a:r>
            <a:r>
              <a:rPr lang="zh-TW" altLang="en-US" dirty="0">
                <a:latin typeface="Times New Roman" pitchFamily="18" charset="0"/>
              </a:rPr>
              <a:t>演算法可以</a:t>
            </a:r>
            <a:r>
              <a:rPr lang="zh-TW" altLang="en-US" dirty="0">
                <a:solidFill>
                  <a:srgbClr val="0000FF"/>
                </a:solidFill>
                <a:latin typeface="Times New Roman" pitchFamily="18" charset="0"/>
              </a:rPr>
              <a:t>檢查圖是否有</a:t>
            </a:r>
            <a:r>
              <a:rPr lang="zh-TW" altLang="en-US" dirty="0">
                <a:solidFill>
                  <a:srgbClr val="CC00CC"/>
                </a:solidFill>
                <a:latin typeface="Times New Roman" pitchFamily="18" charset="0"/>
              </a:rPr>
              <a:t>負加權循環</a:t>
            </a:r>
            <a:r>
              <a:rPr lang="en-US" altLang="zh-TW" dirty="0">
                <a:solidFill>
                  <a:srgbClr val="CC00CC"/>
                </a:solidFill>
                <a:latin typeface="Times New Roman" pitchFamily="18" charset="0"/>
              </a:rPr>
              <a:t>(cycle)</a:t>
            </a:r>
            <a:r>
              <a:rPr lang="zh-TW" altLang="en-US" dirty="0">
                <a:latin typeface="Times New Roman" pitchFamily="18" charset="0"/>
              </a:rPr>
              <a:t>，因此在</a:t>
            </a:r>
            <a:r>
              <a:rPr lang="zh-TW" altLang="en-US" dirty="0">
                <a:solidFill>
                  <a:srgbClr val="0000FF"/>
                </a:solidFill>
                <a:latin typeface="Times New Roman" pitchFamily="18" charset="0"/>
              </a:rPr>
              <a:t>具有負加權</a:t>
            </a:r>
            <a:r>
              <a:rPr lang="en-US" altLang="zh-TW" dirty="0">
                <a:solidFill>
                  <a:srgbClr val="0000FF"/>
                </a:solidFill>
                <a:latin typeface="Times New Roman" pitchFamily="18" charset="0"/>
              </a:rPr>
              <a:t>(negative weight)</a:t>
            </a:r>
            <a:r>
              <a:rPr lang="zh-TW" altLang="en-US" dirty="0">
                <a:solidFill>
                  <a:srgbClr val="0000FF"/>
                </a:solidFill>
                <a:latin typeface="Times New Roman" pitchFamily="18" charset="0"/>
              </a:rPr>
              <a:t>邊的圖</a:t>
            </a:r>
            <a:r>
              <a:rPr lang="zh-TW" altLang="en-US" dirty="0">
                <a:latin typeface="Times New Roman" pitchFamily="18" charset="0"/>
              </a:rPr>
              <a:t>也可以正確的執行。 </a:t>
            </a:r>
            <a:endParaRPr lang="en-US" altLang="zh-TW" dirty="0">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21</a:t>
            </a:fld>
            <a:endParaRPr lang="en-US" altLang="zh-TW"/>
          </a:p>
        </p:txBody>
      </p:sp>
    </p:spTree>
    <p:extLst>
      <p:ext uri="{BB962C8B-B14F-4D97-AF65-F5344CB8AC3E}">
        <p14:creationId xmlns:p14="http://schemas.microsoft.com/office/powerpoint/2010/main" val="31474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a:t>Bellman-Ford</a:t>
            </a:r>
            <a:r>
              <a:rPr lang="zh-TW" altLang="zh-TW" dirty="0"/>
              <a:t>最短路徑</a:t>
            </a:r>
            <a:r>
              <a:rPr lang="zh-TW" altLang="en-US" dirty="0"/>
              <a:t>演算法介紹</a:t>
            </a:r>
            <a:r>
              <a:rPr lang="en-US" altLang="zh-TW" dirty="0"/>
              <a:t>(</a:t>
            </a:r>
            <a:r>
              <a:rPr lang="zh-TW" altLang="en-US" dirty="0"/>
              <a:t>續</a:t>
            </a:r>
            <a:r>
              <a:rPr lang="en-US" altLang="zh-TW" dirty="0"/>
              <a:t>)</a:t>
            </a:r>
          </a:p>
        </p:txBody>
      </p:sp>
      <p:sp>
        <p:nvSpPr>
          <p:cNvPr id="98307" name="Rectangle 3"/>
          <p:cNvSpPr>
            <a:spLocks noGrp="1" noChangeArrowheads="1"/>
          </p:cNvSpPr>
          <p:nvPr>
            <p:ph type="body" idx="1"/>
          </p:nvPr>
        </p:nvSpPr>
        <p:spPr>
          <a:xfrm>
            <a:off x="467544" y="1988840"/>
            <a:ext cx="8208912" cy="4579938"/>
          </a:xfrm>
          <a:ln>
            <a:noFill/>
          </a:ln>
        </p:spPr>
        <p:txBody>
          <a:bodyPr/>
          <a:lstStyle/>
          <a:p>
            <a:pPr marL="182563" indent="-182563" algn="just">
              <a:spcBef>
                <a:spcPts val="800"/>
              </a:spcBef>
              <a:defRPr/>
            </a:pPr>
            <a:r>
              <a:rPr lang="en-US" altLang="zh-TW" sz="2800" dirty="0">
                <a:latin typeface="Times New Roman" pitchFamily="18" charset="0"/>
              </a:rPr>
              <a:t>Bellman-Ford</a:t>
            </a:r>
            <a:r>
              <a:rPr lang="zh-TW" altLang="en-US" sz="2800" dirty="0">
                <a:latin typeface="Times New Roman" pitchFamily="18" charset="0"/>
              </a:rPr>
              <a:t>最短路徑演算法採用</a:t>
            </a:r>
            <a:r>
              <a:rPr lang="zh-TW" altLang="en-US" sz="2800" dirty="0">
                <a:solidFill>
                  <a:srgbClr val="0000CC"/>
                </a:solidFill>
                <a:latin typeface="Times New Roman" pitchFamily="18" charset="0"/>
              </a:rPr>
              <a:t>動態規劃策略</a:t>
            </a:r>
            <a:r>
              <a:rPr lang="zh-TW" altLang="en-US" sz="2800" dirty="0">
                <a:latin typeface="Times New Roman" pitchFamily="18" charset="0"/>
              </a:rPr>
              <a:t>解決問題。起始狀態下，演算法設定</a:t>
            </a:r>
            <a:r>
              <a:rPr lang="en-US" altLang="zh-TW" sz="2800" dirty="0">
                <a:solidFill>
                  <a:srgbClr val="0000FF"/>
                </a:solidFill>
                <a:latin typeface="Times New Roman" pitchFamily="18" charset="0"/>
              </a:rPr>
              <a:t>0-</a:t>
            </a:r>
            <a:r>
              <a:rPr lang="zh-TW" altLang="en-US" sz="2800" dirty="0">
                <a:solidFill>
                  <a:srgbClr val="0000FF"/>
                </a:solidFill>
                <a:latin typeface="Times New Roman" pitchFamily="18" charset="0"/>
              </a:rPr>
              <a:t>邊路徑</a:t>
            </a:r>
            <a:r>
              <a:rPr lang="en-US" altLang="zh-TW" sz="2800" dirty="0">
                <a:solidFill>
                  <a:srgbClr val="0000FF"/>
                </a:solidFill>
                <a:latin typeface="Times New Roman" pitchFamily="18" charset="0"/>
              </a:rPr>
              <a:t>(0-edge path)</a:t>
            </a:r>
            <a:r>
              <a:rPr lang="zh-TW" altLang="en-US" sz="2800" dirty="0">
                <a:latin typeface="Times New Roman" pitchFamily="18" charset="0"/>
              </a:rPr>
              <a:t>最短路徑起始值，也就是由源節點不能經過任何邊的最短路徑，此時只有由源節點到源節點的路徑為</a:t>
            </a:r>
            <a:r>
              <a:rPr lang="en-US" altLang="zh-TW" sz="2800" dirty="0">
                <a:latin typeface="Times New Roman" pitchFamily="18" charset="0"/>
              </a:rPr>
              <a:t>0</a:t>
            </a:r>
            <a:r>
              <a:rPr lang="zh-TW" altLang="en-US" sz="2800" dirty="0">
                <a:latin typeface="Times New Roman" pitchFamily="18" charset="0"/>
              </a:rPr>
              <a:t>，而由源節點到其他節點的路徑都不存在，其值設為無窮大，等待稍後的向下調整。</a:t>
            </a:r>
            <a:endParaRPr lang="en-US" altLang="zh-TW" sz="2800" dirty="0">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22</a:t>
            </a:fld>
            <a:endParaRPr lang="en-US" altLang="zh-TW"/>
          </a:p>
        </p:txBody>
      </p:sp>
    </p:spTree>
    <p:extLst>
      <p:ext uri="{BB962C8B-B14F-4D97-AF65-F5344CB8AC3E}">
        <p14:creationId xmlns:p14="http://schemas.microsoft.com/office/powerpoint/2010/main" val="40428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a:t>Bellman-Ford</a:t>
            </a:r>
            <a:r>
              <a:rPr lang="zh-TW" altLang="zh-TW" dirty="0"/>
              <a:t>最短路徑</a:t>
            </a:r>
            <a:r>
              <a:rPr lang="zh-TW" altLang="en-US" dirty="0"/>
              <a:t>演算法介紹</a:t>
            </a:r>
            <a:r>
              <a:rPr lang="en-US" altLang="zh-TW" dirty="0"/>
              <a:t>(</a:t>
            </a:r>
            <a:r>
              <a:rPr lang="zh-TW" altLang="en-US" dirty="0"/>
              <a:t>續</a:t>
            </a:r>
            <a:r>
              <a:rPr lang="en-US" altLang="zh-TW" dirty="0"/>
              <a:t>)</a:t>
            </a:r>
          </a:p>
        </p:txBody>
      </p:sp>
      <p:sp>
        <p:nvSpPr>
          <p:cNvPr id="98307" name="Rectangle 3"/>
          <p:cNvSpPr>
            <a:spLocks noGrp="1" noChangeArrowheads="1"/>
          </p:cNvSpPr>
          <p:nvPr>
            <p:ph type="body" idx="1"/>
          </p:nvPr>
        </p:nvSpPr>
        <p:spPr>
          <a:xfrm>
            <a:off x="467544" y="1988840"/>
            <a:ext cx="8208912" cy="4579938"/>
          </a:xfrm>
          <a:ln>
            <a:noFill/>
          </a:ln>
        </p:spPr>
        <p:txBody>
          <a:bodyPr/>
          <a:lstStyle/>
          <a:p>
            <a:pPr marL="182563" indent="-182563" algn="just">
              <a:spcBef>
                <a:spcPts val="800"/>
              </a:spcBef>
              <a:defRPr/>
            </a:pPr>
            <a:r>
              <a:rPr lang="zh-TW" altLang="en-US" sz="2800" dirty="0">
                <a:latin typeface="Times New Roman" pitchFamily="18" charset="0"/>
              </a:rPr>
              <a:t>然後演算法一開始在第</a:t>
            </a:r>
            <a:r>
              <a:rPr lang="en-US" altLang="zh-TW" sz="2800" dirty="0">
                <a:latin typeface="Times New Roman" pitchFamily="18" charset="0"/>
              </a:rPr>
              <a:t>1</a:t>
            </a:r>
            <a:r>
              <a:rPr lang="zh-TW" altLang="en-US" sz="2800" dirty="0">
                <a:latin typeface="Times New Roman" pitchFamily="18" charset="0"/>
              </a:rPr>
              <a:t>次迭代先針對每個邊，求出所有由源節點可到達的，屬於最多為</a:t>
            </a:r>
            <a:r>
              <a:rPr lang="en-US" altLang="zh-TW" sz="2800" dirty="0">
                <a:solidFill>
                  <a:srgbClr val="0000FF"/>
                </a:solidFill>
                <a:latin typeface="Times New Roman" pitchFamily="18" charset="0"/>
              </a:rPr>
              <a:t>1-</a:t>
            </a:r>
            <a:r>
              <a:rPr lang="zh-TW" altLang="en-US" sz="2800" dirty="0">
                <a:solidFill>
                  <a:srgbClr val="0000FF"/>
                </a:solidFill>
                <a:latin typeface="Times New Roman" pitchFamily="18" charset="0"/>
              </a:rPr>
              <a:t>邊路徑</a:t>
            </a:r>
            <a:r>
              <a:rPr lang="en-US" altLang="zh-TW" sz="2800" dirty="0">
                <a:solidFill>
                  <a:srgbClr val="0000FF"/>
                </a:solidFill>
                <a:latin typeface="Times New Roman" pitchFamily="18" charset="0"/>
              </a:rPr>
              <a:t>(1-edge path)</a:t>
            </a:r>
            <a:r>
              <a:rPr lang="zh-TW" altLang="en-US" sz="2800" dirty="0">
                <a:latin typeface="Times New Roman" pitchFamily="18" charset="0"/>
              </a:rPr>
              <a:t>的最短路徑；然後基這個結果，在第</a:t>
            </a:r>
            <a:r>
              <a:rPr lang="en-US" altLang="zh-TW" sz="2800" dirty="0">
                <a:latin typeface="Times New Roman" pitchFamily="18" charset="0"/>
              </a:rPr>
              <a:t>2</a:t>
            </a:r>
            <a:r>
              <a:rPr lang="zh-TW" altLang="en-US" sz="2800" dirty="0">
                <a:latin typeface="Times New Roman" pitchFamily="18" charset="0"/>
              </a:rPr>
              <a:t>次迭代針對每個邊，求出所有由源節點可到達的，屬於最多為</a:t>
            </a:r>
            <a:r>
              <a:rPr lang="en-US" altLang="zh-TW" sz="2800" dirty="0">
                <a:solidFill>
                  <a:srgbClr val="0000FF"/>
                </a:solidFill>
                <a:latin typeface="Times New Roman" pitchFamily="18" charset="0"/>
              </a:rPr>
              <a:t>2-</a:t>
            </a:r>
            <a:r>
              <a:rPr lang="zh-TW" altLang="en-US" sz="2800" dirty="0">
                <a:solidFill>
                  <a:srgbClr val="0000FF"/>
                </a:solidFill>
                <a:latin typeface="Times New Roman" pitchFamily="18" charset="0"/>
              </a:rPr>
              <a:t>邊路徑</a:t>
            </a:r>
            <a:r>
              <a:rPr lang="en-US" altLang="zh-TW" sz="2800" dirty="0">
                <a:solidFill>
                  <a:srgbClr val="0000FF"/>
                </a:solidFill>
                <a:latin typeface="Times New Roman" pitchFamily="18" charset="0"/>
              </a:rPr>
              <a:t>(2-edge path)</a:t>
            </a:r>
            <a:r>
              <a:rPr lang="zh-TW" altLang="en-US" sz="2800" dirty="0">
                <a:latin typeface="Times New Roman" pitchFamily="18" charset="0"/>
              </a:rPr>
              <a:t>的最短路徑</a:t>
            </a:r>
            <a:r>
              <a:rPr lang="en-US" altLang="zh-TW" sz="2800" dirty="0">
                <a:latin typeface="Times New Roman" pitchFamily="18" charset="0"/>
              </a:rPr>
              <a:t>…</a:t>
            </a:r>
            <a:r>
              <a:rPr lang="zh-TW" altLang="en-US" sz="2800" dirty="0">
                <a:latin typeface="Times New Roman" pitchFamily="18" charset="0"/>
              </a:rPr>
              <a:t>。依此類推，在第</a:t>
            </a:r>
            <a:r>
              <a:rPr lang="en-US" altLang="zh-TW" sz="2800" dirty="0">
                <a:latin typeface="Times New Roman" pitchFamily="18" charset="0"/>
              </a:rPr>
              <a:t>n-1</a:t>
            </a:r>
            <a:r>
              <a:rPr lang="zh-TW" altLang="en-US" sz="2800" dirty="0">
                <a:latin typeface="Times New Roman" pitchFamily="18" charset="0"/>
              </a:rPr>
              <a:t>次迭代則可以求出所有由源節點可到達的，屬於最多為</a:t>
            </a:r>
            <a:r>
              <a:rPr lang="en-US" altLang="zh-TW" sz="2800" dirty="0">
                <a:solidFill>
                  <a:srgbClr val="0000FF"/>
                </a:solidFill>
                <a:latin typeface="Times New Roman" pitchFamily="18" charset="0"/>
              </a:rPr>
              <a:t>(n-1)-</a:t>
            </a:r>
            <a:r>
              <a:rPr lang="zh-TW" altLang="en-US" sz="2800" dirty="0">
                <a:solidFill>
                  <a:srgbClr val="0000FF"/>
                </a:solidFill>
                <a:latin typeface="Times New Roman" pitchFamily="18" charset="0"/>
              </a:rPr>
              <a:t>邊路徑</a:t>
            </a:r>
            <a:r>
              <a:rPr lang="en-US" altLang="zh-TW" sz="2800" dirty="0">
                <a:solidFill>
                  <a:srgbClr val="0000FF"/>
                </a:solidFill>
                <a:latin typeface="Times New Roman" pitchFamily="18" charset="0"/>
              </a:rPr>
              <a:t>((n-1)-edge path)</a:t>
            </a:r>
            <a:r>
              <a:rPr lang="zh-TW" altLang="en-US" sz="2800" dirty="0">
                <a:latin typeface="Times New Roman" pitchFamily="18" charset="0"/>
              </a:rPr>
              <a:t>的最短路徑。因為具</a:t>
            </a:r>
            <a:r>
              <a:rPr lang="en-US" altLang="zh-TW" sz="2800" dirty="0">
                <a:latin typeface="Times New Roman" pitchFamily="18" charset="0"/>
              </a:rPr>
              <a:t>n</a:t>
            </a:r>
            <a:r>
              <a:rPr lang="zh-TW" altLang="en-US" sz="2800" dirty="0">
                <a:latin typeface="Times New Roman" pitchFamily="18" charset="0"/>
              </a:rPr>
              <a:t>個節點的圖最長的路徑具有</a:t>
            </a:r>
            <a:r>
              <a:rPr lang="en-US" altLang="zh-TW" sz="2800" dirty="0">
                <a:latin typeface="Times New Roman" pitchFamily="18" charset="0"/>
              </a:rPr>
              <a:t>n-1</a:t>
            </a:r>
            <a:r>
              <a:rPr lang="zh-TW" altLang="en-US" sz="2800" dirty="0">
                <a:latin typeface="Times New Roman" pitchFamily="18" charset="0"/>
              </a:rPr>
              <a:t>個邊，因此第</a:t>
            </a:r>
            <a:r>
              <a:rPr lang="en-US" altLang="zh-TW" sz="2800" dirty="0">
                <a:latin typeface="Times New Roman" pitchFamily="18" charset="0"/>
              </a:rPr>
              <a:t>n-1</a:t>
            </a:r>
            <a:r>
              <a:rPr lang="zh-TW" altLang="en-US" sz="2800" dirty="0">
                <a:latin typeface="Times New Roman" pitchFamily="18" charset="0"/>
              </a:rPr>
              <a:t>次迭代求出的路徑已經是所有由源節點可到達其他節點的最短路徑了。</a:t>
            </a:r>
            <a:endParaRPr lang="en-US" altLang="zh-TW" sz="2800" dirty="0">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23</a:t>
            </a:fld>
            <a:endParaRPr lang="en-US" altLang="zh-TW"/>
          </a:p>
        </p:txBody>
      </p:sp>
    </p:spTree>
    <p:extLst>
      <p:ext uri="{BB962C8B-B14F-4D97-AF65-F5344CB8AC3E}">
        <p14:creationId xmlns:p14="http://schemas.microsoft.com/office/powerpoint/2010/main" val="241891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ltLang="zh-TW" dirty="0"/>
              <a:t>Bellman-Ford</a:t>
            </a:r>
            <a:r>
              <a:rPr lang="zh-TW" altLang="en-US" dirty="0"/>
              <a:t>最短路徑演算法</a:t>
            </a:r>
            <a:endParaRPr lang="en-US" altLang="zh-TW" dirty="0"/>
          </a:p>
        </p:txBody>
      </p:sp>
      <p:sp>
        <p:nvSpPr>
          <p:cNvPr id="39940" name="Rectangle 3"/>
          <p:cNvSpPr>
            <a:spLocks noGrp="1" noChangeArrowheads="1"/>
          </p:cNvSpPr>
          <p:nvPr>
            <p:ph type="body" idx="1"/>
          </p:nvPr>
        </p:nvSpPr>
        <p:spPr>
          <a:xfrm>
            <a:off x="-193005" y="1999953"/>
            <a:ext cx="9145711" cy="4579937"/>
          </a:xfrm>
        </p:spPr>
        <p:txBody>
          <a:bodyPr/>
          <a:lstStyle/>
          <a:p>
            <a:pPr eaLnBrk="1" hangingPunct="1"/>
            <a:endParaRPr lang="en-US" altLang="zh-TW" sz="2000" dirty="0">
              <a:latin typeface="Times New Roman" pitchFamily="18" charset="0"/>
            </a:endParaRPr>
          </a:p>
          <a:p>
            <a:pPr marL="400050" lvl="1" indent="0">
              <a:buNone/>
            </a:pPr>
            <a:r>
              <a:rPr lang="en-US" altLang="zh-TW" sz="1600" dirty="0"/>
              <a:t>Algorithm  Bellman-Ford</a:t>
            </a:r>
            <a:r>
              <a:rPr lang="zh-TW" altLang="en-US" sz="1600" dirty="0"/>
              <a:t>最短路徑演算法</a:t>
            </a:r>
            <a:endParaRPr lang="zh-TW" altLang="zh-TW" sz="1600" dirty="0"/>
          </a:p>
          <a:p>
            <a:pPr marL="400050" lvl="1" indent="0">
              <a:buNone/>
            </a:pPr>
            <a:r>
              <a:rPr lang="en-US" altLang="zh-TW" sz="1600" dirty="0"/>
              <a:t>Input: </a:t>
            </a:r>
            <a:r>
              <a:rPr lang="zh-TW" altLang="zh-TW" sz="1600" dirty="0"/>
              <a:t>給定一個加權有向圖</a:t>
            </a:r>
            <a:r>
              <a:rPr lang="en-US" altLang="zh-TW" sz="1600" dirty="0"/>
              <a:t>(weighted digraph)G=(V, E)</a:t>
            </a:r>
            <a:r>
              <a:rPr lang="zh-TW" altLang="zh-TW" sz="1600" dirty="0"/>
              <a:t>，及一個來源</a:t>
            </a:r>
            <a:r>
              <a:rPr lang="en-US" altLang="zh-TW" sz="1600" dirty="0"/>
              <a:t>(source)</a:t>
            </a:r>
            <a:r>
              <a:rPr lang="zh-TW" altLang="zh-TW" sz="1600" dirty="0"/>
              <a:t>節點</a:t>
            </a:r>
            <a:r>
              <a:rPr lang="en-US" altLang="zh-TW" sz="1600" dirty="0"/>
              <a:t>s</a:t>
            </a:r>
            <a:r>
              <a:rPr lang="zh-TW" altLang="zh-TW" sz="1600" dirty="0"/>
              <a:t>。</a:t>
            </a:r>
            <a:r>
              <a:rPr lang="en-US" altLang="zh-TW" sz="1600" dirty="0"/>
              <a:t>G</a:t>
            </a:r>
            <a:r>
              <a:rPr lang="zh-TW" altLang="zh-TW" sz="1600" dirty="0"/>
              <a:t>各邊的加權值以</a:t>
            </a:r>
            <a:r>
              <a:rPr lang="en-US" altLang="zh-TW" sz="1600" dirty="0"/>
              <a:t>w[x][y]</a:t>
            </a:r>
            <a:r>
              <a:rPr lang="zh-TW" altLang="zh-TW" sz="1600" dirty="0"/>
              <a:t>表示，其中</a:t>
            </a:r>
            <a:r>
              <a:rPr lang="en-US" altLang="zh-TW" sz="1600" dirty="0"/>
              <a:t>x </a:t>
            </a:r>
            <a:r>
              <a:rPr lang="zh-TW" altLang="zh-TW" sz="1600" dirty="0"/>
              <a:t>及</a:t>
            </a:r>
            <a:r>
              <a:rPr lang="en-US" altLang="zh-TW" sz="1600" dirty="0"/>
              <a:t>y</a:t>
            </a:r>
            <a:r>
              <a:rPr lang="zh-TW" altLang="zh-TW" sz="1600" dirty="0"/>
              <a:t>為邊的二個節點。</a:t>
            </a:r>
          </a:p>
          <a:p>
            <a:pPr marL="400050" lvl="1" indent="0">
              <a:buNone/>
            </a:pPr>
            <a:r>
              <a:rPr lang="en-US" altLang="zh-TW" sz="1600" dirty="0"/>
              <a:t>Output: </a:t>
            </a:r>
            <a:r>
              <a:rPr lang="zh-TW" altLang="zh-TW" sz="1600" dirty="0"/>
              <a:t>對每一個頂點</a:t>
            </a:r>
            <a:r>
              <a:rPr lang="en-US" altLang="zh-TW" sz="1600" dirty="0"/>
              <a:t>u</a:t>
            </a:r>
            <a:r>
              <a:rPr lang="zh-TW" altLang="zh-TW" sz="1600" dirty="0"/>
              <a:t>而言，傳回一個由</a:t>
            </a:r>
            <a:r>
              <a:rPr lang="en-US" altLang="zh-TW" sz="1600" dirty="0"/>
              <a:t>s</a:t>
            </a:r>
            <a:r>
              <a:rPr lang="zh-TW" altLang="zh-TW" sz="1600" dirty="0"/>
              <a:t>到</a:t>
            </a:r>
            <a:r>
              <a:rPr lang="en-US" altLang="zh-TW" sz="1600" dirty="0"/>
              <a:t>u</a:t>
            </a:r>
            <a:r>
              <a:rPr lang="zh-TW" altLang="zh-TW" sz="1600" dirty="0"/>
              <a:t>的最短路徑</a:t>
            </a:r>
            <a:r>
              <a:rPr lang="zh-TW" altLang="en-US" sz="1600" dirty="0"/>
              <a:t>距離</a:t>
            </a:r>
            <a:r>
              <a:rPr lang="en-US" altLang="zh-TW" sz="1600" dirty="0"/>
              <a:t>(</a:t>
            </a:r>
            <a:r>
              <a:rPr lang="zh-TW" altLang="en-US" sz="1600" dirty="0"/>
              <a:t>累積邊加權</a:t>
            </a:r>
            <a:r>
              <a:rPr lang="en-US" altLang="zh-TW" sz="1600" dirty="0"/>
              <a:t>)d[u]</a:t>
            </a:r>
            <a:r>
              <a:rPr lang="zh-TW" altLang="zh-TW" sz="1600" dirty="0"/>
              <a:t>。</a:t>
            </a:r>
          </a:p>
          <a:p>
            <a:pPr lvl="1" indent="-342900">
              <a:buClr>
                <a:srgbClr val="0000FF"/>
              </a:buClr>
              <a:buSzPct val="100000"/>
              <a:buFont typeface="+mj-lt"/>
              <a:buAutoNum type="arabicPeriod"/>
            </a:pPr>
            <a:r>
              <a:rPr lang="en-US" altLang="zh-TW" sz="1600" dirty="0"/>
              <a:t>d[s]</a:t>
            </a:r>
            <a:r>
              <a:rPr lang="zh-TW" altLang="zh-TW" sz="1600" dirty="0"/>
              <a:t>←</a:t>
            </a:r>
            <a:r>
              <a:rPr lang="en-US" altLang="zh-TW" sz="1600" dirty="0"/>
              <a:t>0;  d[u]</a:t>
            </a:r>
            <a:r>
              <a:rPr lang="zh-TW" altLang="zh-TW" sz="1600" dirty="0"/>
              <a:t>←∞</a:t>
            </a:r>
            <a:r>
              <a:rPr lang="en-US" altLang="zh-TW" sz="1600" dirty="0"/>
              <a:t> for each u</a:t>
            </a:r>
            <a:r>
              <a:rPr lang="zh-TW" altLang="zh-TW" sz="1600" dirty="0"/>
              <a:t>≠</a:t>
            </a:r>
            <a:r>
              <a:rPr lang="en-US" altLang="zh-TW" sz="1600" dirty="0"/>
              <a:t>s</a:t>
            </a:r>
            <a:endParaRPr lang="zh-TW" altLang="zh-TW" sz="1600" dirty="0"/>
          </a:p>
          <a:p>
            <a:pPr lvl="1" indent="-342900">
              <a:buClr>
                <a:srgbClr val="0000FF"/>
              </a:buClr>
              <a:buSzPct val="100000"/>
              <a:buFont typeface="+mj-lt"/>
              <a:buAutoNum type="arabicPeriod"/>
            </a:pPr>
            <a:r>
              <a:rPr lang="en-US" altLang="zh-TW" sz="1600" dirty="0"/>
              <a:t>for </a:t>
            </a:r>
            <a:r>
              <a:rPr lang="en-US" altLang="zh-TW" sz="1600" dirty="0" err="1"/>
              <a:t>i</a:t>
            </a:r>
            <a:r>
              <a:rPr lang="zh-TW" altLang="zh-TW" sz="1600" dirty="0"/>
              <a:t>←</a:t>
            </a:r>
            <a:r>
              <a:rPr lang="en-US" altLang="zh-TW" sz="1600" dirty="0"/>
              <a:t>1 to |V|-1 do</a:t>
            </a:r>
            <a:endParaRPr lang="zh-TW" altLang="zh-TW" sz="1600" dirty="0"/>
          </a:p>
          <a:p>
            <a:pPr lvl="1" indent="-342900">
              <a:buClr>
                <a:srgbClr val="0000FF"/>
              </a:buClr>
              <a:buSzPct val="100000"/>
              <a:buFont typeface="+mj-lt"/>
              <a:buAutoNum type="arabicPeriod"/>
            </a:pPr>
            <a:r>
              <a:rPr lang="en-US" altLang="zh-TW" sz="1600" dirty="0"/>
              <a:t>  for </a:t>
            </a:r>
            <a:r>
              <a:rPr lang="zh-TW" altLang="zh-TW" sz="1600" dirty="0"/>
              <a:t>每一個</a:t>
            </a:r>
            <a:r>
              <a:rPr lang="en-US" altLang="zh-TW" sz="1600" dirty="0"/>
              <a:t>G</a:t>
            </a:r>
            <a:r>
              <a:rPr lang="zh-TW" altLang="zh-TW" sz="1600" dirty="0"/>
              <a:t>的邊</a:t>
            </a:r>
            <a:r>
              <a:rPr lang="en-US" altLang="zh-TW" sz="1600" dirty="0"/>
              <a:t>(u, v)</a:t>
            </a:r>
            <a:r>
              <a:rPr lang="zh-TW" altLang="zh-TW" sz="1600" dirty="0"/>
              <a:t>　</a:t>
            </a:r>
            <a:r>
              <a:rPr lang="en-US" altLang="zh-TW" sz="1600" dirty="0"/>
              <a:t>do</a:t>
            </a:r>
            <a:endParaRPr lang="zh-TW" altLang="zh-TW" sz="1600" dirty="0"/>
          </a:p>
          <a:p>
            <a:pPr lvl="1" indent="-342900">
              <a:buClr>
                <a:srgbClr val="0000FF"/>
              </a:buClr>
              <a:buSzPct val="100000"/>
              <a:buFont typeface="+mj-lt"/>
              <a:buAutoNum type="arabicPeriod"/>
            </a:pPr>
            <a:r>
              <a:rPr lang="en-US" altLang="zh-TW" sz="1600" dirty="0"/>
              <a:t>    if  d[v] &gt; d[u] + w[u][v]  then</a:t>
            </a:r>
            <a:endParaRPr lang="zh-TW" altLang="zh-TW" sz="1600" dirty="0"/>
          </a:p>
          <a:p>
            <a:pPr lvl="1" indent="-342900">
              <a:buClr>
                <a:srgbClr val="0000FF"/>
              </a:buClr>
              <a:buSzPct val="100000"/>
              <a:buFont typeface="+mj-lt"/>
              <a:buAutoNum type="arabicPeriod"/>
            </a:pPr>
            <a:r>
              <a:rPr lang="en-US" altLang="zh-TW" sz="1600" dirty="0"/>
              <a:t>        d[v]</a:t>
            </a:r>
            <a:r>
              <a:rPr lang="zh-TW" altLang="zh-TW" sz="1600" dirty="0"/>
              <a:t>←</a:t>
            </a:r>
            <a:r>
              <a:rPr lang="en-US" altLang="zh-TW" sz="1600" dirty="0"/>
              <a:t> d[u] + w[u][v]</a:t>
            </a:r>
            <a:endParaRPr lang="zh-TW" altLang="zh-TW" sz="1600" dirty="0"/>
          </a:p>
          <a:p>
            <a:pPr lvl="1" indent="-342900">
              <a:buClr>
                <a:srgbClr val="0000FF"/>
              </a:buClr>
              <a:buSzPct val="100000"/>
              <a:buFont typeface="+mj-lt"/>
              <a:buAutoNum type="arabicPeriod"/>
            </a:pPr>
            <a:r>
              <a:rPr lang="en-US" altLang="zh-TW" sz="1600" dirty="0"/>
              <a:t>for </a:t>
            </a:r>
            <a:r>
              <a:rPr lang="zh-TW" altLang="zh-TW" sz="1600" dirty="0"/>
              <a:t>每一個</a:t>
            </a:r>
            <a:r>
              <a:rPr lang="en-US" altLang="zh-TW" sz="1600" dirty="0"/>
              <a:t>G</a:t>
            </a:r>
            <a:r>
              <a:rPr lang="zh-TW" altLang="zh-TW" sz="1600" dirty="0"/>
              <a:t>的邊</a:t>
            </a:r>
            <a:r>
              <a:rPr lang="en-US" altLang="zh-TW" sz="1600" dirty="0"/>
              <a:t>(u, v)  do   //</a:t>
            </a:r>
            <a:r>
              <a:rPr lang="zh-TW" altLang="en-US" sz="1600" dirty="0"/>
              <a:t>檢查是否存在負循環</a:t>
            </a:r>
            <a:r>
              <a:rPr lang="en-US" altLang="zh-TW" sz="1600" dirty="0"/>
              <a:t>(negative-weight cycle)</a:t>
            </a:r>
          </a:p>
          <a:p>
            <a:pPr lvl="1" indent="-342900">
              <a:buClr>
                <a:srgbClr val="0000FF"/>
              </a:buClr>
              <a:buSzPct val="100000"/>
              <a:buFont typeface="+mj-lt"/>
              <a:buAutoNum type="arabicPeriod"/>
            </a:pPr>
            <a:r>
              <a:rPr lang="en-US" altLang="zh-TW" sz="1600" dirty="0"/>
              <a:t>    if  d[v] &gt; d[u] + w[u][v] then</a:t>
            </a:r>
            <a:r>
              <a:rPr lang="zh-TW" altLang="en-US" sz="1600" dirty="0"/>
              <a:t> </a:t>
            </a:r>
            <a:r>
              <a:rPr lang="en-US" altLang="zh-TW" sz="1600" dirty="0"/>
              <a:t>return false   //</a:t>
            </a:r>
            <a:r>
              <a:rPr lang="zh-TW" altLang="zh-TW" sz="1600" dirty="0"/>
              <a:t>代表</a:t>
            </a:r>
            <a:r>
              <a:rPr lang="zh-TW" altLang="en-US" sz="1600" dirty="0"/>
              <a:t>存在</a:t>
            </a:r>
            <a:r>
              <a:rPr lang="zh-TW" altLang="zh-TW" sz="1600" dirty="0"/>
              <a:t>負</a:t>
            </a:r>
            <a:r>
              <a:rPr lang="zh-TW" altLang="en-US" sz="1600" dirty="0"/>
              <a:t>循環，無法產生正確最短路徑</a:t>
            </a:r>
            <a:endParaRPr lang="zh-TW" altLang="zh-TW" sz="1600" dirty="0"/>
          </a:p>
          <a:p>
            <a:pPr lvl="1" indent="-342900">
              <a:buClr>
                <a:srgbClr val="0000FF"/>
              </a:buClr>
              <a:buSzPct val="100000"/>
              <a:buFont typeface="+mj-lt"/>
              <a:buAutoNum type="arabicPeriod"/>
            </a:pPr>
            <a:r>
              <a:rPr lang="en-US" altLang="zh-TW" sz="1600" dirty="0"/>
              <a:t>return d</a:t>
            </a:r>
            <a:endParaRPr lang="zh-TW" altLang="zh-TW" sz="2000" dirty="0"/>
          </a:p>
          <a:p>
            <a:pPr eaLnBrk="1" hangingPunct="1"/>
            <a:endParaRPr lang="zh-TW" altLang="en-US" sz="2000" dirty="0">
              <a:latin typeface="Times New Roman" pitchFamily="18" charset="0"/>
            </a:endParaRPr>
          </a:p>
          <a:p>
            <a:pPr eaLnBrk="1" hangingPunct="1">
              <a:buFont typeface="Wingdings" pitchFamily="2" charset="2"/>
              <a:buNone/>
            </a:pPr>
            <a:endParaRPr lang="zh-TW" altLang="en-US" sz="2000" dirty="0">
              <a:latin typeface="Times New Roman" pitchFamily="18" charset="0"/>
            </a:endParaRPr>
          </a:p>
        </p:txBody>
      </p:sp>
      <p:sp>
        <p:nvSpPr>
          <p:cNvPr id="39942" name="矩形 1"/>
          <p:cNvSpPr>
            <a:spLocks noChangeArrowheads="1"/>
          </p:cNvSpPr>
          <p:nvPr/>
        </p:nvSpPr>
        <p:spPr bwMode="auto">
          <a:xfrm>
            <a:off x="227013" y="2276872"/>
            <a:ext cx="8593459" cy="352839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24</a:t>
            </a:fld>
            <a:endParaRPr lang="en-US" altLang="zh-TW"/>
          </a:p>
        </p:txBody>
      </p:sp>
    </p:spTree>
    <p:extLst>
      <p:ext uri="{BB962C8B-B14F-4D97-AF65-F5344CB8AC3E}">
        <p14:creationId xmlns:p14="http://schemas.microsoft.com/office/powerpoint/2010/main" val="3706070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Bellman-Ford</a:t>
            </a:r>
            <a:r>
              <a:rPr lang="zh-TW" altLang="zh-TW" dirty="0"/>
              <a:t>最短路徑</a:t>
            </a:r>
            <a:r>
              <a:rPr lang="zh-TW" altLang="en-US" dirty="0"/>
              <a:t>演算法複雜度</a:t>
            </a:r>
          </a:p>
        </p:txBody>
      </p:sp>
      <p:sp>
        <p:nvSpPr>
          <p:cNvPr id="3" name="內容版面配置區 2"/>
          <p:cNvSpPr>
            <a:spLocks noGrp="1"/>
          </p:cNvSpPr>
          <p:nvPr>
            <p:ph idx="1"/>
          </p:nvPr>
        </p:nvSpPr>
        <p:spPr>
          <a:xfrm>
            <a:off x="467544" y="2276871"/>
            <a:ext cx="8487544" cy="3855641"/>
          </a:xfrm>
        </p:spPr>
        <p:txBody>
          <a:bodyPr/>
          <a:lstStyle/>
          <a:p>
            <a:pPr marL="0" indent="0">
              <a:buNone/>
            </a:pPr>
            <a:r>
              <a:rPr lang="zh-TW" altLang="en-US" sz="2400" dirty="0"/>
              <a:t>假設</a:t>
            </a:r>
            <a:r>
              <a:rPr lang="en-US" altLang="zh-TW" sz="2400" dirty="0">
                <a:solidFill>
                  <a:srgbClr val="0000FF"/>
                </a:solidFill>
              </a:rPr>
              <a:t>G</a:t>
            </a:r>
            <a:r>
              <a:rPr lang="zh-TW" altLang="en-US" sz="2400" dirty="0">
                <a:solidFill>
                  <a:srgbClr val="0000FF"/>
                </a:solidFill>
              </a:rPr>
              <a:t>一共有</a:t>
            </a:r>
            <a:r>
              <a:rPr lang="en-US" altLang="zh-TW" sz="2400" dirty="0">
                <a:solidFill>
                  <a:srgbClr val="0000FF"/>
                </a:solidFill>
              </a:rPr>
              <a:t>n</a:t>
            </a:r>
            <a:r>
              <a:rPr lang="zh-TW" altLang="en-US" sz="2400" dirty="0">
                <a:solidFill>
                  <a:srgbClr val="0000FF"/>
                </a:solidFill>
              </a:rPr>
              <a:t>個節點，</a:t>
            </a:r>
            <a:r>
              <a:rPr lang="en-US" altLang="zh-TW" sz="2400" dirty="0">
                <a:solidFill>
                  <a:srgbClr val="0000FF"/>
                </a:solidFill>
              </a:rPr>
              <a:t>m</a:t>
            </a:r>
            <a:r>
              <a:rPr lang="zh-TW" altLang="en-US" sz="2400" dirty="0">
                <a:solidFill>
                  <a:srgbClr val="0000FF"/>
                </a:solidFill>
              </a:rPr>
              <a:t>個邊</a:t>
            </a:r>
            <a:r>
              <a:rPr lang="en-US" altLang="zh-TW" sz="2400" dirty="0">
                <a:solidFill>
                  <a:srgbClr val="0000FF"/>
                </a:solidFill>
              </a:rPr>
              <a:t>(</a:t>
            </a:r>
            <a:r>
              <a:rPr lang="zh-TW" altLang="en-US" sz="2400" dirty="0">
                <a:solidFill>
                  <a:srgbClr val="0000FF"/>
                </a:solidFill>
              </a:rPr>
              <a:t>也就是</a:t>
            </a:r>
            <a:r>
              <a:rPr lang="en-US" altLang="zh-TW" sz="2400" dirty="0">
                <a:solidFill>
                  <a:srgbClr val="0000FF"/>
                </a:solidFill>
              </a:rPr>
              <a:t>|V|=n, |E|=m)</a:t>
            </a:r>
          </a:p>
          <a:p>
            <a:r>
              <a:rPr lang="zh-TW" altLang="en-US" sz="2400" b="1" u="sng" dirty="0">
                <a:solidFill>
                  <a:srgbClr val="0000FF"/>
                </a:solidFill>
              </a:rPr>
              <a:t>行</a:t>
            </a:r>
            <a:r>
              <a:rPr lang="en-US" altLang="zh-TW" sz="2400" b="1" u="sng" dirty="0">
                <a:solidFill>
                  <a:srgbClr val="0000FF"/>
                </a:solidFill>
              </a:rPr>
              <a:t>2-5</a:t>
            </a:r>
            <a:r>
              <a:rPr lang="zh-TW" altLang="en-US" sz="2400" dirty="0"/>
              <a:t>的外層</a:t>
            </a:r>
            <a:r>
              <a:rPr lang="en-US" altLang="zh-TW" sz="2400" dirty="0"/>
              <a:t>for</a:t>
            </a:r>
            <a:r>
              <a:rPr lang="zh-TW" altLang="en-US" sz="2400" dirty="0"/>
              <a:t>迴圈一共有</a:t>
            </a:r>
            <a:r>
              <a:rPr lang="en-US" altLang="zh-TW" sz="2400" dirty="0"/>
              <a:t>n-1</a:t>
            </a:r>
            <a:r>
              <a:rPr lang="zh-TW" altLang="en-US" sz="2400" dirty="0"/>
              <a:t>次迭代</a:t>
            </a:r>
            <a:endParaRPr lang="en-US" altLang="zh-TW" sz="2400" dirty="0"/>
          </a:p>
          <a:p>
            <a:r>
              <a:rPr lang="zh-TW" altLang="en-US" sz="2400" b="1" u="sng" dirty="0">
                <a:solidFill>
                  <a:srgbClr val="0000FF"/>
                </a:solidFill>
              </a:rPr>
              <a:t>行</a:t>
            </a:r>
            <a:r>
              <a:rPr lang="en-US" altLang="zh-TW" sz="2400" b="1" u="sng" dirty="0">
                <a:solidFill>
                  <a:srgbClr val="0000FF"/>
                </a:solidFill>
              </a:rPr>
              <a:t>3-5</a:t>
            </a:r>
            <a:r>
              <a:rPr lang="zh-TW" altLang="en-US" sz="2400" dirty="0"/>
              <a:t>的內層</a:t>
            </a:r>
            <a:r>
              <a:rPr lang="en-US" altLang="zh-TW" sz="2400" dirty="0"/>
              <a:t>for</a:t>
            </a:r>
            <a:r>
              <a:rPr lang="zh-TW" altLang="en-US" sz="2400" dirty="0"/>
              <a:t>迴圈一共有</a:t>
            </a:r>
            <a:r>
              <a:rPr lang="en-US" altLang="zh-TW" sz="2400" dirty="0"/>
              <a:t>m</a:t>
            </a:r>
            <a:r>
              <a:rPr lang="zh-TW" altLang="en-US" sz="2400" dirty="0"/>
              <a:t>次迭代</a:t>
            </a:r>
            <a:endParaRPr lang="en-US" altLang="zh-TW" sz="2400" dirty="0"/>
          </a:p>
          <a:p>
            <a:r>
              <a:rPr lang="zh-TW" altLang="en-US" sz="2400" b="1" u="sng" dirty="0">
                <a:solidFill>
                  <a:srgbClr val="0000FF"/>
                </a:solidFill>
              </a:rPr>
              <a:t>行</a:t>
            </a:r>
            <a:r>
              <a:rPr lang="en-US" altLang="zh-TW" sz="2400" b="1" u="sng" dirty="0">
                <a:solidFill>
                  <a:srgbClr val="0000FF"/>
                </a:solidFill>
              </a:rPr>
              <a:t>4-5</a:t>
            </a:r>
            <a:r>
              <a:rPr lang="zh-TW" altLang="en-US" sz="2400" dirty="0"/>
              <a:t>為內層</a:t>
            </a:r>
            <a:r>
              <a:rPr lang="en-US" altLang="zh-TW" sz="2400" dirty="0"/>
              <a:t>if</a:t>
            </a:r>
            <a:r>
              <a:rPr lang="zh-TW" altLang="en-US" sz="2400" dirty="0"/>
              <a:t>指令，針對每個邊</a:t>
            </a:r>
            <a:r>
              <a:rPr lang="en-US" altLang="zh-TW" sz="2400" dirty="0"/>
              <a:t>(u, v)</a:t>
            </a:r>
            <a:r>
              <a:rPr lang="zh-TW" altLang="en-US" sz="2400" dirty="0"/>
              <a:t>依據目前的</a:t>
            </a:r>
            <a:r>
              <a:rPr lang="en-US" altLang="zh-TW" sz="2400" dirty="0"/>
              <a:t>d[u]</a:t>
            </a:r>
            <a:r>
              <a:rPr lang="zh-TW" altLang="en-US" sz="2400" dirty="0"/>
              <a:t>值調整</a:t>
            </a:r>
            <a:r>
              <a:rPr lang="en-US" altLang="zh-TW" sz="2400" dirty="0"/>
              <a:t>d[v]</a:t>
            </a:r>
            <a:r>
              <a:rPr lang="zh-TW" altLang="en-US" sz="2400" dirty="0"/>
              <a:t>的值</a:t>
            </a:r>
            <a:r>
              <a:rPr lang="en-US" altLang="zh-TW" sz="2400" dirty="0"/>
              <a:t>:</a:t>
            </a:r>
            <a:r>
              <a:rPr lang="zh-TW" altLang="en-US" sz="2400" dirty="0"/>
              <a:t> </a:t>
            </a:r>
            <a:r>
              <a:rPr lang="en-US" altLang="zh-TW" sz="2400" dirty="0"/>
              <a:t>O(1)</a:t>
            </a:r>
            <a:endParaRPr lang="zh-TW" altLang="zh-TW" sz="2400" dirty="0"/>
          </a:p>
          <a:p>
            <a:r>
              <a:rPr lang="zh-TW" altLang="en-US" sz="2400" b="1" u="sng" dirty="0">
                <a:solidFill>
                  <a:srgbClr val="0000FF"/>
                </a:solidFill>
              </a:rPr>
              <a:t>行</a:t>
            </a:r>
            <a:r>
              <a:rPr lang="en-US" altLang="zh-TW" sz="2400" b="1" u="sng" dirty="0">
                <a:solidFill>
                  <a:srgbClr val="0000FF"/>
                </a:solidFill>
              </a:rPr>
              <a:t>6-7</a:t>
            </a:r>
            <a:r>
              <a:rPr lang="zh-TW" altLang="en-US" sz="2400" dirty="0"/>
              <a:t>的</a:t>
            </a:r>
            <a:r>
              <a:rPr lang="en-US" altLang="zh-TW" sz="2400" dirty="0"/>
              <a:t>for</a:t>
            </a:r>
            <a:r>
              <a:rPr lang="zh-TW" altLang="en-US" sz="2400" dirty="0"/>
              <a:t>迴圈在求出</a:t>
            </a:r>
            <a:r>
              <a:rPr lang="en-US" altLang="zh-TW" sz="2400" dirty="0"/>
              <a:t>(n-1)</a:t>
            </a:r>
            <a:r>
              <a:rPr lang="zh-TW" altLang="en-US" sz="2400" dirty="0"/>
              <a:t>邊路徑之後再針對每個邊</a:t>
            </a:r>
            <a:r>
              <a:rPr lang="en-US" altLang="zh-TW" sz="2400" dirty="0"/>
              <a:t>(u, v)</a:t>
            </a:r>
            <a:r>
              <a:rPr lang="zh-TW" altLang="en-US" sz="2400" dirty="0"/>
              <a:t>依據目前的</a:t>
            </a:r>
            <a:r>
              <a:rPr lang="en-US" altLang="zh-TW" sz="2400" dirty="0"/>
              <a:t>d[u]</a:t>
            </a:r>
            <a:r>
              <a:rPr lang="zh-TW" altLang="en-US" sz="2400" dirty="0"/>
              <a:t>值調整</a:t>
            </a:r>
            <a:r>
              <a:rPr lang="en-US" altLang="zh-TW" sz="2400" dirty="0"/>
              <a:t>d[v]</a:t>
            </a:r>
            <a:r>
              <a:rPr lang="zh-TW" altLang="en-US" sz="2400" dirty="0"/>
              <a:t>的值，若有任何調整產生</a:t>
            </a:r>
            <a:r>
              <a:rPr lang="en-US" altLang="zh-TW" sz="2400" dirty="0"/>
              <a:t>(</a:t>
            </a:r>
            <a:r>
              <a:rPr lang="zh-TW" altLang="en-US" sz="2400" dirty="0"/>
              <a:t>也就是</a:t>
            </a:r>
            <a:r>
              <a:rPr lang="en-US" altLang="zh-TW" sz="2400" dirty="0"/>
              <a:t>d[u]</a:t>
            </a:r>
            <a:r>
              <a:rPr lang="zh-TW" altLang="en-US" sz="2400" dirty="0"/>
              <a:t>變小</a:t>
            </a:r>
            <a:r>
              <a:rPr lang="en-US" altLang="zh-TW" sz="2400" dirty="0"/>
              <a:t>)</a:t>
            </a:r>
            <a:r>
              <a:rPr lang="zh-TW" altLang="en-US" sz="2400" dirty="0"/>
              <a:t>，則表示給定的圖中一定有負循環存在。</a:t>
            </a:r>
            <a:endParaRPr lang="zh-TW" altLang="zh-TW" sz="2400" dirty="0"/>
          </a:p>
          <a:p>
            <a:pPr marL="0" indent="0">
              <a:buNone/>
            </a:pPr>
            <a:r>
              <a:rPr lang="zh-TW" altLang="en-US" sz="2400" dirty="0"/>
              <a:t>因此</a:t>
            </a:r>
            <a:r>
              <a:rPr lang="zh-TW" altLang="en-US" sz="2400" dirty="0">
                <a:solidFill>
                  <a:srgbClr val="0000FF"/>
                </a:solidFill>
              </a:rPr>
              <a:t>總時間複雜度</a:t>
            </a:r>
            <a:r>
              <a:rPr lang="zh-TW" altLang="en-US" sz="2400" dirty="0"/>
              <a:t>為行</a:t>
            </a:r>
            <a:r>
              <a:rPr lang="en-US" altLang="zh-TW" sz="2400" dirty="0"/>
              <a:t>2-5</a:t>
            </a:r>
            <a:r>
              <a:rPr lang="zh-TW" altLang="en-US" sz="2400" dirty="0"/>
              <a:t>的外層</a:t>
            </a:r>
            <a:r>
              <a:rPr lang="en-US" altLang="zh-TW" sz="2400" dirty="0"/>
              <a:t>for</a:t>
            </a:r>
            <a:r>
              <a:rPr lang="zh-TW" altLang="en-US" sz="2400" dirty="0"/>
              <a:t>迴圈</a:t>
            </a:r>
            <a:r>
              <a:rPr lang="en-US" altLang="zh-TW" sz="2400" dirty="0"/>
              <a:t>n-1</a:t>
            </a:r>
            <a:r>
              <a:rPr lang="zh-TW" altLang="en-US" sz="2400" dirty="0"/>
              <a:t>次迭代次數與</a:t>
            </a:r>
          </a:p>
          <a:p>
            <a:pPr marL="0" indent="0">
              <a:buNone/>
            </a:pPr>
            <a:r>
              <a:rPr lang="zh-TW" altLang="en-US" sz="2400" dirty="0"/>
              <a:t>行</a:t>
            </a:r>
            <a:r>
              <a:rPr lang="en-US" altLang="zh-TW" sz="2400" dirty="0"/>
              <a:t>3-5</a:t>
            </a:r>
            <a:r>
              <a:rPr lang="zh-TW" altLang="en-US" sz="2400" dirty="0"/>
              <a:t>的內層</a:t>
            </a:r>
            <a:r>
              <a:rPr lang="en-US" altLang="zh-TW" sz="2400" dirty="0"/>
              <a:t>for</a:t>
            </a:r>
            <a:r>
              <a:rPr lang="zh-TW" altLang="en-US" sz="2400" dirty="0"/>
              <a:t>迴圈</a:t>
            </a:r>
            <a:r>
              <a:rPr lang="en-US" altLang="zh-TW" sz="2400" dirty="0"/>
              <a:t>m</a:t>
            </a:r>
            <a:r>
              <a:rPr lang="zh-TW" altLang="en-US" sz="2400" dirty="0"/>
              <a:t>次迭代相乘得</a:t>
            </a:r>
            <a:r>
              <a:rPr lang="en-US" altLang="zh-TW" sz="2400" dirty="0">
                <a:solidFill>
                  <a:srgbClr val="0000FF"/>
                </a:solidFill>
              </a:rPr>
              <a:t>O(n</a:t>
            </a:r>
            <a:r>
              <a:rPr lang="zh-TW" altLang="en-US" sz="2400" dirty="0">
                <a:solidFill>
                  <a:srgbClr val="0000FF"/>
                </a:solidFill>
              </a:rPr>
              <a:t> </a:t>
            </a:r>
            <a:r>
              <a:rPr lang="zh-TW" altLang="en-US" sz="2400" dirty="0">
                <a:solidFill>
                  <a:srgbClr val="0000FF"/>
                </a:solidFill>
                <a:sym typeface="Symbol"/>
              </a:rPr>
              <a:t> </a:t>
            </a:r>
            <a:r>
              <a:rPr lang="en-US" altLang="zh-TW" sz="2400" dirty="0">
                <a:solidFill>
                  <a:srgbClr val="0000FF"/>
                </a:solidFill>
              </a:rPr>
              <a:t>m)= O(|V|</a:t>
            </a:r>
            <a:r>
              <a:rPr lang="zh-TW" altLang="en-US" sz="2400" dirty="0">
                <a:solidFill>
                  <a:srgbClr val="0000FF"/>
                </a:solidFill>
              </a:rPr>
              <a:t> </a:t>
            </a:r>
            <a:r>
              <a:rPr lang="zh-TW" altLang="en-US" sz="2400" dirty="0">
                <a:solidFill>
                  <a:srgbClr val="0000FF"/>
                </a:solidFill>
                <a:sym typeface="Symbol"/>
              </a:rPr>
              <a:t> </a:t>
            </a:r>
            <a:r>
              <a:rPr lang="en-US" altLang="zh-TW" sz="2400" dirty="0">
                <a:solidFill>
                  <a:srgbClr val="0000FF"/>
                </a:solidFill>
                <a:sym typeface="Symbol"/>
              </a:rPr>
              <a:t>|E|)</a:t>
            </a:r>
            <a:endParaRPr lang="zh-TW" altLang="zh-TW" sz="2400" dirty="0">
              <a:solidFill>
                <a:srgbClr val="0000FF"/>
              </a:solidFill>
            </a:endParaRPr>
          </a:p>
          <a:p>
            <a:endParaRPr lang="zh-TW" altLang="zh-TW" sz="2400" dirty="0"/>
          </a:p>
          <a:p>
            <a:endParaRPr lang="zh-TW" altLang="en-US" sz="2400" dirty="0"/>
          </a:p>
        </p:txBody>
      </p:sp>
      <p:sp>
        <p:nvSpPr>
          <p:cNvPr id="5" name="投影片編號版面配置區 4"/>
          <p:cNvSpPr>
            <a:spLocks noGrp="1"/>
          </p:cNvSpPr>
          <p:nvPr>
            <p:ph type="sldNum" sz="quarter" idx="10"/>
          </p:nvPr>
        </p:nvSpPr>
        <p:spPr/>
        <p:txBody>
          <a:bodyPr/>
          <a:lstStyle/>
          <a:p>
            <a:pPr>
              <a:defRPr/>
            </a:pPr>
            <a:fld id="{B470CC45-7452-4DAB-A2F7-F98704FF9730}" type="slidenum">
              <a:rPr lang="zh-TW" altLang="en-US" smtClean="0"/>
              <a:pPr>
                <a:defRPr/>
              </a:pPr>
              <a:t>25</a:t>
            </a:fld>
            <a:endParaRPr lang="en-US" altLang="zh-TW"/>
          </a:p>
        </p:txBody>
      </p:sp>
    </p:spTree>
    <p:extLst>
      <p:ext uri="{BB962C8B-B14F-4D97-AF65-F5344CB8AC3E}">
        <p14:creationId xmlns:p14="http://schemas.microsoft.com/office/powerpoint/2010/main" val="409432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150938" y="617538"/>
            <a:ext cx="7885558" cy="1143000"/>
          </a:xfrm>
        </p:spPr>
        <p:txBody>
          <a:bodyPr/>
          <a:lstStyle/>
          <a:p>
            <a:pPr eaLnBrk="1" hangingPunct="1"/>
            <a:r>
              <a:rPr lang="en-US" altLang="zh-TW" b="1" dirty="0"/>
              <a:t>Bellman-Ford</a:t>
            </a:r>
            <a:r>
              <a:rPr lang="zh-TW" altLang="en-US" b="1" dirty="0"/>
              <a:t>最短路徑演算法</a:t>
            </a:r>
            <a:br>
              <a:rPr lang="en-US" altLang="zh-TW" b="1" dirty="0"/>
            </a:br>
            <a:r>
              <a:rPr lang="zh-TW" altLang="en-US" b="1" dirty="0"/>
              <a:t>執行範例</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45" r="68665" b="93225"/>
          <a:stretch/>
        </p:blipFill>
        <p:spPr bwMode="auto">
          <a:xfrm>
            <a:off x="7440203" y="4385931"/>
            <a:ext cx="1740309" cy="33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2132398"/>
            <a:ext cx="8856985" cy="439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26</a:t>
            </a:fld>
            <a:endParaRPr lang="en-US" altLang="zh-TW"/>
          </a:p>
        </p:txBody>
      </p:sp>
    </p:spTree>
    <p:extLst>
      <p:ext uri="{BB962C8B-B14F-4D97-AF65-F5344CB8AC3E}">
        <p14:creationId xmlns:p14="http://schemas.microsoft.com/office/powerpoint/2010/main" val="116049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additive="base">
                                        <p:cTn id="7" dur="500" fill="hold"/>
                                        <p:tgtEl>
                                          <p:spTgt spid="128002"/>
                                        </p:tgtEl>
                                        <p:attrNameLst>
                                          <p:attrName>ppt_x</p:attrName>
                                        </p:attrNameLst>
                                      </p:cBhvr>
                                      <p:tavLst>
                                        <p:tav tm="0">
                                          <p:val>
                                            <p:strVal val="#ppt_x"/>
                                          </p:val>
                                        </p:tav>
                                        <p:tav tm="100000">
                                          <p:val>
                                            <p:strVal val="#ppt_x"/>
                                          </p:val>
                                        </p:tav>
                                      </p:tavLst>
                                    </p:anim>
                                    <p:anim calcmode="lin" valueType="num">
                                      <p:cBhvr additive="base">
                                        <p:cTn id="8" dur="500" fill="hold"/>
                                        <p:tgtEl>
                                          <p:spTgt spid="1280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a:t>  </a:t>
            </a:r>
            <a:br>
              <a:rPr lang="en-US" altLang="zh-TW" sz="4400" b="1" dirty="0"/>
            </a:br>
            <a:r>
              <a:rPr lang="en-US" altLang="zh-TW" sz="4400" b="1" dirty="0"/>
              <a:t>Floyd-</a:t>
            </a:r>
            <a:r>
              <a:rPr lang="en-US" altLang="zh-TW" sz="4400" b="1" dirty="0" err="1"/>
              <a:t>Warshall</a:t>
            </a:r>
            <a:br>
              <a:rPr lang="en-US" altLang="zh-TW" sz="4400" b="1" dirty="0"/>
            </a:br>
            <a:r>
              <a:rPr lang="zh-TW" altLang="en-US" sz="4400" b="1" dirty="0"/>
              <a:t>最短路徑演算法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27</a:t>
            </a:fld>
            <a:endParaRPr lang="en-US" altLang="zh-TW"/>
          </a:p>
        </p:txBody>
      </p:sp>
    </p:spTree>
    <p:extLst>
      <p:ext uri="{BB962C8B-B14F-4D97-AF65-F5344CB8AC3E}">
        <p14:creationId xmlns:p14="http://schemas.microsoft.com/office/powerpoint/2010/main" val="2144361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a:t>Floyd-</a:t>
            </a:r>
            <a:r>
              <a:rPr lang="en-US" altLang="zh-TW" dirty="0" err="1"/>
              <a:t>Warshall</a:t>
            </a:r>
            <a:r>
              <a:rPr lang="zh-TW" altLang="zh-TW" dirty="0"/>
              <a:t>最短路徑</a:t>
            </a:r>
            <a:r>
              <a:rPr lang="zh-TW" altLang="en-US" dirty="0"/>
              <a:t>演算法介紹</a:t>
            </a:r>
            <a:endParaRPr lang="en-US" altLang="zh-TW" dirty="0"/>
          </a:p>
        </p:txBody>
      </p:sp>
      <p:sp>
        <p:nvSpPr>
          <p:cNvPr id="98307" name="Rectangle 3"/>
          <p:cNvSpPr>
            <a:spLocks noGrp="1" noChangeArrowheads="1"/>
          </p:cNvSpPr>
          <p:nvPr>
            <p:ph type="body" idx="1"/>
          </p:nvPr>
        </p:nvSpPr>
        <p:spPr>
          <a:xfrm>
            <a:off x="467544" y="2420888"/>
            <a:ext cx="8208912" cy="4147890"/>
          </a:xfrm>
          <a:ln>
            <a:noFill/>
          </a:ln>
        </p:spPr>
        <p:txBody>
          <a:bodyPr/>
          <a:lstStyle/>
          <a:p>
            <a:pPr marL="182563" indent="-182563" algn="just">
              <a:spcBef>
                <a:spcPts val="800"/>
              </a:spcBef>
              <a:defRPr/>
            </a:pPr>
            <a:r>
              <a:rPr lang="en-US" altLang="zh-TW" sz="2800" dirty="0">
                <a:latin typeface="Times New Roman" pitchFamily="18" charset="0"/>
              </a:rPr>
              <a:t>Floyd-</a:t>
            </a:r>
            <a:r>
              <a:rPr lang="en-US" altLang="zh-TW" sz="2800" dirty="0" err="1">
                <a:latin typeface="Times New Roman" pitchFamily="18" charset="0"/>
              </a:rPr>
              <a:t>Warshall</a:t>
            </a:r>
            <a:r>
              <a:rPr lang="zh-TW" altLang="en-US" sz="2800" dirty="0">
                <a:latin typeface="Times New Roman" pitchFamily="18" charset="0"/>
              </a:rPr>
              <a:t>演算法與</a:t>
            </a:r>
            <a:r>
              <a:rPr lang="en-US" altLang="zh-TW" sz="2800" dirty="0" err="1">
                <a:latin typeface="Times New Roman" pitchFamily="18" charset="0"/>
              </a:rPr>
              <a:t>Dijkstra</a:t>
            </a:r>
            <a:r>
              <a:rPr lang="zh-TW" altLang="en-US" sz="2800" dirty="0">
                <a:latin typeface="Times New Roman" pitchFamily="18" charset="0"/>
              </a:rPr>
              <a:t>演算法及</a:t>
            </a:r>
            <a:r>
              <a:rPr lang="en-US" altLang="zh-TW" sz="2800" dirty="0">
                <a:latin typeface="Times New Roman" pitchFamily="18" charset="0"/>
              </a:rPr>
              <a:t>Bellman-Ford</a:t>
            </a:r>
            <a:r>
              <a:rPr lang="zh-TW" altLang="en-US" sz="2800" dirty="0">
                <a:latin typeface="Times New Roman" pitchFamily="18" charset="0"/>
              </a:rPr>
              <a:t>演算法不同，它可以求出</a:t>
            </a:r>
            <a:r>
              <a:rPr lang="zh-TW" altLang="en-US" sz="2800" dirty="0">
                <a:solidFill>
                  <a:srgbClr val="0000FF"/>
                </a:solidFill>
                <a:latin typeface="Times New Roman" pitchFamily="18" charset="0"/>
              </a:rPr>
              <a:t>全部節點配對</a:t>
            </a:r>
            <a:r>
              <a:rPr lang="zh-TW" altLang="en-US" sz="2800" dirty="0">
                <a:latin typeface="Times New Roman" pitchFamily="18" charset="0"/>
              </a:rPr>
              <a:t>的最短路徑，是一個</a:t>
            </a:r>
            <a:r>
              <a:rPr lang="zh-TW" altLang="en-US" sz="2800" dirty="0">
                <a:solidFill>
                  <a:srgbClr val="0000FF"/>
                </a:solidFill>
                <a:latin typeface="Times New Roman" pitchFamily="18" charset="0"/>
              </a:rPr>
              <a:t>全配對最短路徑</a:t>
            </a:r>
            <a:r>
              <a:rPr lang="en-US" altLang="zh-TW" sz="2800" dirty="0">
                <a:solidFill>
                  <a:srgbClr val="0000FF"/>
                </a:solidFill>
                <a:latin typeface="Times New Roman" pitchFamily="18" charset="0"/>
              </a:rPr>
              <a:t>(all-pair shortest path)</a:t>
            </a:r>
            <a:r>
              <a:rPr lang="zh-TW" altLang="en-US" sz="2800" dirty="0">
                <a:solidFill>
                  <a:srgbClr val="0000FF"/>
                </a:solidFill>
                <a:latin typeface="Times New Roman" pitchFamily="18" charset="0"/>
              </a:rPr>
              <a:t>演算法</a:t>
            </a:r>
            <a:r>
              <a:rPr lang="zh-TW" altLang="en-US" sz="2800" dirty="0">
                <a:latin typeface="Times New Roman" pitchFamily="18" charset="0"/>
              </a:rPr>
              <a:t>。</a:t>
            </a:r>
            <a:endParaRPr lang="en-US" altLang="zh-TW" sz="2800" dirty="0">
              <a:latin typeface="Times New Roman" pitchFamily="18" charset="0"/>
            </a:endParaRPr>
          </a:p>
          <a:p>
            <a:pPr marL="182563" indent="-182563" algn="just">
              <a:spcBef>
                <a:spcPts val="800"/>
              </a:spcBef>
              <a:defRPr/>
            </a:pPr>
            <a:endParaRPr lang="en-US" altLang="zh-TW" sz="2800" dirty="0">
              <a:latin typeface="Times New Roman" pitchFamily="18" charset="0"/>
            </a:endParaRPr>
          </a:p>
          <a:p>
            <a:pPr marL="182563" indent="-182563" algn="just">
              <a:spcBef>
                <a:spcPts val="800"/>
              </a:spcBef>
              <a:defRPr/>
            </a:pPr>
            <a:r>
              <a:rPr lang="en-US" altLang="zh-TW" sz="2800" dirty="0">
                <a:latin typeface="Times New Roman" pitchFamily="18" charset="0"/>
              </a:rPr>
              <a:t>Floyd-</a:t>
            </a:r>
            <a:r>
              <a:rPr lang="en-US" altLang="zh-TW" sz="2800" dirty="0" err="1">
                <a:latin typeface="Times New Roman" pitchFamily="18" charset="0"/>
              </a:rPr>
              <a:t>Warshall</a:t>
            </a:r>
            <a:r>
              <a:rPr lang="zh-TW" altLang="en-US" sz="2800" dirty="0">
                <a:latin typeface="Times New Roman" pitchFamily="18" charset="0"/>
              </a:rPr>
              <a:t>演算法可以處理有負邊的圖，但是不能用以檢查</a:t>
            </a:r>
            <a:r>
              <a:rPr lang="zh-TW" altLang="zh-TW" sz="2800" dirty="0"/>
              <a:t>有負迴圈的圖</a:t>
            </a:r>
            <a:r>
              <a:rPr lang="zh-TW" altLang="en-US" sz="2800" dirty="0"/>
              <a:t>。也就是說，當圖有負邊但是沒有負循環時，</a:t>
            </a:r>
            <a:r>
              <a:rPr lang="en-US" altLang="zh-TW" sz="2800" dirty="0">
                <a:latin typeface="Times New Roman" pitchFamily="18" charset="0"/>
              </a:rPr>
              <a:t> Floyd-</a:t>
            </a:r>
            <a:r>
              <a:rPr lang="en-US" altLang="zh-TW" sz="2800" dirty="0" err="1">
                <a:latin typeface="Times New Roman" pitchFamily="18" charset="0"/>
              </a:rPr>
              <a:t>Warshall</a:t>
            </a:r>
            <a:r>
              <a:rPr lang="zh-TW" altLang="en-US" sz="2800" dirty="0">
                <a:latin typeface="Times New Roman" pitchFamily="18" charset="0"/>
              </a:rPr>
              <a:t>演算法仍然可以求出正確的最短路徑。</a:t>
            </a:r>
            <a:endParaRPr lang="en-US" altLang="zh-TW" sz="2800" dirty="0"/>
          </a:p>
          <a:p>
            <a:pPr marL="182563" indent="-182563" algn="just">
              <a:spcBef>
                <a:spcPts val="800"/>
              </a:spcBef>
              <a:defRPr/>
            </a:pPr>
            <a:endParaRPr lang="en-US" altLang="zh-TW" sz="2800" dirty="0">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28</a:t>
            </a:fld>
            <a:endParaRPr lang="en-US" altLang="zh-TW"/>
          </a:p>
        </p:txBody>
      </p:sp>
    </p:spTree>
    <p:extLst>
      <p:ext uri="{BB962C8B-B14F-4D97-AF65-F5344CB8AC3E}">
        <p14:creationId xmlns:p14="http://schemas.microsoft.com/office/powerpoint/2010/main" val="27342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 calcmode="lin" valueType="num">
                                      <p:cBhvr additive="base">
                                        <p:cTn id="13"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zh-TW" dirty="0"/>
              <a:t>Floyd-</a:t>
            </a:r>
            <a:r>
              <a:rPr lang="en-US" altLang="zh-TW" dirty="0" err="1"/>
              <a:t>Warshall</a:t>
            </a:r>
            <a:r>
              <a:rPr lang="zh-TW" altLang="zh-TW" dirty="0"/>
              <a:t>最短路徑</a:t>
            </a:r>
            <a:r>
              <a:rPr lang="zh-TW" altLang="en-US" dirty="0"/>
              <a:t>演算法介紹</a:t>
            </a:r>
            <a:r>
              <a:rPr lang="en-US" altLang="zh-TW" dirty="0"/>
              <a:t>(</a:t>
            </a:r>
            <a:r>
              <a:rPr lang="zh-TW" altLang="en-US" dirty="0"/>
              <a:t>續</a:t>
            </a:r>
            <a:r>
              <a:rPr lang="en-US" altLang="zh-TW" dirty="0"/>
              <a:t>)</a:t>
            </a:r>
          </a:p>
        </p:txBody>
      </p:sp>
      <p:sp>
        <p:nvSpPr>
          <p:cNvPr id="98307" name="Rectangle 3"/>
          <p:cNvSpPr>
            <a:spLocks noGrp="1" noChangeArrowheads="1"/>
          </p:cNvSpPr>
          <p:nvPr>
            <p:ph type="body" idx="1"/>
          </p:nvPr>
        </p:nvSpPr>
        <p:spPr>
          <a:xfrm>
            <a:off x="35496" y="2116534"/>
            <a:ext cx="8908479" cy="4435922"/>
          </a:xfrm>
          <a:ln>
            <a:noFill/>
          </a:ln>
        </p:spPr>
        <p:txBody>
          <a:bodyPr/>
          <a:lstStyle/>
          <a:p>
            <a:pPr algn="just" eaLnBrk="1" hangingPunct="1"/>
            <a:r>
              <a:rPr lang="en-US" altLang="zh-TW" sz="2200" dirty="0">
                <a:latin typeface="Times New Roman" pitchFamily="18" charset="0"/>
              </a:rPr>
              <a:t>Floyd-</a:t>
            </a:r>
            <a:r>
              <a:rPr lang="en-US" altLang="zh-TW" sz="2200" dirty="0" err="1">
                <a:latin typeface="Times New Roman" pitchFamily="18" charset="0"/>
              </a:rPr>
              <a:t>Warshall</a:t>
            </a:r>
            <a:r>
              <a:rPr lang="zh-TW" altLang="en-US" sz="2200" dirty="0">
                <a:latin typeface="Times New Roman" pitchFamily="18" charset="0"/>
              </a:rPr>
              <a:t>演算法採用</a:t>
            </a:r>
            <a:r>
              <a:rPr lang="zh-TW" altLang="en-US" sz="2200" dirty="0">
                <a:solidFill>
                  <a:srgbClr val="0000FF"/>
                </a:solidFill>
                <a:latin typeface="Times New Roman" pitchFamily="18" charset="0"/>
              </a:rPr>
              <a:t>動態規劃策略</a:t>
            </a:r>
            <a:r>
              <a:rPr lang="zh-TW" altLang="en-US" sz="2200" dirty="0">
                <a:latin typeface="Times New Roman" pitchFamily="18" charset="0"/>
              </a:rPr>
              <a:t>解決問題，利用一個</a:t>
            </a:r>
            <a:r>
              <a:rPr lang="en-US" altLang="zh-TW" sz="2200" dirty="0" err="1">
                <a:solidFill>
                  <a:srgbClr val="0000FF"/>
                </a:solidFill>
                <a:latin typeface="Times New Roman" pitchFamily="18" charset="0"/>
              </a:rPr>
              <a:t>n×n</a:t>
            </a:r>
            <a:r>
              <a:rPr lang="en-US" altLang="zh-TW" sz="2200" dirty="0">
                <a:solidFill>
                  <a:srgbClr val="0000FF"/>
                </a:solidFill>
                <a:latin typeface="Times New Roman" pitchFamily="18" charset="0"/>
              </a:rPr>
              <a:t>(n</a:t>
            </a:r>
            <a:r>
              <a:rPr lang="zh-TW" altLang="en-US" sz="2200" dirty="0">
                <a:solidFill>
                  <a:srgbClr val="0000FF"/>
                </a:solidFill>
                <a:latin typeface="Times New Roman" pitchFamily="18" charset="0"/>
              </a:rPr>
              <a:t>為節點總數</a:t>
            </a:r>
            <a:r>
              <a:rPr lang="en-US" altLang="zh-TW" sz="2200" dirty="0">
                <a:solidFill>
                  <a:srgbClr val="0000FF"/>
                </a:solidFill>
                <a:latin typeface="Times New Roman" pitchFamily="18" charset="0"/>
              </a:rPr>
              <a:t>)</a:t>
            </a:r>
            <a:r>
              <a:rPr lang="zh-TW" altLang="en-US" sz="2200" dirty="0">
                <a:solidFill>
                  <a:srgbClr val="0000FF"/>
                </a:solidFill>
                <a:latin typeface="Times New Roman" pitchFamily="18" charset="0"/>
              </a:rPr>
              <a:t>的二維陣列</a:t>
            </a:r>
            <a:r>
              <a:rPr lang="en-US" altLang="zh-TW" sz="2200" dirty="0">
                <a:latin typeface="Times New Roman" pitchFamily="18" charset="0"/>
              </a:rPr>
              <a:t>d</a:t>
            </a:r>
            <a:r>
              <a:rPr lang="zh-TW" altLang="en-US" sz="2200" dirty="0">
                <a:latin typeface="Times New Roman" pitchFamily="18" charset="0"/>
              </a:rPr>
              <a:t>來記錄每一節點配對間的最短路徑成本或距離</a:t>
            </a:r>
            <a:r>
              <a:rPr lang="en-US" altLang="zh-TW" sz="2200" dirty="0">
                <a:latin typeface="Times New Roman" pitchFamily="18" charset="0"/>
              </a:rPr>
              <a:t>(distance) </a:t>
            </a:r>
            <a:r>
              <a:rPr lang="zh-TW" altLang="en-US" sz="2200" dirty="0">
                <a:latin typeface="Times New Roman" pitchFamily="18" charset="0"/>
              </a:rPr>
              <a:t>。</a:t>
            </a:r>
            <a:endParaRPr lang="en-US" altLang="zh-TW" sz="2200" dirty="0">
              <a:latin typeface="Times New Roman" pitchFamily="18" charset="0"/>
            </a:endParaRPr>
          </a:p>
          <a:p>
            <a:pPr algn="just" eaLnBrk="1" hangingPunct="1"/>
            <a:r>
              <a:rPr lang="zh-TW" altLang="en-US" sz="2200" dirty="0">
                <a:latin typeface="Times New Roman" pitchFamily="18" charset="0"/>
              </a:rPr>
              <a:t>在啟始</a:t>
            </a:r>
            <a:r>
              <a:rPr lang="en-US" altLang="zh-TW" sz="2200" dirty="0">
                <a:latin typeface="Times New Roman" pitchFamily="18" charset="0"/>
              </a:rPr>
              <a:t>(initial)</a:t>
            </a:r>
            <a:r>
              <a:rPr lang="zh-TW" altLang="en-US" sz="2200" dirty="0">
                <a:latin typeface="Times New Roman" pitchFamily="18" charset="0"/>
              </a:rPr>
              <a:t>狀況時，</a:t>
            </a:r>
            <a:r>
              <a:rPr lang="en-US" altLang="zh-TW" sz="2200" b="1" dirty="0">
                <a:latin typeface="Times New Roman" pitchFamily="18" charset="0"/>
              </a:rPr>
              <a:t> </a:t>
            </a:r>
            <a:r>
              <a:rPr lang="en-US" altLang="zh-TW" sz="2200" b="1" dirty="0">
                <a:solidFill>
                  <a:srgbClr val="0000FF"/>
                </a:solidFill>
                <a:latin typeface="Times New Roman" pitchFamily="18" charset="0"/>
              </a:rPr>
              <a:t>d[</a:t>
            </a:r>
            <a:r>
              <a:rPr lang="en-US" altLang="zh-TW" sz="2200" b="1" dirty="0" err="1">
                <a:solidFill>
                  <a:srgbClr val="0000FF"/>
                </a:solidFill>
                <a:latin typeface="Times New Roman" pitchFamily="18" charset="0"/>
              </a:rPr>
              <a:t>i</a:t>
            </a:r>
            <a:r>
              <a:rPr lang="en-US" altLang="zh-TW" sz="2200" b="1" dirty="0">
                <a:solidFill>
                  <a:srgbClr val="0000FF"/>
                </a:solidFill>
                <a:latin typeface="Times New Roman" pitchFamily="18" charset="0"/>
              </a:rPr>
              <a:t>][j]=w[</a:t>
            </a:r>
            <a:r>
              <a:rPr lang="en-US" altLang="zh-TW" sz="2200" b="1" dirty="0" err="1">
                <a:solidFill>
                  <a:srgbClr val="0000FF"/>
                </a:solidFill>
                <a:latin typeface="Times New Roman" pitchFamily="18" charset="0"/>
              </a:rPr>
              <a:t>i</a:t>
            </a:r>
            <a:r>
              <a:rPr lang="en-US" altLang="zh-TW" sz="2200" b="1" dirty="0">
                <a:solidFill>
                  <a:srgbClr val="0000FF"/>
                </a:solidFill>
                <a:latin typeface="Times New Roman" pitchFamily="18" charset="0"/>
              </a:rPr>
              <a:t>][j]</a:t>
            </a:r>
            <a:r>
              <a:rPr lang="zh-TW" altLang="en-US" sz="2200" b="1" dirty="0">
                <a:solidFill>
                  <a:srgbClr val="0000FF"/>
                </a:solidFill>
                <a:latin typeface="Times New Roman" pitchFamily="18" charset="0"/>
              </a:rPr>
              <a:t>，</a:t>
            </a:r>
            <a:r>
              <a:rPr lang="en-US" altLang="zh-TW" sz="2200" b="1" dirty="0">
                <a:solidFill>
                  <a:srgbClr val="0000FF"/>
                </a:solidFill>
                <a:latin typeface="Times New Roman" pitchFamily="18" charset="0"/>
              </a:rPr>
              <a:t>for each </a:t>
            </a:r>
            <a:r>
              <a:rPr lang="en-US" altLang="zh-TW" sz="2200" b="1" dirty="0" err="1">
                <a:solidFill>
                  <a:srgbClr val="0000FF"/>
                </a:solidFill>
                <a:latin typeface="Times New Roman" pitchFamily="18" charset="0"/>
              </a:rPr>
              <a:t>i</a:t>
            </a:r>
            <a:r>
              <a:rPr lang="en-US" altLang="zh-TW" sz="2200" b="1" dirty="0">
                <a:solidFill>
                  <a:srgbClr val="0000FF"/>
                </a:solidFill>
                <a:latin typeface="Times New Roman" pitchFamily="18" charset="0"/>
              </a:rPr>
              <a:t> and j</a:t>
            </a:r>
            <a:r>
              <a:rPr lang="zh-TW" altLang="en-US" sz="2200" b="1" dirty="0">
                <a:latin typeface="Times New Roman" pitchFamily="18" charset="0"/>
              </a:rPr>
              <a:t>。也就是節點</a:t>
            </a:r>
            <a:r>
              <a:rPr lang="en-US" altLang="zh-TW" sz="2200" b="1" dirty="0" err="1">
                <a:latin typeface="Times New Roman" pitchFamily="18" charset="0"/>
              </a:rPr>
              <a:t>i</a:t>
            </a:r>
            <a:r>
              <a:rPr lang="zh-TW" altLang="en-US" sz="2200" b="1" dirty="0">
                <a:latin typeface="Times New Roman" pitchFamily="18" charset="0"/>
              </a:rPr>
              <a:t>可以直接抵達節點</a:t>
            </a:r>
            <a:r>
              <a:rPr lang="en-US" altLang="zh-TW" sz="2200" b="1" dirty="0">
                <a:latin typeface="Times New Roman" pitchFamily="18" charset="0"/>
              </a:rPr>
              <a:t>j(</a:t>
            </a:r>
            <a:r>
              <a:rPr lang="zh-TW" altLang="en-US" sz="2200" b="1" dirty="0">
                <a:latin typeface="Times New Roman" pitchFamily="18" charset="0"/>
              </a:rPr>
              <a:t>也就是不經過其他中間節點</a:t>
            </a:r>
            <a:r>
              <a:rPr lang="en-US" altLang="zh-TW" sz="2200" b="1" dirty="0">
                <a:latin typeface="Times New Roman" pitchFamily="18" charset="0"/>
              </a:rPr>
              <a:t>)</a:t>
            </a:r>
            <a:r>
              <a:rPr lang="zh-TW" altLang="en-US" sz="2200" b="1" dirty="0">
                <a:latin typeface="Times New Roman" pitchFamily="18" charset="0"/>
              </a:rPr>
              <a:t>的距離。</a:t>
            </a:r>
            <a:r>
              <a:rPr lang="en-US" altLang="zh-TW" sz="2200" b="1" dirty="0">
                <a:latin typeface="Times New Roman" pitchFamily="18" charset="0"/>
              </a:rPr>
              <a:t> (w[</a:t>
            </a:r>
            <a:r>
              <a:rPr lang="en-US" altLang="zh-TW" sz="2200" b="1" dirty="0" err="1">
                <a:latin typeface="Times New Roman" pitchFamily="18" charset="0"/>
              </a:rPr>
              <a:t>i</a:t>
            </a:r>
            <a:r>
              <a:rPr lang="en-US" altLang="zh-TW" sz="2200" b="1" dirty="0">
                <a:latin typeface="Times New Roman" pitchFamily="18" charset="0"/>
              </a:rPr>
              <a:t>][j]=0</a:t>
            </a:r>
            <a:r>
              <a:rPr lang="zh-TW" altLang="en-US" sz="2200" b="1" dirty="0">
                <a:latin typeface="Times New Roman" pitchFamily="18" charset="0"/>
              </a:rPr>
              <a:t>，</a:t>
            </a:r>
            <a:r>
              <a:rPr lang="en-US" altLang="zh-TW" sz="2200" b="1" dirty="0">
                <a:latin typeface="Times New Roman" pitchFamily="18" charset="0"/>
              </a:rPr>
              <a:t>for </a:t>
            </a:r>
            <a:r>
              <a:rPr lang="en-US" altLang="zh-TW" sz="2200" b="1" dirty="0" err="1">
                <a:latin typeface="Times New Roman" pitchFamily="18" charset="0"/>
              </a:rPr>
              <a:t>i</a:t>
            </a:r>
            <a:r>
              <a:rPr lang="en-US" altLang="zh-TW" sz="2200" b="1" dirty="0">
                <a:latin typeface="Times New Roman" pitchFamily="18" charset="0"/>
              </a:rPr>
              <a:t>=j; w[</a:t>
            </a:r>
            <a:r>
              <a:rPr lang="en-US" altLang="zh-TW" sz="2200" b="1" dirty="0" err="1">
                <a:latin typeface="Times New Roman" pitchFamily="18" charset="0"/>
              </a:rPr>
              <a:t>i</a:t>
            </a:r>
            <a:r>
              <a:rPr lang="en-US" altLang="zh-TW" sz="2200" b="1" dirty="0">
                <a:latin typeface="Times New Roman" pitchFamily="18" charset="0"/>
              </a:rPr>
              <a:t>][j]=</a:t>
            </a:r>
            <a:r>
              <a:rPr lang="en-US" altLang="zh-TW" sz="2200" b="1" dirty="0">
                <a:latin typeface="Times New Roman" pitchFamily="18" charset="0"/>
                <a:sym typeface="Symbol"/>
              </a:rPr>
              <a:t></a:t>
            </a:r>
            <a:r>
              <a:rPr lang="en-US" altLang="zh-TW" sz="2200" b="1" dirty="0">
                <a:latin typeface="Times New Roman" pitchFamily="18" charset="0"/>
              </a:rPr>
              <a:t>, for (</a:t>
            </a:r>
            <a:r>
              <a:rPr lang="en-US" altLang="zh-TW" sz="2200" b="1" dirty="0" err="1">
                <a:latin typeface="Times New Roman" pitchFamily="18" charset="0"/>
              </a:rPr>
              <a:t>i</a:t>
            </a:r>
            <a:r>
              <a:rPr lang="en-US" altLang="zh-TW" sz="2200" b="1" dirty="0">
                <a:latin typeface="Times New Roman" pitchFamily="18" charset="0"/>
              </a:rPr>
              <a:t>, j)</a:t>
            </a:r>
            <a:r>
              <a:rPr lang="en-US" altLang="zh-TW" sz="2200" b="1" dirty="0">
                <a:latin typeface="Times New Roman" pitchFamily="18" charset="0"/>
                <a:sym typeface="Symbol"/>
              </a:rPr>
              <a:t>E; w[</a:t>
            </a:r>
            <a:r>
              <a:rPr lang="en-US" altLang="zh-TW" sz="2200" b="1" dirty="0" err="1">
                <a:latin typeface="Times New Roman" pitchFamily="18" charset="0"/>
                <a:sym typeface="Symbol"/>
              </a:rPr>
              <a:t>i</a:t>
            </a:r>
            <a:r>
              <a:rPr lang="en-US" altLang="zh-TW" sz="2200" b="1" dirty="0">
                <a:latin typeface="Times New Roman" pitchFamily="18" charset="0"/>
                <a:sym typeface="Symbol"/>
              </a:rPr>
              <a:t>][j]=the weight of (</a:t>
            </a:r>
            <a:r>
              <a:rPr lang="en-US" altLang="zh-TW" sz="2200" b="1" dirty="0" err="1">
                <a:latin typeface="Times New Roman" pitchFamily="18" charset="0"/>
                <a:sym typeface="Symbol"/>
              </a:rPr>
              <a:t>i</a:t>
            </a:r>
            <a:r>
              <a:rPr lang="en-US" altLang="zh-TW" sz="2200" b="1" dirty="0">
                <a:latin typeface="Times New Roman" pitchFamily="18" charset="0"/>
                <a:sym typeface="Symbol"/>
              </a:rPr>
              <a:t>, j) for (</a:t>
            </a:r>
            <a:r>
              <a:rPr lang="en-US" altLang="zh-TW" sz="2200" b="1" dirty="0" err="1">
                <a:latin typeface="Times New Roman" pitchFamily="18" charset="0"/>
                <a:sym typeface="Symbol"/>
              </a:rPr>
              <a:t>i</a:t>
            </a:r>
            <a:r>
              <a:rPr lang="en-US" altLang="zh-TW" sz="2200" b="1" dirty="0">
                <a:latin typeface="Times New Roman" pitchFamily="18" charset="0"/>
                <a:sym typeface="Symbol"/>
              </a:rPr>
              <a:t>, j) E)</a:t>
            </a:r>
            <a:endParaRPr lang="en-US" altLang="zh-TW" sz="2200" dirty="0">
              <a:latin typeface="Times New Roman" pitchFamily="18" charset="0"/>
            </a:endParaRPr>
          </a:p>
          <a:p>
            <a:pPr algn="just" eaLnBrk="1" hangingPunct="1"/>
            <a:r>
              <a:rPr lang="en-US" altLang="zh-TW" sz="2200" dirty="0">
                <a:latin typeface="Times New Roman" pitchFamily="18" charset="0"/>
              </a:rPr>
              <a:t>Floyd-</a:t>
            </a:r>
            <a:r>
              <a:rPr lang="en-US" altLang="zh-TW" sz="2200" dirty="0" err="1">
                <a:latin typeface="Times New Roman" pitchFamily="18" charset="0"/>
              </a:rPr>
              <a:t>Warshall</a:t>
            </a:r>
            <a:r>
              <a:rPr lang="zh-TW" altLang="en-US" sz="2200" dirty="0">
                <a:latin typeface="Times New Roman" pitchFamily="18" charset="0"/>
              </a:rPr>
              <a:t>演算法執行時會不斷的更新陣列</a:t>
            </a:r>
            <a:r>
              <a:rPr lang="en-US" altLang="zh-TW" sz="2200" dirty="0">
                <a:latin typeface="Times New Roman" pitchFamily="18" charset="0"/>
              </a:rPr>
              <a:t>d</a:t>
            </a:r>
            <a:r>
              <a:rPr lang="zh-TW" altLang="en-US" sz="2200" dirty="0">
                <a:latin typeface="Times New Roman" pitchFamily="18" charset="0"/>
              </a:rPr>
              <a:t>。</a:t>
            </a:r>
            <a:r>
              <a:rPr lang="zh-TW" altLang="en-US" sz="2200" dirty="0">
                <a:solidFill>
                  <a:srgbClr val="0000FF"/>
                </a:solidFill>
                <a:latin typeface="Times New Roman" pitchFamily="18" charset="0"/>
              </a:rPr>
              <a:t>在第</a:t>
            </a:r>
            <a:r>
              <a:rPr lang="en-US" altLang="zh-TW" sz="2200" dirty="0">
                <a:solidFill>
                  <a:srgbClr val="0000FF"/>
                </a:solidFill>
                <a:latin typeface="Times New Roman" pitchFamily="18" charset="0"/>
              </a:rPr>
              <a:t>k</a:t>
            </a:r>
            <a:r>
              <a:rPr lang="zh-TW" altLang="en-US" sz="2200" dirty="0">
                <a:solidFill>
                  <a:srgbClr val="0000FF"/>
                </a:solidFill>
                <a:latin typeface="Times New Roman" pitchFamily="18" charset="0"/>
              </a:rPr>
              <a:t>次更新陣列</a:t>
            </a:r>
            <a:r>
              <a:rPr lang="en-US" altLang="zh-TW" sz="2200" dirty="0">
                <a:solidFill>
                  <a:srgbClr val="0000FF"/>
                </a:solidFill>
                <a:latin typeface="Times New Roman" pitchFamily="18" charset="0"/>
              </a:rPr>
              <a:t>d</a:t>
            </a:r>
            <a:r>
              <a:rPr lang="zh-TW" altLang="en-US" sz="2200" dirty="0">
                <a:solidFill>
                  <a:srgbClr val="0000FF"/>
                </a:solidFill>
                <a:latin typeface="Times New Roman" pitchFamily="18" charset="0"/>
              </a:rPr>
              <a:t>時，表示</a:t>
            </a:r>
            <a:r>
              <a:rPr lang="en-US" altLang="zh-TW" sz="2200" dirty="0">
                <a:solidFill>
                  <a:srgbClr val="0000FF"/>
                </a:solidFill>
                <a:latin typeface="Times New Roman" pitchFamily="18" charset="0"/>
              </a:rPr>
              <a:t>d</a:t>
            </a:r>
            <a:r>
              <a:rPr lang="zh-TW" altLang="en-US" sz="2200" dirty="0">
                <a:solidFill>
                  <a:srgbClr val="0000FF"/>
                </a:solidFill>
                <a:latin typeface="Times New Roman" pitchFamily="18" charset="0"/>
              </a:rPr>
              <a:t>中所紀錄的最短路徑距離，其對應的路徑是經由編號小於或等於</a:t>
            </a:r>
            <a:r>
              <a:rPr lang="en-US" altLang="zh-TW" sz="2200" dirty="0">
                <a:solidFill>
                  <a:srgbClr val="0000FF"/>
                </a:solidFill>
                <a:latin typeface="Times New Roman" pitchFamily="18" charset="0"/>
              </a:rPr>
              <a:t>k</a:t>
            </a:r>
            <a:r>
              <a:rPr lang="zh-TW" altLang="en-US" sz="2200" dirty="0">
                <a:solidFill>
                  <a:srgbClr val="0000FF"/>
                </a:solidFill>
                <a:latin typeface="Times New Roman" pitchFamily="18" charset="0"/>
              </a:rPr>
              <a:t>的節點當作中間節點所造成的</a:t>
            </a:r>
            <a:r>
              <a:rPr lang="zh-TW" altLang="en-US" sz="2200" dirty="0">
                <a:latin typeface="Times New Roman" pitchFamily="18" charset="0"/>
              </a:rPr>
              <a:t>。因此，當第</a:t>
            </a:r>
            <a:r>
              <a:rPr lang="en-US" altLang="zh-TW" sz="2200" dirty="0">
                <a:latin typeface="Times New Roman" pitchFamily="18" charset="0"/>
              </a:rPr>
              <a:t>n</a:t>
            </a:r>
            <a:r>
              <a:rPr lang="zh-TW" altLang="en-US" sz="2200" dirty="0">
                <a:latin typeface="Times New Roman" pitchFamily="18" charset="0"/>
              </a:rPr>
              <a:t>次更新陣列</a:t>
            </a:r>
            <a:r>
              <a:rPr lang="en-US" altLang="zh-TW" sz="2200" dirty="0">
                <a:latin typeface="Times New Roman" pitchFamily="18" charset="0"/>
              </a:rPr>
              <a:t>d</a:t>
            </a:r>
            <a:r>
              <a:rPr lang="zh-TW" altLang="en-US" sz="2200" dirty="0">
                <a:latin typeface="Times New Roman" pitchFamily="18" charset="0"/>
              </a:rPr>
              <a:t>時，則表示</a:t>
            </a:r>
            <a:r>
              <a:rPr lang="en-US" altLang="zh-TW" sz="2200" dirty="0">
                <a:latin typeface="Times New Roman" pitchFamily="18" charset="0"/>
              </a:rPr>
              <a:t>d</a:t>
            </a:r>
            <a:r>
              <a:rPr lang="zh-TW" altLang="en-US" sz="2200" dirty="0">
                <a:latin typeface="Times New Roman" pitchFamily="18" charset="0"/>
              </a:rPr>
              <a:t>中所紀錄的最短路徑</a:t>
            </a:r>
            <a:r>
              <a:rPr lang="zh-TW" altLang="en-US" sz="2200" dirty="0">
                <a:solidFill>
                  <a:srgbClr val="0000FF"/>
                </a:solidFill>
                <a:latin typeface="Times New Roman" pitchFamily="18" charset="0"/>
              </a:rPr>
              <a:t>距離，其對應的路徑是</a:t>
            </a:r>
            <a:r>
              <a:rPr lang="zh-TW" altLang="en-US" sz="2200" dirty="0">
                <a:latin typeface="Times New Roman" pitchFamily="18" charset="0"/>
              </a:rPr>
              <a:t>是可以經由</a:t>
            </a:r>
            <a:r>
              <a:rPr lang="zh-TW" altLang="en-US" sz="2200" dirty="0">
                <a:solidFill>
                  <a:srgbClr val="0000FF"/>
                </a:solidFill>
                <a:latin typeface="Times New Roman" pitchFamily="18" charset="0"/>
              </a:rPr>
              <a:t>編號小於或等於</a:t>
            </a:r>
            <a:r>
              <a:rPr lang="en-US" altLang="zh-TW" sz="2200" dirty="0">
                <a:solidFill>
                  <a:srgbClr val="0000FF"/>
                </a:solidFill>
                <a:latin typeface="Times New Roman" pitchFamily="18" charset="0"/>
              </a:rPr>
              <a:t>k</a:t>
            </a:r>
            <a:r>
              <a:rPr lang="zh-TW" altLang="en-US" sz="2200" dirty="0">
                <a:solidFill>
                  <a:srgbClr val="0000FF"/>
                </a:solidFill>
                <a:latin typeface="Times New Roman" pitchFamily="18" charset="0"/>
              </a:rPr>
              <a:t>的節點</a:t>
            </a:r>
            <a:r>
              <a:rPr lang="en-US" altLang="zh-TW" sz="2200" dirty="0">
                <a:latin typeface="Times New Roman" pitchFamily="18" charset="0"/>
              </a:rPr>
              <a:t>(</a:t>
            </a:r>
            <a:r>
              <a:rPr lang="zh-TW" altLang="en-US" sz="2200" dirty="0">
                <a:latin typeface="Times New Roman" pitchFamily="18" charset="0"/>
              </a:rPr>
              <a:t>也就是所有節點</a:t>
            </a:r>
            <a:r>
              <a:rPr lang="en-US" altLang="zh-TW" sz="2200" dirty="0">
                <a:latin typeface="Times New Roman" pitchFamily="18" charset="0"/>
              </a:rPr>
              <a:t>)</a:t>
            </a:r>
            <a:r>
              <a:rPr lang="zh-TW" altLang="en-US" sz="2200" dirty="0">
                <a:latin typeface="Times New Roman" pitchFamily="18" charset="0"/>
              </a:rPr>
              <a:t>當作中間節點所造成的，這也就是演算法所需要的最終最短路徑結果。 </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29</a:t>
            </a:fld>
            <a:endParaRPr lang="en-US" altLang="zh-TW"/>
          </a:p>
        </p:txBody>
      </p:sp>
    </p:spTree>
    <p:extLst>
      <p:ext uri="{BB962C8B-B14F-4D97-AF65-F5344CB8AC3E}">
        <p14:creationId xmlns:p14="http://schemas.microsoft.com/office/powerpoint/2010/main" val="373389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1907704" y="4218338"/>
            <a:ext cx="3289807" cy="2588701"/>
          </a:xfrm>
          <a:prstGeom prst="rect">
            <a:avLst/>
          </a:prstGeom>
        </p:spPr>
      </p:pic>
      <p:pic>
        <p:nvPicPr>
          <p:cNvPr id="4" name="圖片 3"/>
          <p:cNvPicPr>
            <a:picLocks noChangeAspect="1"/>
          </p:cNvPicPr>
          <p:nvPr/>
        </p:nvPicPr>
        <p:blipFill>
          <a:blip r:embed="rId3"/>
          <a:stretch>
            <a:fillRect/>
          </a:stretch>
        </p:blipFill>
        <p:spPr>
          <a:xfrm>
            <a:off x="5364088" y="4218337"/>
            <a:ext cx="3288422" cy="2587611"/>
          </a:xfrm>
          <a:prstGeom prst="rect">
            <a:avLst/>
          </a:prstGeom>
        </p:spPr>
      </p:pic>
      <p:sp>
        <p:nvSpPr>
          <p:cNvPr id="35843" name="Rectangle 2"/>
          <p:cNvSpPr>
            <a:spLocks noGrp="1" noChangeArrowheads="1"/>
          </p:cNvSpPr>
          <p:nvPr>
            <p:ph type="title"/>
          </p:nvPr>
        </p:nvSpPr>
        <p:spPr/>
        <p:txBody>
          <a:bodyPr/>
          <a:lstStyle/>
          <a:p>
            <a:pPr eaLnBrk="1" hangingPunct="1"/>
            <a:r>
              <a:rPr lang="zh-TW" altLang="en-US" dirty="0"/>
              <a:t>圖的最短路徑 </a:t>
            </a:r>
            <a:r>
              <a:rPr lang="en-US" altLang="zh-TW" dirty="0"/>
              <a:t>(1)</a:t>
            </a:r>
          </a:p>
        </p:txBody>
      </p:sp>
      <p:sp>
        <p:nvSpPr>
          <p:cNvPr id="97283" name="Rectangle 3"/>
          <p:cNvSpPr>
            <a:spLocks noGrp="1" noChangeArrowheads="1"/>
          </p:cNvSpPr>
          <p:nvPr>
            <p:ph type="body" idx="1"/>
          </p:nvPr>
        </p:nvSpPr>
        <p:spPr>
          <a:xfrm>
            <a:off x="611560" y="2017713"/>
            <a:ext cx="8343528" cy="4579937"/>
          </a:xfrm>
        </p:spPr>
        <p:txBody>
          <a:bodyPr/>
          <a:lstStyle/>
          <a:p>
            <a:pPr eaLnBrk="1" hangingPunct="1"/>
            <a:r>
              <a:rPr lang="zh-TW" altLang="en-US" sz="2000" dirty="0">
                <a:latin typeface="Times New Roman" pitchFamily="18" charset="0"/>
              </a:rPr>
              <a:t>由</a:t>
            </a:r>
            <a:r>
              <a:rPr lang="zh-TW" altLang="en-US" sz="2000" dirty="0">
                <a:solidFill>
                  <a:srgbClr val="0000FF"/>
                </a:solidFill>
                <a:latin typeface="Times New Roman" pitchFamily="18" charset="0"/>
              </a:rPr>
              <a:t>有向</a:t>
            </a:r>
            <a:r>
              <a:rPr lang="zh-TW" altLang="en-US" sz="2000" dirty="0">
                <a:solidFill>
                  <a:srgbClr val="0000CC"/>
                </a:solidFill>
                <a:latin typeface="Times New Roman" pitchFamily="18" charset="0"/>
              </a:rPr>
              <a:t>圖</a:t>
            </a:r>
            <a:r>
              <a:rPr lang="en-US" altLang="zh-TW" sz="2000" dirty="0">
                <a:solidFill>
                  <a:srgbClr val="0000CC"/>
                </a:solidFill>
                <a:latin typeface="Times New Roman" pitchFamily="18" charset="0"/>
              </a:rPr>
              <a:t>(directed graph or digraph)</a:t>
            </a:r>
            <a:r>
              <a:rPr lang="zh-TW" altLang="en-US" sz="2000" dirty="0">
                <a:latin typeface="Times New Roman" pitchFamily="18" charset="0"/>
              </a:rPr>
              <a:t>中的某個</a:t>
            </a:r>
            <a:r>
              <a:rPr lang="zh-TW" altLang="en-US" sz="2000" dirty="0">
                <a:solidFill>
                  <a:srgbClr val="0000FF"/>
                </a:solidFill>
                <a:latin typeface="Times New Roman" pitchFamily="18" charset="0"/>
              </a:rPr>
              <a:t>頂點</a:t>
            </a:r>
            <a:r>
              <a:rPr lang="zh-TW" altLang="en-US" sz="2000" dirty="0">
                <a:latin typeface="Times New Roman" pitchFamily="18" charset="0"/>
              </a:rPr>
              <a:t>或</a:t>
            </a:r>
            <a:r>
              <a:rPr lang="zh-TW" altLang="en-US" sz="2000" dirty="0">
                <a:solidFill>
                  <a:srgbClr val="0000CC"/>
                </a:solidFill>
                <a:latin typeface="Times New Roman" pitchFamily="18" charset="0"/>
              </a:rPr>
              <a:t>節點</a:t>
            </a:r>
            <a:r>
              <a:rPr lang="en-US" altLang="zh-TW" sz="2000" dirty="0">
                <a:solidFill>
                  <a:srgbClr val="0000CC"/>
                </a:solidFill>
                <a:latin typeface="Times New Roman" pitchFamily="18" charset="0"/>
              </a:rPr>
              <a:t>(vertex or node)v</a:t>
            </a:r>
            <a:r>
              <a:rPr lang="zh-TW" altLang="en-US" sz="2000" dirty="0">
                <a:latin typeface="Times New Roman" pitchFamily="18" charset="0"/>
              </a:rPr>
              <a:t>到圖中的另一節點</a:t>
            </a:r>
            <a:r>
              <a:rPr lang="en-US" altLang="zh-TW" sz="2000" dirty="0">
                <a:latin typeface="Times New Roman" pitchFamily="18" charset="0"/>
              </a:rPr>
              <a:t>u</a:t>
            </a:r>
            <a:r>
              <a:rPr lang="zh-TW" altLang="en-US" sz="2000" dirty="0">
                <a:latin typeface="Times New Roman" pitchFamily="18" charset="0"/>
              </a:rPr>
              <a:t>，若</a:t>
            </a:r>
            <a:r>
              <a:rPr lang="en-US" altLang="zh-TW" sz="2000" dirty="0">
                <a:latin typeface="Times New Roman" pitchFamily="18" charset="0"/>
              </a:rPr>
              <a:t>v</a:t>
            </a:r>
            <a:r>
              <a:rPr lang="zh-TW" altLang="en-US" sz="2000" dirty="0">
                <a:latin typeface="Times New Roman" pitchFamily="18" charset="0"/>
              </a:rPr>
              <a:t>到</a:t>
            </a:r>
            <a:r>
              <a:rPr lang="en-US" altLang="zh-TW" sz="2000" dirty="0">
                <a:latin typeface="Times New Roman" pitchFamily="18" charset="0"/>
              </a:rPr>
              <a:t>u</a:t>
            </a:r>
            <a:r>
              <a:rPr lang="zh-TW" altLang="en-US" sz="2000" dirty="0">
                <a:latin typeface="Times New Roman" pitchFamily="18" charset="0"/>
              </a:rPr>
              <a:t>之間存在一條</a:t>
            </a:r>
            <a:r>
              <a:rPr lang="zh-TW" altLang="en-US" sz="2000" dirty="0">
                <a:solidFill>
                  <a:srgbClr val="0000CC"/>
                </a:solidFill>
                <a:latin typeface="Times New Roman" pitchFamily="18" charset="0"/>
              </a:rPr>
              <a:t>路徑</a:t>
            </a:r>
            <a:r>
              <a:rPr lang="en-US" altLang="zh-TW" sz="2000" dirty="0">
                <a:solidFill>
                  <a:srgbClr val="0000CC"/>
                </a:solidFill>
                <a:latin typeface="Times New Roman" pitchFamily="18" charset="0"/>
              </a:rPr>
              <a:t>(path)</a:t>
            </a:r>
            <a:r>
              <a:rPr lang="zh-TW" altLang="en-US" sz="2000" dirty="0">
                <a:latin typeface="Times New Roman" pitchFamily="18" charset="0"/>
              </a:rPr>
              <a:t>，則路徑中所經過的</a:t>
            </a:r>
            <a:r>
              <a:rPr lang="zh-TW" altLang="en-US" sz="2000" dirty="0">
                <a:solidFill>
                  <a:srgbClr val="0000CC"/>
                </a:solidFill>
                <a:latin typeface="Times New Roman" pitchFamily="18" charset="0"/>
              </a:rPr>
              <a:t>邊</a:t>
            </a:r>
            <a:r>
              <a:rPr lang="en-US" altLang="zh-TW" sz="2000" dirty="0">
                <a:solidFill>
                  <a:srgbClr val="0000CC"/>
                </a:solidFill>
                <a:latin typeface="Times New Roman" pitchFamily="18" charset="0"/>
              </a:rPr>
              <a:t>(edge or arc)</a:t>
            </a:r>
            <a:r>
              <a:rPr lang="zh-TW" altLang="en-US" sz="2000" dirty="0">
                <a:latin typeface="Times New Roman" pitchFamily="18" charset="0"/>
              </a:rPr>
              <a:t>的</a:t>
            </a:r>
            <a:r>
              <a:rPr lang="zh-TW" altLang="en-US" sz="2000" dirty="0">
                <a:solidFill>
                  <a:srgbClr val="0000CC"/>
                </a:solidFill>
                <a:latin typeface="Times New Roman" pitchFamily="18" charset="0"/>
              </a:rPr>
              <a:t>權值</a:t>
            </a:r>
            <a:r>
              <a:rPr lang="zh-TW" altLang="en-US" sz="2000" dirty="0">
                <a:latin typeface="Times New Roman" pitchFamily="18" charset="0"/>
              </a:rPr>
              <a:t>或</a:t>
            </a:r>
            <a:r>
              <a:rPr lang="zh-TW" altLang="en-US" sz="2000" dirty="0">
                <a:solidFill>
                  <a:srgbClr val="0000FF"/>
                </a:solidFill>
                <a:latin typeface="Times New Roman" pitchFamily="18" charset="0"/>
              </a:rPr>
              <a:t>加權</a:t>
            </a:r>
            <a:r>
              <a:rPr lang="en-US" altLang="zh-TW" sz="2000" dirty="0">
                <a:solidFill>
                  <a:srgbClr val="0000CC"/>
                </a:solidFill>
                <a:latin typeface="Times New Roman" pitchFamily="18" charset="0"/>
              </a:rPr>
              <a:t>(weight)</a:t>
            </a:r>
            <a:r>
              <a:rPr lang="zh-TW" altLang="en-US" sz="2000" dirty="0">
                <a:latin typeface="Times New Roman" pitchFamily="18" charset="0"/>
              </a:rPr>
              <a:t>的總合稱為路徑的</a:t>
            </a:r>
            <a:r>
              <a:rPr lang="zh-TW" altLang="en-US" sz="2000" dirty="0">
                <a:solidFill>
                  <a:srgbClr val="0000CC"/>
                </a:solidFill>
                <a:latin typeface="Times New Roman" pitchFamily="18" charset="0"/>
              </a:rPr>
              <a:t>成本</a:t>
            </a:r>
            <a:r>
              <a:rPr lang="en-US" altLang="zh-TW" sz="2000" dirty="0">
                <a:solidFill>
                  <a:srgbClr val="0000CC"/>
                </a:solidFill>
                <a:latin typeface="Times New Roman" pitchFamily="18" charset="0"/>
              </a:rPr>
              <a:t>(cost)</a:t>
            </a:r>
            <a:r>
              <a:rPr lang="zh-TW" altLang="en-US" sz="2000" dirty="0">
                <a:latin typeface="Times New Roman" pitchFamily="18" charset="0"/>
              </a:rPr>
              <a:t>或</a:t>
            </a:r>
            <a:r>
              <a:rPr lang="zh-TW" altLang="en-US" sz="2000" dirty="0">
                <a:solidFill>
                  <a:srgbClr val="0000CC"/>
                </a:solidFill>
                <a:latin typeface="Times New Roman" pitchFamily="18" charset="0"/>
              </a:rPr>
              <a:t>距離</a:t>
            </a:r>
            <a:r>
              <a:rPr lang="en-US" altLang="zh-TW" sz="2000" dirty="0">
                <a:solidFill>
                  <a:srgbClr val="0000CC"/>
                </a:solidFill>
                <a:latin typeface="Times New Roman" pitchFamily="18" charset="0"/>
              </a:rPr>
              <a:t>(distance)</a:t>
            </a:r>
            <a:r>
              <a:rPr lang="zh-TW" altLang="en-US" sz="2000" dirty="0">
                <a:latin typeface="Times New Roman" pitchFamily="18" charset="0"/>
              </a:rPr>
              <a:t>。所有路徑中具有最小成本的稱為</a:t>
            </a:r>
            <a:r>
              <a:rPr lang="zh-TW" altLang="en-US" sz="2000" dirty="0">
                <a:solidFill>
                  <a:srgbClr val="CC00CC"/>
                </a:solidFill>
                <a:latin typeface="Times New Roman" pitchFamily="18" charset="0"/>
              </a:rPr>
              <a:t>最短路徑</a:t>
            </a:r>
            <a:r>
              <a:rPr lang="en-US" altLang="zh-TW" sz="2000" dirty="0">
                <a:solidFill>
                  <a:srgbClr val="CC00CC"/>
                </a:solidFill>
                <a:latin typeface="Times New Roman" pitchFamily="18" charset="0"/>
              </a:rPr>
              <a:t>(shortest path)</a:t>
            </a:r>
            <a:r>
              <a:rPr lang="zh-TW" altLang="en-US" sz="2000" dirty="0">
                <a:latin typeface="Times New Roman" pitchFamily="18" charset="0"/>
              </a:rPr>
              <a:t>。</a:t>
            </a:r>
          </a:p>
          <a:p>
            <a:pPr eaLnBrk="1" hangingPunct="1"/>
            <a:r>
              <a:rPr lang="zh-TW" altLang="en-US" sz="2000" dirty="0">
                <a:latin typeface="Times New Roman" pitchFamily="18" charset="0"/>
              </a:rPr>
              <a:t>範例</a:t>
            </a:r>
            <a:r>
              <a:rPr lang="en-US" altLang="zh-TW" sz="2000" dirty="0">
                <a:latin typeface="Times New Roman" pitchFamily="18" charset="0"/>
              </a:rPr>
              <a:t>:</a:t>
            </a:r>
            <a:r>
              <a:rPr lang="zh-TW" altLang="en-US" sz="2000" dirty="0">
                <a:latin typeface="Times New Roman" pitchFamily="18" charset="0"/>
              </a:rPr>
              <a:t> 在左方的圖中，節點</a:t>
            </a:r>
            <a:r>
              <a:rPr lang="en-US" altLang="zh-TW" sz="2000" dirty="0">
                <a:latin typeface="Times New Roman" pitchFamily="18" charset="0"/>
              </a:rPr>
              <a:t>s</a:t>
            </a:r>
            <a:r>
              <a:rPr lang="zh-TW" altLang="en-US" sz="2000" dirty="0">
                <a:latin typeface="Times New Roman" pitchFamily="18" charset="0"/>
              </a:rPr>
              <a:t>到節點</a:t>
            </a:r>
            <a:r>
              <a:rPr lang="en-US" altLang="zh-TW" sz="2000" dirty="0">
                <a:latin typeface="Times New Roman" pitchFamily="18" charset="0"/>
              </a:rPr>
              <a:t>b</a:t>
            </a:r>
            <a:r>
              <a:rPr lang="zh-TW" altLang="en-US" sz="2000" dirty="0">
                <a:latin typeface="Times New Roman" pitchFamily="18" charset="0"/>
              </a:rPr>
              <a:t>的最短路徑為</a:t>
            </a:r>
            <a:r>
              <a:rPr lang="en-US" altLang="zh-TW" sz="2000" dirty="0">
                <a:latin typeface="Times New Roman" pitchFamily="18" charset="0"/>
              </a:rPr>
              <a:t>s-&gt;c-&gt;b</a:t>
            </a:r>
            <a:br>
              <a:rPr lang="en-US" altLang="zh-TW" sz="2000" dirty="0">
                <a:latin typeface="Times New Roman" pitchFamily="18" charset="0"/>
              </a:rPr>
            </a:br>
            <a:r>
              <a:rPr lang="en-US" altLang="zh-TW" sz="2000" dirty="0">
                <a:latin typeface="Times New Roman" pitchFamily="18" charset="0"/>
              </a:rPr>
              <a:t>          </a:t>
            </a:r>
            <a:r>
              <a:rPr lang="zh-TW" altLang="en-US" sz="2000" dirty="0">
                <a:latin typeface="Times New Roman" pitchFamily="18" charset="0"/>
              </a:rPr>
              <a:t>在右方的圖中，節點</a:t>
            </a:r>
            <a:r>
              <a:rPr lang="en-US" altLang="zh-TW" sz="2000" dirty="0">
                <a:latin typeface="Times New Roman" pitchFamily="18" charset="0"/>
              </a:rPr>
              <a:t>s</a:t>
            </a:r>
            <a:r>
              <a:rPr lang="zh-TW" altLang="en-US" sz="2000" dirty="0">
                <a:latin typeface="Times New Roman" pitchFamily="18" charset="0"/>
              </a:rPr>
              <a:t>到節點</a:t>
            </a:r>
            <a:r>
              <a:rPr lang="en-US" altLang="zh-TW" sz="2000" dirty="0">
                <a:latin typeface="Times New Roman" pitchFamily="18" charset="0"/>
              </a:rPr>
              <a:t>b</a:t>
            </a:r>
            <a:r>
              <a:rPr lang="zh-TW" altLang="en-US" sz="2000" dirty="0">
                <a:latin typeface="Times New Roman" pitchFamily="18" charset="0"/>
              </a:rPr>
              <a:t>沒有最短路徑，因為存在</a:t>
            </a:r>
            <a:br>
              <a:rPr lang="en-US" altLang="zh-TW" sz="2000" dirty="0">
                <a:latin typeface="Times New Roman" pitchFamily="18" charset="0"/>
              </a:rPr>
            </a:br>
            <a:r>
              <a:rPr lang="en-US" altLang="zh-TW" sz="2000" dirty="0">
                <a:latin typeface="Times New Roman" pitchFamily="18" charset="0"/>
              </a:rPr>
              <a:t>          </a:t>
            </a:r>
            <a:r>
              <a:rPr lang="zh-TW" altLang="en-US" sz="2000" dirty="0">
                <a:latin typeface="Times New Roman" pitchFamily="18" charset="0"/>
              </a:rPr>
              <a:t>負</a:t>
            </a:r>
            <a:r>
              <a:rPr lang="en-US" altLang="zh-TW" sz="2000" dirty="0">
                <a:latin typeface="Times New Roman" pitchFamily="18" charset="0"/>
              </a:rPr>
              <a:t>(</a:t>
            </a:r>
            <a:r>
              <a:rPr lang="zh-TW" altLang="en-US" sz="2000" dirty="0">
                <a:latin typeface="Times New Roman" pitchFamily="18" charset="0"/>
              </a:rPr>
              <a:t>成本</a:t>
            </a:r>
            <a:r>
              <a:rPr lang="en-US" altLang="zh-TW" sz="2000" dirty="0">
                <a:latin typeface="Times New Roman" pitchFamily="18" charset="0"/>
              </a:rPr>
              <a:t>)</a:t>
            </a:r>
            <a:r>
              <a:rPr lang="zh-TW" altLang="en-US" sz="2000" dirty="0">
                <a:latin typeface="Times New Roman" pitchFamily="18" charset="0"/>
              </a:rPr>
              <a:t>循環</a:t>
            </a:r>
            <a:r>
              <a:rPr lang="en-US" altLang="zh-TW" sz="2000" dirty="0">
                <a:latin typeface="Times New Roman" pitchFamily="18" charset="0"/>
              </a:rPr>
              <a:t>b-&gt;d-&gt;b-&gt;d-&gt;….</a:t>
            </a:r>
            <a:br>
              <a:rPr lang="en-US" altLang="zh-TW" sz="2000" dirty="0">
                <a:latin typeface="Times New Roman" pitchFamily="18" charset="0"/>
              </a:rPr>
            </a:br>
            <a:endParaRPr lang="zh-TW" altLang="en-US" sz="2000" dirty="0">
              <a:latin typeface="Times New Roman" pitchFamily="18" charset="0"/>
            </a:endParaRPr>
          </a:p>
        </p:txBody>
      </p:sp>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3</a:t>
            </a:fld>
            <a:endParaRPr lang="en-US" altLang="zh-TW"/>
          </a:p>
        </p:txBody>
      </p:sp>
    </p:spTree>
    <p:extLst>
      <p:ext uri="{BB962C8B-B14F-4D97-AF65-F5344CB8AC3E}">
        <p14:creationId xmlns:p14="http://schemas.microsoft.com/office/powerpoint/2010/main" val="259651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ltLang="zh-TW" dirty="0"/>
              <a:t>Floyd-</a:t>
            </a:r>
            <a:r>
              <a:rPr lang="en-US" altLang="zh-TW" dirty="0" err="1"/>
              <a:t>Warshall</a:t>
            </a:r>
            <a:r>
              <a:rPr lang="zh-TW" altLang="zh-TW" dirty="0"/>
              <a:t>最短路徑</a:t>
            </a:r>
            <a:r>
              <a:rPr lang="zh-TW" altLang="en-US" dirty="0"/>
              <a:t>演算法</a:t>
            </a:r>
            <a:endParaRPr lang="en-US" altLang="zh-TW" dirty="0"/>
          </a:p>
        </p:txBody>
      </p:sp>
      <p:sp>
        <p:nvSpPr>
          <p:cNvPr id="41988" name="Rectangle 3"/>
          <p:cNvSpPr>
            <a:spLocks noGrp="1" noChangeArrowheads="1"/>
          </p:cNvSpPr>
          <p:nvPr>
            <p:ph type="body" idx="1"/>
          </p:nvPr>
        </p:nvSpPr>
        <p:spPr>
          <a:xfrm>
            <a:off x="179388" y="1693905"/>
            <a:ext cx="8964612" cy="4853622"/>
          </a:xfrm>
        </p:spPr>
        <p:txBody>
          <a:bodyPr/>
          <a:lstStyle/>
          <a:p>
            <a:pPr marL="400050" lvl="1" indent="0">
              <a:buFont typeface="Wingdings" pitchFamily="2" charset="2"/>
              <a:buNone/>
            </a:pPr>
            <a:endParaRPr lang="en-US" altLang="zh-TW" sz="1800" dirty="0"/>
          </a:p>
          <a:p>
            <a:pPr marL="400050" lvl="1" indent="0">
              <a:buNone/>
            </a:pPr>
            <a:r>
              <a:rPr lang="en-US" altLang="zh-TW" sz="1800" dirty="0"/>
              <a:t>Algorithm Floyd-</a:t>
            </a:r>
            <a:r>
              <a:rPr lang="en-US" altLang="zh-TW" sz="1800" dirty="0" err="1"/>
              <a:t>Warshall</a:t>
            </a:r>
            <a:r>
              <a:rPr lang="zh-TW" altLang="zh-TW" sz="1800" dirty="0"/>
              <a:t>最短路徑</a:t>
            </a:r>
            <a:r>
              <a:rPr lang="zh-TW" altLang="en-US" sz="1800" dirty="0"/>
              <a:t>演算法</a:t>
            </a:r>
            <a:endParaRPr lang="zh-TW" altLang="zh-TW" sz="1800" dirty="0"/>
          </a:p>
          <a:p>
            <a:pPr marL="400050" lvl="1" indent="0">
              <a:buFont typeface="Wingdings" pitchFamily="2" charset="2"/>
              <a:buNone/>
            </a:pPr>
            <a:r>
              <a:rPr lang="en-US" altLang="zh-TW" sz="1800" dirty="0"/>
              <a:t>Input</a:t>
            </a:r>
            <a:r>
              <a:rPr lang="zh-TW" altLang="zh-TW" sz="1800" dirty="0"/>
              <a:t>：</a:t>
            </a:r>
            <a:r>
              <a:rPr lang="en-US" altLang="zh-TW" sz="1800" dirty="0"/>
              <a:t>G</a:t>
            </a:r>
            <a:r>
              <a:rPr lang="zh-TW" altLang="zh-TW" sz="1800" dirty="0"/>
              <a:t>為一個加權圖</a:t>
            </a:r>
            <a:r>
              <a:rPr lang="zh-TW" altLang="en-US" sz="1800" dirty="0"/>
              <a:t>有向</a:t>
            </a:r>
            <a:r>
              <a:rPr lang="en-US" altLang="zh-TW" sz="1800" dirty="0"/>
              <a:t>(weighted digraph)</a:t>
            </a:r>
            <a:r>
              <a:rPr lang="zh-TW" altLang="zh-TW" sz="1800" dirty="0"/>
              <a:t>，</a:t>
            </a:r>
            <a:r>
              <a:rPr lang="en-US" altLang="zh-TW" sz="1800" dirty="0"/>
              <a:t> G</a:t>
            </a:r>
            <a:r>
              <a:rPr lang="zh-TW" altLang="zh-TW" sz="1800" dirty="0"/>
              <a:t>中各邊的加權值以</a:t>
            </a:r>
            <a:r>
              <a:rPr lang="en-US" altLang="zh-TW" sz="1800" dirty="0"/>
              <a:t>w[x][y]</a:t>
            </a:r>
            <a:r>
              <a:rPr lang="zh-TW" altLang="zh-TW" sz="1800" dirty="0"/>
              <a:t>表示，</a:t>
            </a:r>
            <a:r>
              <a:rPr lang="en-US" altLang="zh-TW" sz="1800" dirty="0"/>
              <a:t>x </a:t>
            </a:r>
            <a:r>
              <a:rPr lang="zh-TW" altLang="zh-TW" sz="1800" dirty="0"/>
              <a:t>及</a:t>
            </a:r>
            <a:r>
              <a:rPr lang="en-US" altLang="zh-TW" sz="1800" dirty="0"/>
              <a:t>y</a:t>
            </a:r>
            <a:r>
              <a:rPr lang="zh-TW" altLang="zh-TW" sz="1800" dirty="0"/>
              <a:t>為邊的二個頂點。</a:t>
            </a:r>
            <a:r>
              <a:rPr lang="en-US" altLang="zh-TW" sz="1800" dirty="0"/>
              <a:t> </a:t>
            </a:r>
            <a:endParaRPr lang="zh-TW" altLang="zh-TW" sz="1800" dirty="0"/>
          </a:p>
          <a:p>
            <a:pPr marL="400050" lvl="1" indent="0">
              <a:buFont typeface="Wingdings" pitchFamily="2" charset="2"/>
              <a:buNone/>
            </a:pPr>
            <a:r>
              <a:rPr lang="en-US" altLang="zh-TW" sz="1800" dirty="0"/>
              <a:t>Output</a:t>
            </a:r>
            <a:r>
              <a:rPr lang="zh-TW" altLang="zh-TW" sz="1800" dirty="0"/>
              <a:t>：</a:t>
            </a:r>
            <a:r>
              <a:rPr lang="en-US" altLang="zh-TW" sz="1800" dirty="0"/>
              <a:t>G</a:t>
            </a:r>
            <a:r>
              <a:rPr lang="zh-TW" altLang="zh-TW" sz="1800" dirty="0"/>
              <a:t>中的每一個</a:t>
            </a:r>
            <a:r>
              <a:rPr lang="zh-TW" altLang="en-US" sz="1800" dirty="0"/>
              <a:t>節</a:t>
            </a:r>
            <a:r>
              <a:rPr lang="zh-TW" altLang="zh-TW" sz="1800" dirty="0"/>
              <a:t>點配對的最短路徑</a:t>
            </a:r>
            <a:r>
              <a:rPr lang="zh-TW" altLang="en-US" sz="1800" dirty="0"/>
              <a:t>距離</a:t>
            </a:r>
            <a:r>
              <a:rPr lang="en-US" altLang="zh-TW" sz="1800" dirty="0"/>
              <a:t>d[x][y]</a:t>
            </a:r>
            <a:r>
              <a:rPr lang="zh-TW" altLang="zh-TW" sz="1800" dirty="0"/>
              <a:t>，</a:t>
            </a:r>
            <a:r>
              <a:rPr lang="zh-TW" altLang="en-US" sz="1800" dirty="0"/>
              <a:t>及對應的路徑前節點</a:t>
            </a:r>
            <a:r>
              <a:rPr lang="en-US" altLang="zh-TW" sz="1800" dirty="0"/>
              <a:t>p[x][y]</a:t>
            </a:r>
            <a:r>
              <a:rPr lang="zh-TW" altLang="en-US" sz="1800" dirty="0"/>
              <a:t>，其中</a:t>
            </a:r>
            <a:r>
              <a:rPr lang="en-US" altLang="zh-TW" sz="1800" dirty="0"/>
              <a:t>x</a:t>
            </a:r>
            <a:r>
              <a:rPr lang="zh-TW" altLang="zh-TW" sz="1800" dirty="0"/>
              <a:t>及</a:t>
            </a:r>
            <a:r>
              <a:rPr lang="en-US" altLang="zh-TW" sz="1800" dirty="0"/>
              <a:t>y</a:t>
            </a:r>
            <a:r>
              <a:rPr lang="zh-TW" altLang="zh-TW" sz="1800" dirty="0"/>
              <a:t>為邊的二個</a:t>
            </a:r>
            <a:r>
              <a:rPr lang="zh-TW" altLang="en-US" sz="1800" dirty="0"/>
              <a:t>節</a:t>
            </a:r>
            <a:r>
              <a:rPr lang="zh-TW" altLang="zh-TW" sz="1800" dirty="0"/>
              <a:t>點</a:t>
            </a:r>
          </a:p>
          <a:p>
            <a:pPr lvl="1" indent="-342900">
              <a:buClr>
                <a:srgbClr val="0000FF"/>
              </a:buClr>
              <a:buSzPct val="100000"/>
              <a:buFont typeface="+mj-lt"/>
              <a:buAutoNum type="arabicPeriod"/>
            </a:pPr>
            <a:r>
              <a:rPr lang="en-US" altLang="zh-TW" sz="1800" dirty="0"/>
              <a:t>d[</a:t>
            </a:r>
            <a:r>
              <a:rPr lang="en-US" altLang="zh-TW" sz="1800" dirty="0" err="1"/>
              <a:t>i</a:t>
            </a:r>
            <a:r>
              <a:rPr lang="en-US" altLang="zh-TW" sz="1800" dirty="0"/>
              <a:t>][j]</a:t>
            </a:r>
            <a:r>
              <a:rPr lang="en-US" altLang="zh-TW" sz="1800" dirty="0">
                <a:sym typeface="Wingdings" panose="05000000000000000000" pitchFamily="2" charset="2"/>
              </a:rPr>
              <a:t></a:t>
            </a:r>
            <a:r>
              <a:rPr lang="en-US" altLang="zh-TW" sz="1800" dirty="0"/>
              <a:t>w[</a:t>
            </a:r>
            <a:r>
              <a:rPr lang="en-US" altLang="zh-TW" sz="1800" dirty="0" err="1"/>
              <a:t>i</a:t>
            </a:r>
            <a:r>
              <a:rPr lang="en-US" altLang="zh-TW" sz="1800" dirty="0"/>
              <a:t>][j], for each </a:t>
            </a:r>
            <a:r>
              <a:rPr lang="en-US" altLang="zh-TW" sz="1800" dirty="0" err="1"/>
              <a:t>i</a:t>
            </a:r>
            <a:r>
              <a:rPr lang="en-US" altLang="zh-TW" sz="1800" dirty="0"/>
              <a:t> and j</a:t>
            </a:r>
          </a:p>
          <a:p>
            <a:pPr lvl="1" indent="-342900">
              <a:buClr>
                <a:srgbClr val="0000FF"/>
              </a:buClr>
              <a:buSzPct val="100000"/>
              <a:buFont typeface="+mj-lt"/>
              <a:buAutoNum type="arabicPeriod"/>
            </a:pPr>
            <a:r>
              <a:rPr lang="en-US" altLang="zh-TW" sz="1800" dirty="0"/>
              <a:t>P[</a:t>
            </a:r>
            <a:r>
              <a:rPr lang="en-US" altLang="zh-TW" sz="1800" dirty="0" err="1"/>
              <a:t>i</a:t>
            </a:r>
            <a:r>
              <a:rPr lang="en-US" altLang="zh-TW" sz="1800" dirty="0"/>
              <a:t>][j]</a:t>
            </a:r>
            <a:r>
              <a:rPr lang="en-US" altLang="zh-TW" sz="1800" dirty="0">
                <a:sym typeface="Wingdings" panose="05000000000000000000" pitchFamily="2" charset="2"/>
              </a:rPr>
              <a:t></a:t>
            </a:r>
            <a:r>
              <a:rPr lang="en-US" altLang="zh-TW" sz="1800" dirty="0" err="1">
                <a:sym typeface="Wingdings" panose="05000000000000000000" pitchFamily="2" charset="2"/>
              </a:rPr>
              <a:t>i</a:t>
            </a:r>
            <a:r>
              <a:rPr lang="en-US" altLang="zh-TW" sz="1800" dirty="0">
                <a:sym typeface="Wingdings" panose="05000000000000000000" pitchFamily="2" charset="2"/>
              </a:rPr>
              <a:t>, for each </a:t>
            </a:r>
            <a:r>
              <a:rPr lang="en-US" altLang="zh-TW" sz="1800" dirty="0" err="1">
                <a:sym typeface="Wingdings" panose="05000000000000000000" pitchFamily="2" charset="2"/>
              </a:rPr>
              <a:t>i</a:t>
            </a:r>
            <a:r>
              <a:rPr lang="en-US" altLang="zh-TW" sz="1800" dirty="0">
                <a:sym typeface="Wingdings" panose="05000000000000000000" pitchFamily="2" charset="2"/>
              </a:rPr>
              <a:t> and j </a:t>
            </a:r>
            <a:endParaRPr lang="zh-TW" altLang="zh-TW" sz="1800" dirty="0"/>
          </a:p>
          <a:p>
            <a:pPr lvl="1" indent="-342900">
              <a:buClr>
                <a:srgbClr val="0000FF"/>
              </a:buClr>
              <a:buSzPct val="100000"/>
              <a:buFont typeface="+mj-lt"/>
              <a:buAutoNum type="arabicPeriod"/>
            </a:pPr>
            <a:r>
              <a:rPr lang="en-US" altLang="zh-TW" sz="1800" dirty="0"/>
              <a:t>for(k</a:t>
            </a:r>
            <a:r>
              <a:rPr lang="zh-TW" altLang="zh-TW" sz="1800" dirty="0"/>
              <a:t>←</a:t>
            </a:r>
            <a:r>
              <a:rPr lang="en-US" altLang="zh-TW" sz="1800" dirty="0"/>
              <a:t>1 to n) do   //</a:t>
            </a:r>
            <a:r>
              <a:rPr lang="zh-TW" altLang="zh-TW" sz="1800" dirty="0"/>
              <a:t>假設</a:t>
            </a:r>
            <a:r>
              <a:rPr lang="zh-TW" altLang="en-US" sz="1800" dirty="0"/>
              <a:t>節</a:t>
            </a:r>
            <a:r>
              <a:rPr lang="zh-TW" altLang="zh-TW" sz="1800" dirty="0"/>
              <a:t>點的編號由</a:t>
            </a:r>
            <a:r>
              <a:rPr lang="en-US" altLang="zh-TW" sz="1800" dirty="0"/>
              <a:t>1</a:t>
            </a:r>
            <a:r>
              <a:rPr lang="zh-TW" altLang="zh-TW" sz="1800" dirty="0"/>
              <a:t>至</a:t>
            </a:r>
            <a:r>
              <a:rPr lang="en-US" altLang="zh-TW" sz="1800" dirty="0"/>
              <a:t>n</a:t>
            </a:r>
            <a:endParaRPr lang="zh-TW" altLang="zh-TW" sz="1800" dirty="0"/>
          </a:p>
          <a:p>
            <a:pPr lvl="1" indent="-342900">
              <a:buClr>
                <a:srgbClr val="0000FF"/>
              </a:buClr>
              <a:buSzPct val="100000"/>
              <a:buFont typeface="+mj-lt"/>
              <a:buAutoNum type="arabicPeriod"/>
            </a:pPr>
            <a:r>
              <a:rPr lang="en-US" altLang="zh-TW" sz="1800" dirty="0"/>
              <a:t>  for(</a:t>
            </a:r>
            <a:r>
              <a:rPr lang="en-US" altLang="zh-TW" sz="1800" dirty="0" err="1"/>
              <a:t>i</a:t>
            </a:r>
            <a:r>
              <a:rPr lang="zh-TW" altLang="zh-TW" sz="1800" dirty="0"/>
              <a:t>←</a:t>
            </a:r>
            <a:r>
              <a:rPr lang="en-US" altLang="zh-TW" sz="1800" dirty="0"/>
              <a:t>1 to n) do</a:t>
            </a:r>
            <a:endParaRPr lang="zh-TW" altLang="zh-TW" sz="1800" dirty="0"/>
          </a:p>
          <a:p>
            <a:pPr lvl="1" indent="-342900">
              <a:buClr>
                <a:srgbClr val="0000FF"/>
              </a:buClr>
              <a:buSzPct val="100000"/>
              <a:buFont typeface="+mj-lt"/>
              <a:buAutoNum type="arabicPeriod"/>
            </a:pPr>
            <a:r>
              <a:rPr lang="en-US" altLang="zh-TW" sz="1800" dirty="0"/>
              <a:t>    for(j</a:t>
            </a:r>
            <a:r>
              <a:rPr lang="zh-TW" altLang="zh-TW" sz="1800" dirty="0"/>
              <a:t>←</a:t>
            </a:r>
            <a:r>
              <a:rPr lang="en-US" altLang="zh-TW" sz="1800" dirty="0"/>
              <a:t>1 to n) do</a:t>
            </a:r>
            <a:endParaRPr lang="zh-TW" altLang="zh-TW" sz="1800" dirty="0"/>
          </a:p>
          <a:p>
            <a:pPr lvl="1" indent="-342900">
              <a:buClr>
                <a:srgbClr val="0000FF"/>
              </a:buClr>
              <a:buSzPct val="100000"/>
              <a:buFont typeface="+mj-lt"/>
              <a:buAutoNum type="arabicPeriod"/>
            </a:pPr>
            <a:r>
              <a:rPr lang="en-US" altLang="zh-TW" sz="1800" dirty="0"/>
              <a:t>       if (d[</a:t>
            </a:r>
            <a:r>
              <a:rPr lang="en-US" altLang="zh-TW" sz="1800" dirty="0" err="1"/>
              <a:t>i</a:t>
            </a:r>
            <a:r>
              <a:rPr lang="en-US" altLang="zh-TW" sz="1800" dirty="0"/>
              <a:t>][j]&gt;d[</a:t>
            </a:r>
            <a:r>
              <a:rPr lang="en-US" altLang="zh-TW" sz="1800" dirty="0" err="1"/>
              <a:t>i</a:t>
            </a:r>
            <a:r>
              <a:rPr lang="en-US" altLang="zh-TW" sz="1800" dirty="0"/>
              <a:t>][k]+d[k][j])</a:t>
            </a:r>
          </a:p>
          <a:p>
            <a:pPr lvl="1" indent="-342900">
              <a:buClr>
                <a:srgbClr val="0000FF"/>
              </a:buClr>
              <a:buSzPct val="100000"/>
              <a:buFont typeface="+mj-lt"/>
              <a:buAutoNum type="arabicPeriod"/>
            </a:pPr>
            <a:r>
              <a:rPr lang="en-US" altLang="zh-TW" sz="1800" dirty="0"/>
              <a:t>           d[</a:t>
            </a:r>
            <a:r>
              <a:rPr lang="en-US" altLang="zh-TW" sz="1800" dirty="0" err="1"/>
              <a:t>i</a:t>
            </a:r>
            <a:r>
              <a:rPr lang="en-US" altLang="zh-TW" sz="1800" dirty="0"/>
              <a:t>][j]←d[</a:t>
            </a:r>
            <a:r>
              <a:rPr lang="en-US" altLang="zh-TW" sz="1800" dirty="0" err="1"/>
              <a:t>i</a:t>
            </a:r>
            <a:r>
              <a:rPr lang="en-US" altLang="zh-TW" sz="1800" dirty="0"/>
              <a:t>][k]+d[k][j]  </a:t>
            </a:r>
          </a:p>
          <a:p>
            <a:pPr lvl="1" indent="-342900">
              <a:buClr>
                <a:srgbClr val="0000FF"/>
              </a:buClr>
              <a:buSzPct val="100000"/>
              <a:buFont typeface="+mj-lt"/>
              <a:buAutoNum type="arabicPeriod"/>
            </a:pPr>
            <a:r>
              <a:rPr lang="en-US" altLang="zh-TW" sz="1800" dirty="0"/>
              <a:t>           p[</a:t>
            </a:r>
            <a:r>
              <a:rPr lang="en-US" altLang="zh-TW" sz="1800" dirty="0" err="1"/>
              <a:t>i</a:t>
            </a:r>
            <a:r>
              <a:rPr lang="en-US" altLang="zh-TW" sz="1800" dirty="0"/>
              <a:t>][j]←p[k][j] </a:t>
            </a:r>
            <a:endParaRPr lang="zh-TW" altLang="zh-TW" sz="1800" dirty="0"/>
          </a:p>
          <a:p>
            <a:pPr lvl="1" indent="-342900">
              <a:buClr>
                <a:srgbClr val="0000FF"/>
              </a:buClr>
              <a:buSzPct val="100000"/>
              <a:buFont typeface="+mj-lt"/>
              <a:buAutoNum type="arabicPeriod"/>
            </a:pPr>
            <a:r>
              <a:rPr lang="en-US" altLang="zh-TW" sz="1800" dirty="0"/>
              <a:t>return d, p</a:t>
            </a:r>
            <a:endParaRPr lang="zh-TW" altLang="zh-TW" sz="1800" dirty="0"/>
          </a:p>
          <a:p>
            <a:pPr eaLnBrk="1" hangingPunct="1"/>
            <a:endParaRPr lang="en-US" altLang="zh-TW" sz="2400" dirty="0">
              <a:latin typeface="Times New Roman" pitchFamily="18" charset="0"/>
            </a:endParaRPr>
          </a:p>
          <a:p>
            <a:pPr eaLnBrk="1" hangingPunct="1"/>
            <a:endParaRPr lang="en-US" altLang="zh-TW" sz="2400" dirty="0">
              <a:latin typeface="Times New Roman" pitchFamily="18" charset="0"/>
            </a:endParaRPr>
          </a:p>
          <a:p>
            <a:pPr eaLnBrk="1" hangingPunct="1"/>
            <a:endParaRPr lang="zh-TW" altLang="en-US" sz="2400" dirty="0">
              <a:latin typeface="Times New Roman" pitchFamily="18" charset="0"/>
            </a:endParaRPr>
          </a:p>
        </p:txBody>
      </p:sp>
      <p:sp>
        <p:nvSpPr>
          <p:cNvPr id="41990" name="矩形 6"/>
          <p:cNvSpPr>
            <a:spLocks noChangeArrowheads="1"/>
          </p:cNvSpPr>
          <p:nvPr/>
        </p:nvSpPr>
        <p:spPr bwMode="auto">
          <a:xfrm>
            <a:off x="590996" y="1916832"/>
            <a:ext cx="8352979" cy="469732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30</a:t>
            </a:fld>
            <a:endParaRPr lang="en-US" altLang="zh-TW"/>
          </a:p>
        </p:txBody>
      </p:sp>
    </p:spTree>
    <p:extLst>
      <p:ext uri="{BB962C8B-B14F-4D97-AF65-F5344CB8AC3E}">
        <p14:creationId xmlns:p14="http://schemas.microsoft.com/office/powerpoint/2010/main" val="3279868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body" idx="1"/>
          </p:nvPr>
        </p:nvSpPr>
        <p:spPr>
          <a:xfrm>
            <a:off x="899592" y="2050504"/>
            <a:ext cx="8055496" cy="4114800"/>
          </a:xfrm>
        </p:spPr>
        <p:txBody>
          <a:bodyPr/>
          <a:lstStyle/>
          <a:p>
            <a:pPr algn="just"/>
            <a:r>
              <a:rPr lang="zh-TW" altLang="en-US" dirty="0"/>
              <a:t>可以使用一個</a:t>
            </a:r>
            <a:r>
              <a:rPr lang="zh-TW" altLang="en-US" dirty="0">
                <a:solidFill>
                  <a:srgbClr val="0000FF"/>
                </a:solidFill>
              </a:rPr>
              <a:t>前節點陣列</a:t>
            </a:r>
            <a:r>
              <a:rPr lang="en-US" altLang="zh-TW" dirty="0">
                <a:solidFill>
                  <a:srgbClr val="0000FF"/>
                </a:solidFill>
              </a:rPr>
              <a:t>(predecessor matrix)p[</a:t>
            </a:r>
            <a:r>
              <a:rPr lang="en-US" altLang="zh-TW" dirty="0" err="1">
                <a:solidFill>
                  <a:srgbClr val="0000FF"/>
                </a:solidFill>
              </a:rPr>
              <a:t>i,j</a:t>
            </a:r>
            <a:r>
              <a:rPr lang="en-US" altLang="zh-TW" dirty="0">
                <a:solidFill>
                  <a:srgbClr val="0000FF"/>
                </a:solidFill>
              </a:rPr>
              <a:t>]</a:t>
            </a:r>
            <a:r>
              <a:rPr lang="zh-TW" altLang="en-US" dirty="0"/>
              <a:t>紀錄節點</a:t>
            </a:r>
            <a:r>
              <a:rPr lang="en-US" altLang="zh-TW" dirty="0" err="1"/>
              <a:t>i</a:t>
            </a:r>
            <a:r>
              <a:rPr lang="zh-TW" altLang="en-US" dirty="0"/>
              <a:t>到節點</a:t>
            </a:r>
            <a:r>
              <a:rPr lang="en-US" altLang="zh-TW" dirty="0"/>
              <a:t>j</a:t>
            </a:r>
            <a:r>
              <a:rPr lang="zh-TW" altLang="en-US" dirty="0"/>
              <a:t>的最短路徑上，節點</a:t>
            </a:r>
            <a:r>
              <a:rPr lang="en-US" altLang="zh-TW" dirty="0"/>
              <a:t>j</a:t>
            </a:r>
            <a:r>
              <a:rPr lang="zh-TW" altLang="en-US" dirty="0"/>
              <a:t>的前節點。</a:t>
            </a:r>
            <a:endParaRPr lang="en-US" altLang="zh-TW" dirty="0"/>
          </a:p>
          <a:p>
            <a:pPr algn="just"/>
            <a:r>
              <a:rPr lang="zh-TW" altLang="en-US" dirty="0"/>
              <a:t>初始化</a:t>
            </a:r>
            <a:r>
              <a:rPr lang="en-US" altLang="zh-TW" dirty="0"/>
              <a:t>p[</a:t>
            </a:r>
            <a:r>
              <a:rPr lang="en-US" altLang="zh-TW" dirty="0" err="1"/>
              <a:t>i,j</a:t>
            </a:r>
            <a:r>
              <a:rPr lang="en-US" altLang="zh-TW" dirty="0"/>
              <a:t>]</a:t>
            </a:r>
            <a:r>
              <a:rPr lang="zh-TW" altLang="en-US" dirty="0"/>
              <a:t>時，若</a:t>
            </a:r>
            <a:r>
              <a:rPr lang="en-US" altLang="zh-TW" dirty="0" err="1"/>
              <a:t>i</a:t>
            </a:r>
            <a:r>
              <a:rPr lang="en-US" altLang="zh-TW" dirty="0"/>
              <a:t>=j</a:t>
            </a:r>
            <a:r>
              <a:rPr lang="zh-TW" altLang="en-US" dirty="0"/>
              <a:t>或</a:t>
            </a:r>
            <a:r>
              <a:rPr lang="en-US" altLang="zh-TW" dirty="0"/>
              <a:t>(</a:t>
            </a:r>
            <a:r>
              <a:rPr lang="en-US" altLang="zh-TW" dirty="0" err="1"/>
              <a:t>i,j</a:t>
            </a:r>
            <a:r>
              <a:rPr lang="en-US" altLang="zh-TW" dirty="0"/>
              <a:t>)</a:t>
            </a:r>
            <a:r>
              <a:rPr lang="en-US" altLang="zh-TW" dirty="0">
                <a:latin typeface="Arial Unicode MS" pitchFamily="34" charset="-120"/>
                <a:ea typeface="Arial Unicode MS" pitchFamily="34" charset="-120"/>
                <a:cs typeface="Arial Unicode MS" pitchFamily="34" charset="-120"/>
              </a:rPr>
              <a:t>∉</a:t>
            </a:r>
            <a:r>
              <a:rPr lang="en-US" altLang="zh-TW" dirty="0"/>
              <a:t>E</a:t>
            </a:r>
            <a:r>
              <a:rPr lang="zh-TW" altLang="en-US" dirty="0"/>
              <a:t>則初始值為</a:t>
            </a:r>
            <a:r>
              <a:rPr lang="en-US" altLang="zh-TW" dirty="0"/>
              <a:t>NIL(</a:t>
            </a:r>
            <a:r>
              <a:rPr lang="en-US" altLang="zh-TW" kern="100" dirty="0">
                <a:sym typeface="Symbol"/>
              </a:rPr>
              <a:t>)</a:t>
            </a:r>
            <a:r>
              <a:rPr lang="zh-TW" altLang="en-US" dirty="0"/>
              <a:t>，否則表示</a:t>
            </a:r>
            <a:r>
              <a:rPr lang="en-US" altLang="zh-TW" dirty="0"/>
              <a:t>(</a:t>
            </a:r>
            <a:r>
              <a:rPr lang="en-US" altLang="zh-TW" dirty="0" err="1"/>
              <a:t>i,j</a:t>
            </a:r>
            <a:r>
              <a:rPr lang="en-US" altLang="zh-TW" dirty="0"/>
              <a:t>)</a:t>
            </a:r>
            <a:r>
              <a:rPr lang="en-US" altLang="zh-TW" dirty="0">
                <a:sym typeface="Symbol" panose="05050102010706020507" pitchFamily="18" charset="2"/>
              </a:rPr>
              <a:t></a:t>
            </a:r>
            <a:r>
              <a:rPr lang="en-US" altLang="zh-TW" dirty="0"/>
              <a:t>E</a:t>
            </a:r>
            <a:r>
              <a:rPr lang="zh-TW" altLang="en-US" dirty="0"/>
              <a:t>，則</a:t>
            </a:r>
            <a:r>
              <a:rPr lang="en-US" altLang="zh-TW" dirty="0"/>
              <a:t>p[</a:t>
            </a:r>
            <a:r>
              <a:rPr lang="en-US" altLang="zh-TW" dirty="0" err="1"/>
              <a:t>i,j</a:t>
            </a:r>
            <a:r>
              <a:rPr lang="en-US" altLang="zh-TW" dirty="0"/>
              <a:t>]</a:t>
            </a:r>
            <a:r>
              <a:rPr lang="zh-TW" altLang="en-US" dirty="0"/>
              <a:t>初始值為</a:t>
            </a:r>
            <a:r>
              <a:rPr lang="en-US" altLang="zh-TW" dirty="0" err="1"/>
              <a:t>i</a:t>
            </a:r>
            <a:r>
              <a:rPr lang="zh-TW" altLang="en-US" dirty="0"/>
              <a:t>。</a:t>
            </a:r>
          </a:p>
          <a:p>
            <a:pPr algn="just"/>
            <a:r>
              <a:rPr lang="zh-TW" altLang="en-US" dirty="0"/>
              <a:t>當演算法執行完畢後，可藉由前節點陣列來建立出由任意節點到其他任意節點</a:t>
            </a:r>
            <a:r>
              <a:rPr lang="zh-TW" altLang="en-US" dirty="0">
                <a:sym typeface="Wingdings" pitchFamily="2" charset="2"/>
              </a:rPr>
              <a:t>的最短路徑。</a:t>
            </a:r>
            <a:endParaRPr lang="zh-TW" altLang="en-US" dirty="0"/>
          </a:p>
        </p:txBody>
      </p:sp>
      <p:sp>
        <p:nvSpPr>
          <p:cNvPr id="43013" name="標題 1"/>
          <p:cNvSpPr>
            <a:spLocks noGrp="1"/>
          </p:cNvSpPr>
          <p:nvPr>
            <p:ph type="title"/>
          </p:nvPr>
        </p:nvSpPr>
        <p:spPr/>
        <p:txBody>
          <a:bodyPr/>
          <a:lstStyle/>
          <a:p>
            <a:endParaRPr lang="zh-TW" altLang="en-US"/>
          </a:p>
        </p:txBody>
      </p:sp>
      <p:sp>
        <p:nvSpPr>
          <p:cNvPr id="7" name="Rectangle 2"/>
          <p:cNvSpPr txBox="1">
            <a:spLocks noChangeArrowheads="1"/>
          </p:cNvSpPr>
          <p:nvPr/>
        </p:nvSpPr>
        <p:spPr bwMode="auto">
          <a:xfrm>
            <a:off x="1116013" y="557213"/>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pPr eaLnBrk="1" hangingPunct="1">
              <a:defRPr/>
            </a:pPr>
            <a:r>
              <a:rPr lang="en-US" altLang="zh-TW" kern="0" dirty="0"/>
              <a:t>Floyd-</a:t>
            </a:r>
            <a:r>
              <a:rPr lang="en-US" altLang="zh-TW" kern="0" dirty="0" err="1"/>
              <a:t>Warshall</a:t>
            </a:r>
            <a:r>
              <a:rPr lang="zh-TW" altLang="en-US" kern="0" dirty="0"/>
              <a:t>演算法討論</a:t>
            </a:r>
            <a:endParaRPr lang="en-US" altLang="zh-TW" kern="0" dirty="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31</a:t>
            </a:fld>
            <a:endParaRPr lang="en-US" altLang="zh-TW"/>
          </a:p>
        </p:txBody>
      </p:sp>
    </p:spTree>
    <p:extLst>
      <p:ext uri="{BB962C8B-B14F-4D97-AF65-F5344CB8AC3E}">
        <p14:creationId xmlns:p14="http://schemas.microsoft.com/office/powerpoint/2010/main" val="824328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Floyd-</a:t>
            </a:r>
            <a:r>
              <a:rPr lang="en-US" altLang="zh-TW" dirty="0" err="1"/>
              <a:t>Warshall</a:t>
            </a:r>
            <a:r>
              <a:rPr lang="zh-TW" altLang="zh-TW" dirty="0"/>
              <a:t>最短路徑</a:t>
            </a:r>
            <a:r>
              <a:rPr lang="zh-TW" altLang="en-US" dirty="0"/>
              <a:t>演算法範例</a:t>
            </a:r>
            <a:r>
              <a:rPr lang="en-US" altLang="zh-TW" dirty="0"/>
              <a:t>: </a:t>
            </a:r>
            <a:r>
              <a:rPr lang="zh-TW" altLang="en-US" dirty="0"/>
              <a:t>陣列初始化</a:t>
            </a:r>
          </a:p>
        </p:txBody>
      </p:sp>
      <p:graphicFrame>
        <p:nvGraphicFramePr>
          <p:cNvPr id="5" name="內容版面配置區 4"/>
          <p:cNvGraphicFramePr>
            <a:graphicFrameLocks noGrp="1"/>
          </p:cNvGraphicFramePr>
          <p:nvPr>
            <p:ph idx="1"/>
            <p:extLst/>
          </p:nvPr>
        </p:nvGraphicFramePr>
        <p:xfrm>
          <a:off x="4932040" y="2276872"/>
          <a:ext cx="2376265" cy="1828800"/>
        </p:xfrm>
        <a:graphic>
          <a:graphicData uri="http://schemas.openxmlformats.org/drawingml/2006/table">
            <a:tbl>
              <a:tblPr firstRow="1" firstCol="1" bandRow="1">
                <a:tableStyleId>{5940675A-B579-460E-94D1-54222C63F5DA}</a:tableStyleId>
              </a:tblPr>
              <a:tblGrid>
                <a:gridCol w="395954">
                  <a:extLst>
                    <a:ext uri="{9D8B030D-6E8A-4147-A177-3AD203B41FA5}">
                      <a16:colId xmlns:a16="http://schemas.microsoft.com/office/drawing/2014/main" val="20000"/>
                    </a:ext>
                  </a:extLst>
                </a:gridCol>
                <a:gridCol w="395954">
                  <a:extLst>
                    <a:ext uri="{9D8B030D-6E8A-4147-A177-3AD203B41FA5}">
                      <a16:colId xmlns:a16="http://schemas.microsoft.com/office/drawing/2014/main" val="20001"/>
                    </a:ext>
                  </a:extLst>
                </a:gridCol>
                <a:gridCol w="395954">
                  <a:extLst>
                    <a:ext uri="{9D8B030D-6E8A-4147-A177-3AD203B41FA5}">
                      <a16:colId xmlns:a16="http://schemas.microsoft.com/office/drawing/2014/main" val="20002"/>
                    </a:ext>
                  </a:extLst>
                </a:gridCol>
                <a:gridCol w="395954">
                  <a:extLst>
                    <a:ext uri="{9D8B030D-6E8A-4147-A177-3AD203B41FA5}">
                      <a16:colId xmlns:a16="http://schemas.microsoft.com/office/drawing/2014/main" val="20003"/>
                    </a:ext>
                  </a:extLst>
                </a:gridCol>
                <a:gridCol w="395954">
                  <a:extLst>
                    <a:ext uri="{9D8B030D-6E8A-4147-A177-3AD203B41FA5}">
                      <a16:colId xmlns:a16="http://schemas.microsoft.com/office/drawing/2014/main" val="20004"/>
                    </a:ext>
                  </a:extLst>
                </a:gridCol>
                <a:gridCol w="396495">
                  <a:extLst>
                    <a:ext uri="{9D8B030D-6E8A-4147-A177-3AD203B41FA5}">
                      <a16:colId xmlns:a16="http://schemas.microsoft.com/office/drawing/2014/main" val="20005"/>
                    </a:ext>
                  </a:extLst>
                </a:gridCol>
              </a:tblGrid>
              <a:tr h="264029">
                <a:tc>
                  <a:txBody>
                    <a:bodyPr/>
                    <a:lstStyle/>
                    <a:p>
                      <a:pPr algn="r">
                        <a:spcBef>
                          <a:spcPts val="180"/>
                        </a:spcBef>
                        <a:spcAft>
                          <a:spcPts val="180"/>
                        </a:spcAft>
                      </a:pPr>
                      <a:r>
                        <a:rPr lang="en-US" sz="2000" kern="100" dirty="0">
                          <a:effectLst/>
                        </a:rPr>
                        <a:t> </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b</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c</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d</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0"/>
                  </a:ext>
                </a:extLst>
              </a:tr>
              <a:tr h="264029">
                <a:tc>
                  <a:txBody>
                    <a:bodyPr/>
                    <a:lstStyle/>
                    <a:p>
                      <a:pPr algn="r">
                        <a:spcBef>
                          <a:spcPts val="180"/>
                        </a:spcBef>
                        <a:spcAft>
                          <a:spcPts val="180"/>
                        </a:spcAft>
                      </a:pPr>
                      <a:r>
                        <a:rPr lang="en-US" sz="2000" kern="100" dirty="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0</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6</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sym typeface="Symbol"/>
                        </a:rPr>
                        <a:t></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3</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1"/>
                  </a:ext>
                </a:extLst>
              </a:tr>
              <a:tr h="264029">
                <a:tc>
                  <a:txBody>
                    <a:bodyPr/>
                    <a:lstStyle/>
                    <a:p>
                      <a:pPr algn="r">
                        <a:spcBef>
                          <a:spcPts val="180"/>
                        </a:spcBef>
                        <a:spcAft>
                          <a:spcPts val="180"/>
                        </a:spcAft>
                      </a:pPr>
                      <a:r>
                        <a:rPr lang="en-US" sz="2000" kern="100" dirty="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sym typeface="Symbol"/>
                        </a:rPr>
                        <a:t></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0</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2</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4</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sym typeface="Symbol"/>
                        </a:rPr>
                        <a:t></a:t>
                      </a:r>
                      <a:endParaRPr lang="zh-TW" sz="2000" kern="100">
                        <a:effectLst/>
                        <a:latin typeface="Calibri"/>
                        <a:ea typeface="新細明體"/>
                        <a:cs typeface="Times New Roman"/>
                      </a:endParaRPr>
                    </a:p>
                  </a:txBody>
                  <a:tcPr marL="68580" marR="68580" marT="0" marB="0"/>
                </a:tc>
                <a:extLst>
                  <a:ext uri="{0D108BD9-81ED-4DB2-BD59-A6C34878D82A}">
                    <a16:rowId xmlns:a16="http://schemas.microsoft.com/office/drawing/2014/main" val="10002"/>
                  </a:ext>
                </a:extLst>
              </a:tr>
              <a:tr h="264029">
                <a:tc>
                  <a:txBody>
                    <a:bodyPr/>
                    <a:lstStyle/>
                    <a:p>
                      <a:pPr algn="r">
                        <a:spcBef>
                          <a:spcPts val="180"/>
                        </a:spcBef>
                        <a:spcAft>
                          <a:spcPts val="180"/>
                        </a:spcAft>
                      </a:pPr>
                      <a:r>
                        <a:rPr lang="en-US" sz="2000" kern="100" dirty="0">
                          <a:effectLst/>
                        </a:rPr>
                        <a:t>b</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0</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1</a:t>
                      </a:r>
                      <a:endParaRPr lang="zh-TW" sz="2000" kern="100">
                        <a:effectLst/>
                        <a:latin typeface="Calibri"/>
                        <a:ea typeface="新細明體"/>
                        <a:cs typeface="Times New Roman"/>
                      </a:endParaRPr>
                    </a:p>
                  </a:txBody>
                  <a:tcPr marL="68580" marR="68580" marT="0" marB="0"/>
                </a:tc>
                <a:extLst>
                  <a:ext uri="{0D108BD9-81ED-4DB2-BD59-A6C34878D82A}">
                    <a16:rowId xmlns:a16="http://schemas.microsoft.com/office/drawing/2014/main" val="10003"/>
                  </a:ext>
                </a:extLst>
              </a:tr>
              <a:tr h="264029">
                <a:tc>
                  <a:txBody>
                    <a:bodyPr/>
                    <a:lstStyle/>
                    <a:p>
                      <a:pPr algn="r">
                        <a:spcBef>
                          <a:spcPts val="180"/>
                        </a:spcBef>
                        <a:spcAft>
                          <a:spcPts val="180"/>
                        </a:spcAft>
                      </a:pPr>
                      <a:r>
                        <a:rPr lang="en-US" sz="2000" kern="100">
                          <a:effectLst/>
                        </a:rPr>
                        <a:t>c</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sym typeface="Symbol"/>
                        </a:rPr>
                        <a:t></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2</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3</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0</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5</a:t>
                      </a:r>
                      <a:endParaRPr lang="zh-TW" sz="2000" kern="100">
                        <a:effectLst/>
                        <a:latin typeface="Calibri"/>
                        <a:ea typeface="新細明體"/>
                        <a:cs typeface="Times New Roman"/>
                      </a:endParaRPr>
                    </a:p>
                  </a:txBody>
                  <a:tcPr marL="68580" marR="68580" marT="0" marB="0"/>
                </a:tc>
                <a:extLst>
                  <a:ext uri="{0D108BD9-81ED-4DB2-BD59-A6C34878D82A}">
                    <a16:rowId xmlns:a16="http://schemas.microsoft.com/office/drawing/2014/main" val="10004"/>
                  </a:ext>
                </a:extLst>
              </a:tr>
              <a:tr h="264029">
                <a:tc>
                  <a:txBody>
                    <a:bodyPr/>
                    <a:lstStyle/>
                    <a:p>
                      <a:pPr algn="r">
                        <a:spcBef>
                          <a:spcPts val="180"/>
                        </a:spcBef>
                        <a:spcAft>
                          <a:spcPts val="180"/>
                        </a:spcAft>
                      </a:pPr>
                      <a:r>
                        <a:rPr lang="en-US" sz="2000" kern="100" dirty="0">
                          <a:effectLst/>
                        </a:rPr>
                        <a:t>d</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sym typeface="Symbol"/>
                        </a:rPr>
                        <a:t></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a:effectLst/>
                        </a:rPr>
                        <a:t>1</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6</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0</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5"/>
                  </a:ext>
                </a:extLst>
              </a:tr>
            </a:tbl>
          </a:graphicData>
        </a:graphic>
      </p:graphicFrame>
      <p:pic>
        <p:nvPicPr>
          <p:cNvPr id="1259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384532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2243963" y="5567774"/>
            <a:ext cx="1132233" cy="461665"/>
          </a:xfrm>
          <a:prstGeom prst="rect">
            <a:avLst/>
          </a:prstGeom>
          <a:noFill/>
        </p:spPr>
        <p:txBody>
          <a:bodyPr wrap="none" rtlCol="0">
            <a:spAutoFit/>
          </a:bodyPr>
          <a:lstStyle/>
          <a:p>
            <a:r>
              <a:rPr lang="en-US" altLang="zh-TW" dirty="0"/>
              <a:t>G(V, E)</a:t>
            </a:r>
            <a:endParaRPr lang="zh-TW" altLang="en-US" dirty="0"/>
          </a:p>
        </p:txBody>
      </p:sp>
      <p:sp>
        <p:nvSpPr>
          <p:cNvPr id="8" name="文字方塊 7"/>
          <p:cNvSpPr txBox="1"/>
          <p:nvPr/>
        </p:nvSpPr>
        <p:spPr>
          <a:xfrm>
            <a:off x="7740352" y="2996952"/>
            <a:ext cx="993542" cy="461665"/>
          </a:xfrm>
          <a:prstGeom prst="rect">
            <a:avLst/>
          </a:prstGeom>
          <a:noFill/>
        </p:spPr>
        <p:txBody>
          <a:bodyPr wrap="none" rtlCol="0">
            <a:spAutoFit/>
          </a:bodyPr>
          <a:lstStyle/>
          <a:p>
            <a:r>
              <a:rPr lang="en-US" altLang="zh-TW" dirty="0"/>
              <a:t>d[</a:t>
            </a:r>
            <a:r>
              <a:rPr lang="en-US" altLang="zh-TW" dirty="0" err="1"/>
              <a:t>i</a:t>
            </a:r>
            <a:r>
              <a:rPr lang="en-US" altLang="zh-TW" dirty="0"/>
              <a:t>][j]</a:t>
            </a:r>
            <a:endParaRPr lang="zh-TW" altLang="en-US" dirty="0"/>
          </a:p>
        </p:txBody>
      </p:sp>
      <p:graphicFrame>
        <p:nvGraphicFramePr>
          <p:cNvPr id="9" name="內容版面配置區 4"/>
          <p:cNvGraphicFramePr>
            <a:graphicFrameLocks/>
          </p:cNvGraphicFramePr>
          <p:nvPr>
            <p:extLst/>
          </p:nvPr>
        </p:nvGraphicFramePr>
        <p:xfrm>
          <a:off x="4932040" y="4365104"/>
          <a:ext cx="2376265" cy="1828800"/>
        </p:xfrm>
        <a:graphic>
          <a:graphicData uri="http://schemas.openxmlformats.org/drawingml/2006/table">
            <a:tbl>
              <a:tblPr firstRow="1" firstCol="1" bandRow="1">
                <a:tableStyleId>{5940675A-B579-460E-94D1-54222C63F5DA}</a:tableStyleId>
              </a:tblPr>
              <a:tblGrid>
                <a:gridCol w="395954">
                  <a:extLst>
                    <a:ext uri="{9D8B030D-6E8A-4147-A177-3AD203B41FA5}">
                      <a16:colId xmlns:a16="http://schemas.microsoft.com/office/drawing/2014/main" val="20000"/>
                    </a:ext>
                  </a:extLst>
                </a:gridCol>
                <a:gridCol w="395954">
                  <a:extLst>
                    <a:ext uri="{9D8B030D-6E8A-4147-A177-3AD203B41FA5}">
                      <a16:colId xmlns:a16="http://schemas.microsoft.com/office/drawing/2014/main" val="20001"/>
                    </a:ext>
                  </a:extLst>
                </a:gridCol>
                <a:gridCol w="395954">
                  <a:extLst>
                    <a:ext uri="{9D8B030D-6E8A-4147-A177-3AD203B41FA5}">
                      <a16:colId xmlns:a16="http://schemas.microsoft.com/office/drawing/2014/main" val="20002"/>
                    </a:ext>
                  </a:extLst>
                </a:gridCol>
                <a:gridCol w="395954">
                  <a:extLst>
                    <a:ext uri="{9D8B030D-6E8A-4147-A177-3AD203B41FA5}">
                      <a16:colId xmlns:a16="http://schemas.microsoft.com/office/drawing/2014/main" val="20003"/>
                    </a:ext>
                  </a:extLst>
                </a:gridCol>
                <a:gridCol w="395954">
                  <a:extLst>
                    <a:ext uri="{9D8B030D-6E8A-4147-A177-3AD203B41FA5}">
                      <a16:colId xmlns:a16="http://schemas.microsoft.com/office/drawing/2014/main" val="20004"/>
                    </a:ext>
                  </a:extLst>
                </a:gridCol>
                <a:gridCol w="396495">
                  <a:extLst>
                    <a:ext uri="{9D8B030D-6E8A-4147-A177-3AD203B41FA5}">
                      <a16:colId xmlns:a16="http://schemas.microsoft.com/office/drawing/2014/main" val="20005"/>
                    </a:ext>
                  </a:extLst>
                </a:gridCol>
              </a:tblGrid>
              <a:tr h="264029">
                <a:tc>
                  <a:txBody>
                    <a:bodyPr/>
                    <a:lstStyle/>
                    <a:p>
                      <a:pPr algn="r">
                        <a:spcBef>
                          <a:spcPts val="180"/>
                        </a:spcBef>
                        <a:spcAft>
                          <a:spcPts val="180"/>
                        </a:spcAft>
                      </a:pPr>
                      <a:r>
                        <a:rPr lang="en-US" sz="2000" kern="100" dirty="0">
                          <a:effectLst/>
                        </a:rPr>
                        <a:t> </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b</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c</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d</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0"/>
                  </a:ext>
                </a:extLst>
              </a:tr>
              <a:tr h="264029">
                <a:tc>
                  <a:txBody>
                    <a:bodyPr/>
                    <a:lstStyle/>
                    <a:p>
                      <a:pPr algn="r">
                        <a:spcBef>
                          <a:spcPts val="180"/>
                        </a:spcBef>
                        <a:spcAft>
                          <a:spcPts val="180"/>
                        </a:spcAft>
                      </a:pPr>
                      <a:r>
                        <a:rPr lang="en-US" sz="2000" kern="100" dirty="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s</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1"/>
                  </a:ext>
                </a:extLst>
              </a:tr>
              <a:tr h="264029">
                <a:tc>
                  <a:txBody>
                    <a:bodyPr/>
                    <a:lstStyle/>
                    <a:p>
                      <a:pPr algn="r">
                        <a:spcBef>
                          <a:spcPts val="180"/>
                        </a:spcBef>
                        <a:spcAft>
                          <a:spcPts val="180"/>
                        </a:spcAft>
                      </a:pPr>
                      <a:r>
                        <a:rPr lang="en-US" sz="2000" kern="100" dirty="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a</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2"/>
                  </a:ext>
                </a:extLst>
              </a:tr>
              <a:tr h="264029">
                <a:tc>
                  <a:txBody>
                    <a:bodyPr/>
                    <a:lstStyle/>
                    <a:p>
                      <a:pPr algn="r">
                        <a:spcBef>
                          <a:spcPts val="180"/>
                        </a:spcBef>
                        <a:spcAft>
                          <a:spcPts val="180"/>
                        </a:spcAft>
                      </a:pPr>
                      <a:r>
                        <a:rPr lang="en-US" sz="2000" kern="100" dirty="0">
                          <a:effectLst/>
                        </a:rPr>
                        <a:t>b</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b</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3"/>
                  </a:ext>
                </a:extLst>
              </a:tr>
              <a:tr h="264029">
                <a:tc>
                  <a:txBody>
                    <a:bodyPr/>
                    <a:lstStyle/>
                    <a:p>
                      <a:pPr algn="r">
                        <a:spcBef>
                          <a:spcPts val="180"/>
                        </a:spcBef>
                        <a:spcAft>
                          <a:spcPts val="180"/>
                        </a:spcAft>
                      </a:pPr>
                      <a:r>
                        <a:rPr lang="en-US" sz="2000" kern="100">
                          <a:effectLst/>
                        </a:rPr>
                        <a:t>c</a:t>
                      </a:r>
                      <a:endParaRPr lang="zh-TW" sz="2000" kern="10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c</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c</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c</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4"/>
                  </a:ext>
                </a:extLst>
              </a:tr>
              <a:tr h="264029">
                <a:tc>
                  <a:txBody>
                    <a:bodyPr/>
                    <a:lstStyle/>
                    <a:p>
                      <a:pPr algn="r">
                        <a:spcBef>
                          <a:spcPts val="180"/>
                        </a:spcBef>
                        <a:spcAft>
                          <a:spcPts val="180"/>
                        </a:spcAft>
                      </a:pPr>
                      <a:r>
                        <a:rPr lang="en-US" sz="2000" kern="100" dirty="0">
                          <a:effectLst/>
                        </a:rPr>
                        <a:t>d</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d</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sz="2000" kern="100" dirty="0">
                          <a:effectLst/>
                        </a:rPr>
                        <a:t>d</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tc>
                  <a:txBody>
                    <a:bodyPr/>
                    <a:lstStyle/>
                    <a:p>
                      <a:pPr algn="ctr">
                        <a:spcBef>
                          <a:spcPts val="180"/>
                        </a:spcBef>
                        <a:spcAft>
                          <a:spcPts val="180"/>
                        </a:spcAft>
                      </a:pPr>
                      <a:r>
                        <a:rPr lang="en-US" altLang="zh-TW" sz="2000" kern="100" dirty="0">
                          <a:effectLst/>
                          <a:sym typeface="Symbol"/>
                        </a:rPr>
                        <a:t></a:t>
                      </a:r>
                      <a:endParaRPr lang="zh-TW" sz="20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10" name="文字方塊 9"/>
          <p:cNvSpPr txBox="1"/>
          <p:nvPr/>
        </p:nvSpPr>
        <p:spPr>
          <a:xfrm>
            <a:off x="7740352" y="5085184"/>
            <a:ext cx="993542" cy="461665"/>
          </a:xfrm>
          <a:prstGeom prst="rect">
            <a:avLst/>
          </a:prstGeom>
          <a:noFill/>
        </p:spPr>
        <p:txBody>
          <a:bodyPr wrap="none" rtlCol="0">
            <a:spAutoFit/>
          </a:bodyPr>
          <a:lstStyle/>
          <a:p>
            <a:r>
              <a:rPr lang="en-US" altLang="zh-TW" dirty="0"/>
              <a:t>p[</a:t>
            </a:r>
            <a:r>
              <a:rPr lang="en-US" altLang="zh-TW" dirty="0" err="1"/>
              <a:t>i</a:t>
            </a:r>
            <a:r>
              <a:rPr lang="en-US" altLang="zh-TW" dirty="0"/>
              <a:t>][j]</a:t>
            </a:r>
            <a:endParaRPr lang="zh-TW" altLang="en-US" dirty="0"/>
          </a:p>
        </p:txBody>
      </p:sp>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32</a:t>
            </a:fld>
            <a:endParaRPr lang="en-US" altLang="zh-TW"/>
          </a:p>
        </p:txBody>
      </p:sp>
    </p:spTree>
    <p:extLst>
      <p:ext uri="{BB962C8B-B14F-4D97-AF65-F5344CB8AC3E}">
        <p14:creationId xmlns:p14="http://schemas.microsoft.com/office/powerpoint/2010/main" val="2310787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Floyd-</a:t>
            </a:r>
            <a:r>
              <a:rPr lang="en-US" altLang="zh-TW" dirty="0" err="1"/>
              <a:t>Warshall</a:t>
            </a:r>
            <a:r>
              <a:rPr lang="zh-TW" altLang="zh-TW" dirty="0"/>
              <a:t>最短路徑</a:t>
            </a:r>
            <a:r>
              <a:rPr lang="zh-TW" altLang="en-US" dirty="0"/>
              <a:t>演算法複雜度</a:t>
            </a:r>
          </a:p>
        </p:txBody>
      </p:sp>
      <p:sp>
        <p:nvSpPr>
          <p:cNvPr id="3" name="內容版面配置區 2"/>
          <p:cNvSpPr>
            <a:spLocks noGrp="1"/>
          </p:cNvSpPr>
          <p:nvPr>
            <p:ph idx="1"/>
          </p:nvPr>
        </p:nvSpPr>
        <p:spPr>
          <a:xfrm>
            <a:off x="467544" y="2276871"/>
            <a:ext cx="8487544" cy="3855641"/>
          </a:xfrm>
        </p:spPr>
        <p:txBody>
          <a:bodyPr/>
          <a:lstStyle/>
          <a:p>
            <a:pPr marL="0" indent="0">
              <a:buNone/>
            </a:pPr>
            <a:r>
              <a:rPr lang="zh-TW" altLang="en-US" sz="2400" dirty="0"/>
              <a:t>假設</a:t>
            </a:r>
            <a:r>
              <a:rPr lang="en-US" altLang="zh-TW" sz="2400" dirty="0">
                <a:solidFill>
                  <a:srgbClr val="0000FF"/>
                </a:solidFill>
              </a:rPr>
              <a:t>G</a:t>
            </a:r>
            <a:r>
              <a:rPr lang="zh-TW" altLang="en-US" sz="2400" dirty="0">
                <a:solidFill>
                  <a:srgbClr val="0000FF"/>
                </a:solidFill>
              </a:rPr>
              <a:t>一共有</a:t>
            </a:r>
            <a:r>
              <a:rPr lang="en-US" altLang="zh-TW" sz="2400" dirty="0">
                <a:solidFill>
                  <a:srgbClr val="0000FF"/>
                </a:solidFill>
              </a:rPr>
              <a:t>n</a:t>
            </a:r>
            <a:r>
              <a:rPr lang="zh-TW" altLang="en-US" sz="2400" dirty="0">
                <a:solidFill>
                  <a:srgbClr val="0000FF"/>
                </a:solidFill>
              </a:rPr>
              <a:t>個節點</a:t>
            </a:r>
            <a:r>
              <a:rPr lang="en-US" altLang="zh-TW" sz="2400" dirty="0">
                <a:solidFill>
                  <a:srgbClr val="0000FF"/>
                </a:solidFill>
              </a:rPr>
              <a:t>(</a:t>
            </a:r>
            <a:r>
              <a:rPr lang="zh-TW" altLang="en-US" sz="2400" dirty="0">
                <a:solidFill>
                  <a:srgbClr val="0000FF"/>
                </a:solidFill>
              </a:rPr>
              <a:t>也就是</a:t>
            </a:r>
            <a:r>
              <a:rPr lang="en-US" altLang="zh-TW" sz="2400" dirty="0">
                <a:solidFill>
                  <a:srgbClr val="0000FF"/>
                </a:solidFill>
              </a:rPr>
              <a:t>|V|=n)</a:t>
            </a:r>
          </a:p>
          <a:p>
            <a:r>
              <a:rPr lang="zh-TW" altLang="en-US" sz="2400" b="1" u="sng" dirty="0">
                <a:solidFill>
                  <a:srgbClr val="0000FF"/>
                </a:solidFill>
              </a:rPr>
              <a:t>行</a:t>
            </a:r>
            <a:r>
              <a:rPr lang="en-US" altLang="zh-TW" sz="2400" b="1" u="sng" dirty="0">
                <a:solidFill>
                  <a:srgbClr val="0000FF"/>
                </a:solidFill>
              </a:rPr>
              <a:t>3</a:t>
            </a:r>
            <a:r>
              <a:rPr lang="zh-TW" altLang="en-US" sz="2400" dirty="0"/>
              <a:t>的外層</a:t>
            </a:r>
            <a:r>
              <a:rPr lang="en-US" altLang="zh-TW" sz="2400" dirty="0"/>
              <a:t>for</a:t>
            </a:r>
            <a:r>
              <a:rPr lang="zh-TW" altLang="en-US" sz="2400" dirty="0"/>
              <a:t>迴圈一共有</a:t>
            </a:r>
            <a:r>
              <a:rPr lang="en-US" altLang="zh-TW" sz="2400" dirty="0"/>
              <a:t>n</a:t>
            </a:r>
            <a:r>
              <a:rPr lang="zh-TW" altLang="en-US" sz="2400" dirty="0"/>
              <a:t>次迭代</a:t>
            </a:r>
            <a:endParaRPr lang="en-US" altLang="zh-TW" sz="2400" dirty="0"/>
          </a:p>
          <a:p>
            <a:r>
              <a:rPr lang="zh-TW" altLang="en-US" sz="2400" b="1" u="sng" dirty="0">
                <a:solidFill>
                  <a:srgbClr val="0000FF"/>
                </a:solidFill>
              </a:rPr>
              <a:t>行</a:t>
            </a:r>
            <a:r>
              <a:rPr lang="en-US" altLang="zh-TW" sz="2400" b="1" u="sng" dirty="0">
                <a:solidFill>
                  <a:srgbClr val="0000FF"/>
                </a:solidFill>
              </a:rPr>
              <a:t>4</a:t>
            </a:r>
            <a:r>
              <a:rPr lang="zh-TW" altLang="en-US" sz="2400" dirty="0"/>
              <a:t>的中層</a:t>
            </a:r>
            <a:r>
              <a:rPr lang="en-US" altLang="zh-TW" sz="2400" dirty="0"/>
              <a:t>for</a:t>
            </a:r>
            <a:r>
              <a:rPr lang="zh-TW" altLang="en-US" sz="2400" dirty="0"/>
              <a:t>迴圈一共有</a:t>
            </a:r>
            <a:r>
              <a:rPr lang="en-US" altLang="zh-TW" sz="2400" dirty="0"/>
              <a:t>n</a:t>
            </a:r>
            <a:r>
              <a:rPr lang="zh-TW" altLang="en-US" sz="2400" dirty="0"/>
              <a:t>次迭代</a:t>
            </a:r>
            <a:endParaRPr lang="en-US" altLang="zh-TW" sz="2400" dirty="0"/>
          </a:p>
          <a:p>
            <a:r>
              <a:rPr lang="zh-TW" altLang="en-US" sz="2400" b="1" u="sng" dirty="0">
                <a:solidFill>
                  <a:srgbClr val="0000FF"/>
                </a:solidFill>
              </a:rPr>
              <a:t>行</a:t>
            </a:r>
            <a:r>
              <a:rPr lang="en-US" altLang="zh-TW" sz="2400" b="1" u="sng" dirty="0">
                <a:solidFill>
                  <a:srgbClr val="0000FF"/>
                </a:solidFill>
              </a:rPr>
              <a:t>5</a:t>
            </a:r>
            <a:r>
              <a:rPr lang="zh-TW" altLang="en-US" sz="2400" dirty="0"/>
              <a:t>的內層</a:t>
            </a:r>
            <a:r>
              <a:rPr lang="en-US" altLang="zh-TW" sz="2400" dirty="0"/>
              <a:t>for</a:t>
            </a:r>
            <a:r>
              <a:rPr lang="zh-TW" altLang="en-US" sz="2400" dirty="0"/>
              <a:t>迴圈一共有</a:t>
            </a:r>
            <a:r>
              <a:rPr lang="en-US" altLang="zh-TW" sz="2400" dirty="0"/>
              <a:t>n</a:t>
            </a:r>
            <a:r>
              <a:rPr lang="zh-TW" altLang="en-US" sz="2400" dirty="0"/>
              <a:t>次迭代</a:t>
            </a:r>
            <a:endParaRPr lang="zh-TW" altLang="zh-TW" sz="2400" dirty="0"/>
          </a:p>
          <a:p>
            <a:r>
              <a:rPr lang="zh-TW" altLang="en-US" sz="2400" b="1" u="sng" dirty="0">
                <a:solidFill>
                  <a:srgbClr val="0000FF"/>
                </a:solidFill>
              </a:rPr>
              <a:t>行</a:t>
            </a:r>
            <a:r>
              <a:rPr lang="en-US" altLang="zh-TW" sz="2400" b="1" u="sng" dirty="0">
                <a:solidFill>
                  <a:srgbClr val="0000FF"/>
                </a:solidFill>
              </a:rPr>
              <a:t>6-8</a:t>
            </a:r>
            <a:r>
              <a:rPr lang="zh-TW" altLang="en-US" sz="2400" dirty="0"/>
              <a:t>的</a:t>
            </a:r>
            <a:r>
              <a:rPr lang="en-US" altLang="zh-TW" sz="2400" dirty="0"/>
              <a:t>if</a:t>
            </a:r>
            <a:r>
              <a:rPr lang="zh-TW" altLang="en-US" sz="2400" dirty="0"/>
              <a:t>敘述的執行為常數時間</a:t>
            </a:r>
            <a:endParaRPr lang="en-US" altLang="zh-TW" sz="2400" dirty="0"/>
          </a:p>
          <a:p>
            <a:endParaRPr lang="en-US" altLang="zh-TW" sz="2400" dirty="0"/>
          </a:p>
          <a:p>
            <a:pPr marL="0" indent="0">
              <a:buNone/>
            </a:pPr>
            <a:r>
              <a:rPr lang="zh-TW" altLang="en-US" sz="2400" dirty="0"/>
              <a:t>因此</a:t>
            </a:r>
            <a:r>
              <a:rPr lang="zh-TW" altLang="en-US" sz="2400" dirty="0">
                <a:solidFill>
                  <a:srgbClr val="0000FF"/>
                </a:solidFill>
              </a:rPr>
              <a:t>總時間複雜度</a:t>
            </a:r>
            <a:r>
              <a:rPr lang="zh-TW" altLang="en-US" sz="2400" dirty="0"/>
              <a:t>為</a:t>
            </a:r>
            <a:r>
              <a:rPr lang="en-US" altLang="zh-TW" sz="2400" dirty="0">
                <a:solidFill>
                  <a:srgbClr val="0000FF"/>
                </a:solidFill>
              </a:rPr>
              <a:t>O(n</a:t>
            </a:r>
            <a:r>
              <a:rPr lang="en-US" altLang="zh-TW" sz="2400" baseline="30000" dirty="0">
                <a:solidFill>
                  <a:srgbClr val="0000FF"/>
                </a:solidFill>
              </a:rPr>
              <a:t>3</a:t>
            </a:r>
            <a:r>
              <a:rPr lang="en-US" altLang="zh-TW" sz="2400" dirty="0">
                <a:solidFill>
                  <a:srgbClr val="0000FF"/>
                </a:solidFill>
              </a:rPr>
              <a:t>)=O(|V|</a:t>
            </a:r>
            <a:r>
              <a:rPr lang="en-US" altLang="zh-TW" sz="2400" baseline="30000" dirty="0">
                <a:solidFill>
                  <a:srgbClr val="0000FF"/>
                </a:solidFill>
              </a:rPr>
              <a:t>3</a:t>
            </a:r>
            <a:r>
              <a:rPr lang="en-US" altLang="zh-TW" sz="2400" dirty="0">
                <a:solidFill>
                  <a:srgbClr val="0000FF"/>
                </a:solidFill>
              </a:rPr>
              <a:t>)</a:t>
            </a:r>
            <a:endParaRPr lang="zh-TW" altLang="zh-TW" sz="2400" dirty="0">
              <a:solidFill>
                <a:srgbClr val="0000FF"/>
              </a:solidFill>
            </a:endParaRPr>
          </a:p>
          <a:p>
            <a:endParaRPr lang="zh-TW" altLang="zh-TW" sz="2400" dirty="0"/>
          </a:p>
          <a:p>
            <a:endParaRPr lang="zh-TW" altLang="en-US" sz="2400" dirty="0"/>
          </a:p>
        </p:txBody>
      </p:sp>
      <p:sp>
        <p:nvSpPr>
          <p:cNvPr id="5" name="投影片編號版面配置區 4"/>
          <p:cNvSpPr>
            <a:spLocks noGrp="1"/>
          </p:cNvSpPr>
          <p:nvPr>
            <p:ph type="sldNum" sz="quarter" idx="10"/>
          </p:nvPr>
        </p:nvSpPr>
        <p:spPr/>
        <p:txBody>
          <a:bodyPr/>
          <a:lstStyle/>
          <a:p>
            <a:pPr>
              <a:defRPr/>
            </a:pPr>
            <a:fld id="{B470CC45-7452-4DAB-A2F7-F98704FF9730}" type="slidenum">
              <a:rPr lang="zh-TW" altLang="en-US" smtClean="0"/>
              <a:pPr>
                <a:defRPr/>
              </a:pPr>
              <a:t>33</a:t>
            </a:fld>
            <a:endParaRPr lang="en-US" altLang="zh-TW"/>
          </a:p>
        </p:txBody>
      </p:sp>
    </p:spTree>
    <p:extLst>
      <p:ext uri="{BB962C8B-B14F-4D97-AF65-F5344CB8AC3E}">
        <p14:creationId xmlns:p14="http://schemas.microsoft.com/office/powerpoint/2010/main" val="255980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a:t> </a:t>
            </a:r>
            <a:br>
              <a:rPr lang="en-US" altLang="zh-TW" sz="4400" b="1" dirty="0"/>
            </a:br>
            <a:r>
              <a:rPr lang="zh-TW" altLang="en-US" sz="4400" b="1" dirty="0"/>
              <a:t>多階圖最短路徑演算法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34</a:t>
            </a:fld>
            <a:endParaRPr lang="en-US" altLang="zh-TW"/>
          </a:p>
        </p:txBody>
      </p:sp>
    </p:spTree>
    <p:extLst>
      <p:ext uri="{BB962C8B-B14F-4D97-AF65-F5344CB8AC3E}">
        <p14:creationId xmlns:p14="http://schemas.microsoft.com/office/powerpoint/2010/main" val="3919792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zh-TW" altLang="en-US" dirty="0"/>
              <a:t>多階圖最短路徑問題</a:t>
            </a:r>
            <a:br>
              <a:rPr lang="en-US" altLang="zh-TW" dirty="0"/>
            </a:br>
            <a:r>
              <a:rPr lang="en-US" altLang="zh-TW" sz="2800" dirty="0"/>
              <a:t>(multi-stage graph</a:t>
            </a:r>
            <a:r>
              <a:rPr lang="zh-TW" altLang="en-US" sz="2800" dirty="0"/>
              <a:t> </a:t>
            </a:r>
            <a:r>
              <a:rPr lang="en-US" altLang="zh-TW" sz="2800" dirty="0"/>
              <a:t>shortest path problem)</a:t>
            </a:r>
            <a:endParaRPr lang="en-US" altLang="zh-TW" dirty="0"/>
          </a:p>
        </p:txBody>
      </p:sp>
      <p:sp>
        <p:nvSpPr>
          <p:cNvPr id="32772" name="Rectangle 3"/>
          <p:cNvSpPr>
            <a:spLocks noGrp="1" noChangeArrowheads="1"/>
          </p:cNvSpPr>
          <p:nvPr>
            <p:ph type="body" idx="1"/>
          </p:nvPr>
        </p:nvSpPr>
        <p:spPr>
          <a:xfrm>
            <a:off x="-21704" y="1985189"/>
            <a:ext cx="9058200" cy="4114800"/>
          </a:xfrm>
        </p:spPr>
        <p:txBody>
          <a:bodyPr/>
          <a:lstStyle/>
          <a:p>
            <a:pPr eaLnBrk="1" hangingPunct="1">
              <a:lnSpc>
                <a:spcPct val="90000"/>
              </a:lnSpc>
            </a:pPr>
            <a:r>
              <a:rPr lang="zh-TW" altLang="en-US" sz="2800" dirty="0"/>
              <a:t>多階圖</a:t>
            </a:r>
            <a:r>
              <a:rPr lang="en-US" altLang="zh-TW" sz="2800" dirty="0"/>
              <a:t>G=(V,E) </a:t>
            </a:r>
            <a:r>
              <a:rPr lang="zh-TW" altLang="en-US" sz="2800" dirty="0"/>
              <a:t>是有向圖</a:t>
            </a:r>
            <a:r>
              <a:rPr lang="en-US" altLang="zh-TW" sz="2800" dirty="0"/>
              <a:t>(directed graph)</a:t>
            </a:r>
            <a:r>
              <a:rPr lang="zh-TW" altLang="en-US" sz="2800" dirty="0"/>
              <a:t>，其節點被分割成 </a:t>
            </a:r>
            <a:r>
              <a:rPr lang="en-US" altLang="zh-TW" sz="2800" dirty="0">
                <a:solidFill>
                  <a:srgbClr val="0000FF"/>
                </a:solidFill>
              </a:rPr>
              <a:t>k</a:t>
            </a:r>
            <a:r>
              <a:rPr lang="en-US" altLang="zh-TW" sz="2800" dirty="0">
                <a:solidFill>
                  <a:srgbClr val="0000FF"/>
                </a:solidFill>
                <a:sym typeface="Symbol" pitchFamily="18" charset="2"/>
              </a:rPr>
              <a:t>2</a:t>
            </a:r>
            <a:r>
              <a:rPr lang="zh-TW" altLang="en-US" sz="2800" dirty="0">
                <a:solidFill>
                  <a:srgbClr val="0000FF"/>
                </a:solidFill>
                <a:sym typeface="Symbol" pitchFamily="18" charset="2"/>
              </a:rPr>
              <a:t> </a:t>
            </a:r>
            <a:r>
              <a:rPr lang="zh-TW" altLang="en-US" sz="2800" dirty="0">
                <a:sym typeface="Symbol" pitchFamily="18" charset="2"/>
              </a:rPr>
              <a:t>個</a:t>
            </a:r>
            <a:r>
              <a:rPr lang="zh-TW" altLang="en-US" sz="2800" dirty="0">
                <a:solidFill>
                  <a:srgbClr val="0000FF"/>
                </a:solidFill>
                <a:sym typeface="Symbol" pitchFamily="18" charset="2"/>
              </a:rPr>
              <a:t>兩兩互斥</a:t>
            </a:r>
            <a:r>
              <a:rPr lang="en-US" altLang="zh-TW" sz="2800" dirty="0">
                <a:solidFill>
                  <a:srgbClr val="0000FF"/>
                </a:solidFill>
                <a:sym typeface="Symbol" pitchFamily="18" charset="2"/>
              </a:rPr>
              <a:t>(mutually disjoint)</a:t>
            </a:r>
            <a:r>
              <a:rPr lang="zh-TW" altLang="en-US" sz="2800" dirty="0">
                <a:solidFill>
                  <a:srgbClr val="0000FF"/>
                </a:solidFill>
                <a:sym typeface="Symbol" pitchFamily="18" charset="2"/>
              </a:rPr>
              <a:t>集合</a:t>
            </a:r>
            <a:r>
              <a:rPr lang="en-US" altLang="zh-TW" sz="2800" dirty="0">
                <a:solidFill>
                  <a:srgbClr val="0000FF"/>
                </a:solidFill>
                <a:sym typeface="Symbol" pitchFamily="18" charset="2"/>
              </a:rPr>
              <a:t>P</a:t>
            </a:r>
            <a:r>
              <a:rPr lang="en-US" altLang="zh-TW" sz="2800" baseline="-25000" dirty="0">
                <a:sym typeface="Symbol" pitchFamily="18" charset="2"/>
              </a:rPr>
              <a:t>i</a:t>
            </a:r>
            <a:r>
              <a:rPr lang="en-US" altLang="zh-TW" sz="2800" dirty="0"/>
              <a:t>,</a:t>
            </a:r>
            <a:r>
              <a:rPr lang="en-US" altLang="zh-TW" sz="2800" dirty="0">
                <a:sym typeface="Symbol" pitchFamily="18" charset="2"/>
              </a:rPr>
              <a:t>1</a:t>
            </a:r>
            <a:r>
              <a:rPr lang="zh-TW" altLang="en-US" sz="2800" dirty="0">
                <a:sym typeface="Symbol" pitchFamily="18" charset="2"/>
              </a:rPr>
              <a:t> </a:t>
            </a:r>
            <a:r>
              <a:rPr lang="en-US" altLang="zh-TW" sz="2800" dirty="0" err="1">
                <a:sym typeface="Symbol" pitchFamily="18" charset="2"/>
              </a:rPr>
              <a:t>i</a:t>
            </a:r>
            <a:r>
              <a:rPr lang="en-US" altLang="zh-TW" sz="2800" dirty="0">
                <a:sym typeface="Symbol" pitchFamily="18" charset="2"/>
              </a:rPr>
              <a:t>  k</a:t>
            </a:r>
            <a:r>
              <a:rPr lang="zh-TW" altLang="en-US" sz="2800" dirty="0">
                <a:sym typeface="Symbol" pitchFamily="18" charset="2"/>
              </a:rPr>
              <a:t>，</a:t>
            </a:r>
            <a:r>
              <a:rPr lang="zh-TW" altLang="en-US" sz="2800" dirty="0"/>
              <a:t>每一個集合</a:t>
            </a:r>
            <a:r>
              <a:rPr lang="en-US" altLang="zh-TW" sz="2800" dirty="0"/>
              <a:t>P</a:t>
            </a:r>
            <a:r>
              <a:rPr lang="en-US" altLang="zh-TW" sz="2800" baseline="-25000" dirty="0"/>
              <a:t>i </a:t>
            </a:r>
            <a:r>
              <a:rPr lang="en-US" altLang="zh-TW" sz="2800" dirty="0"/>
              <a:t>,</a:t>
            </a:r>
            <a:r>
              <a:rPr lang="en-US" altLang="zh-TW" sz="2800" dirty="0">
                <a:sym typeface="Symbol" pitchFamily="18" charset="2"/>
              </a:rPr>
              <a:t>1</a:t>
            </a:r>
            <a:r>
              <a:rPr lang="zh-TW" altLang="en-US" sz="2800" dirty="0">
                <a:sym typeface="Symbol" pitchFamily="18" charset="2"/>
              </a:rPr>
              <a:t> </a:t>
            </a:r>
            <a:r>
              <a:rPr lang="en-US" altLang="zh-TW" sz="2800" dirty="0" err="1">
                <a:sym typeface="Symbol" pitchFamily="18" charset="2"/>
              </a:rPr>
              <a:t>i</a:t>
            </a:r>
            <a:r>
              <a:rPr lang="en-US" altLang="zh-TW" sz="2800" dirty="0">
                <a:sym typeface="Symbol" pitchFamily="18" charset="2"/>
              </a:rPr>
              <a:t>  k</a:t>
            </a:r>
            <a:r>
              <a:rPr lang="zh-TW" altLang="en-US" sz="2800" dirty="0"/>
              <a:t>被定義為圖中的第</a:t>
            </a:r>
            <a:r>
              <a:rPr lang="en-US" altLang="zh-TW" sz="2800" dirty="0" err="1"/>
              <a:t>i</a:t>
            </a:r>
            <a:r>
              <a:rPr lang="zh-TW" altLang="en-US" sz="2800" dirty="0"/>
              <a:t>階</a:t>
            </a:r>
            <a:r>
              <a:rPr lang="en-US" altLang="zh-TW" sz="2800" dirty="0"/>
              <a:t>(stage)</a:t>
            </a:r>
            <a:r>
              <a:rPr lang="zh-TW" altLang="en-US" sz="2800" dirty="0"/>
              <a:t>。</a:t>
            </a:r>
            <a:endParaRPr lang="en-US" altLang="zh-TW" sz="2800" dirty="0"/>
          </a:p>
          <a:p>
            <a:pPr eaLnBrk="1" hangingPunct="1">
              <a:lnSpc>
                <a:spcPct val="90000"/>
              </a:lnSpc>
            </a:pPr>
            <a:r>
              <a:rPr lang="zh-TW" altLang="en-US" sz="2800" dirty="0">
                <a:sym typeface="Symbol" pitchFamily="18" charset="2"/>
              </a:rPr>
              <a:t>此外，每個邊</a:t>
            </a:r>
            <a:r>
              <a:rPr lang="en-US" altLang="zh-TW" sz="2800" dirty="0">
                <a:solidFill>
                  <a:srgbClr val="0000FF"/>
                </a:solidFill>
                <a:sym typeface="Symbol" pitchFamily="18" charset="2"/>
              </a:rPr>
              <a:t> (</a:t>
            </a:r>
            <a:r>
              <a:rPr lang="en-US" altLang="zh-TW" sz="2800" dirty="0" err="1">
                <a:solidFill>
                  <a:srgbClr val="0000FF"/>
                </a:solidFill>
                <a:sym typeface="Symbol" pitchFamily="18" charset="2"/>
              </a:rPr>
              <a:t>x,y</a:t>
            </a:r>
            <a:r>
              <a:rPr lang="en-US" altLang="zh-TW" sz="2800" dirty="0">
                <a:solidFill>
                  <a:srgbClr val="0000FF"/>
                </a:solidFill>
                <a:sym typeface="Symbol" pitchFamily="18" charset="2"/>
              </a:rPr>
              <a:t>)</a:t>
            </a:r>
            <a:r>
              <a:rPr lang="en-US" altLang="zh-TW" sz="2800" dirty="0">
                <a:sym typeface="Symbol" pitchFamily="18" charset="2"/>
              </a:rPr>
              <a:t>E</a:t>
            </a:r>
            <a:r>
              <a:rPr lang="zh-TW" altLang="en-US" sz="2800" dirty="0">
                <a:sym typeface="Symbol" pitchFamily="18" charset="2"/>
              </a:rPr>
              <a:t>滿足</a:t>
            </a:r>
            <a:r>
              <a:rPr lang="en-US" altLang="zh-TW" sz="2800" dirty="0" err="1">
                <a:sym typeface="Symbol" pitchFamily="18" charset="2"/>
              </a:rPr>
              <a:t>x</a:t>
            </a:r>
            <a:r>
              <a:rPr lang="en-US" altLang="zh-TW" sz="2800" dirty="0" err="1">
                <a:solidFill>
                  <a:srgbClr val="0000FF"/>
                </a:solidFill>
                <a:sym typeface="Symbol" pitchFamily="18" charset="2"/>
              </a:rPr>
              <a:t>P</a:t>
            </a:r>
            <a:r>
              <a:rPr lang="en-US" altLang="zh-TW" sz="2800" baseline="-25000" dirty="0" err="1">
                <a:solidFill>
                  <a:srgbClr val="0000FF"/>
                </a:solidFill>
                <a:sym typeface="Symbol" pitchFamily="18" charset="2"/>
              </a:rPr>
              <a:t>i</a:t>
            </a:r>
            <a:r>
              <a:rPr lang="en-US" altLang="zh-TW" sz="2800" dirty="0">
                <a:solidFill>
                  <a:srgbClr val="0000FF"/>
                </a:solidFill>
                <a:sym typeface="Symbol" pitchFamily="18" charset="2"/>
              </a:rPr>
              <a:t> </a:t>
            </a:r>
            <a:r>
              <a:rPr lang="zh-TW" altLang="en-US" sz="2800" dirty="0">
                <a:solidFill>
                  <a:srgbClr val="0000FF"/>
                </a:solidFill>
                <a:sym typeface="Symbol" pitchFamily="18" charset="2"/>
              </a:rPr>
              <a:t>且</a:t>
            </a:r>
            <a:r>
              <a:rPr lang="en-US" altLang="zh-TW" sz="2800" dirty="0">
                <a:solidFill>
                  <a:srgbClr val="0000FF"/>
                </a:solidFill>
                <a:sym typeface="Symbol" pitchFamily="18" charset="2"/>
              </a:rPr>
              <a:t> </a:t>
            </a:r>
            <a:r>
              <a:rPr lang="en-US" altLang="zh-TW" sz="2800" dirty="0" err="1">
                <a:solidFill>
                  <a:srgbClr val="0000FF"/>
                </a:solidFill>
                <a:sym typeface="Symbol" pitchFamily="18" charset="2"/>
              </a:rPr>
              <a:t>yP</a:t>
            </a:r>
            <a:r>
              <a:rPr lang="en-US" altLang="zh-TW" sz="2800" baseline="-25000" dirty="0" err="1">
                <a:solidFill>
                  <a:srgbClr val="0000FF"/>
                </a:solidFill>
                <a:sym typeface="Symbol" pitchFamily="18" charset="2"/>
              </a:rPr>
              <a:t>i+i</a:t>
            </a:r>
            <a:r>
              <a:rPr lang="en-US" altLang="zh-TW" sz="2800" dirty="0"/>
              <a:t> ,</a:t>
            </a:r>
            <a:r>
              <a:rPr lang="en-US" altLang="zh-TW" sz="2800" dirty="0">
                <a:sym typeface="Symbol" pitchFamily="18" charset="2"/>
              </a:rPr>
              <a:t>1</a:t>
            </a:r>
            <a:r>
              <a:rPr lang="zh-TW" altLang="en-US" sz="2800" dirty="0">
                <a:sym typeface="Symbol" pitchFamily="18" charset="2"/>
              </a:rPr>
              <a:t> </a:t>
            </a:r>
            <a:r>
              <a:rPr lang="en-US" altLang="zh-TW" sz="2800" dirty="0" err="1">
                <a:sym typeface="Symbol" pitchFamily="18" charset="2"/>
              </a:rPr>
              <a:t>i</a:t>
            </a:r>
            <a:r>
              <a:rPr lang="en-US" altLang="zh-TW" sz="2800" dirty="0">
                <a:sym typeface="Symbol" pitchFamily="18" charset="2"/>
              </a:rPr>
              <a:t> &lt;k</a:t>
            </a:r>
            <a:r>
              <a:rPr lang="zh-TW" altLang="en-US" sz="2800" dirty="0">
                <a:sym typeface="Symbol" pitchFamily="18" charset="2"/>
              </a:rPr>
              <a:t>，且每個邊都有一個</a:t>
            </a:r>
            <a:r>
              <a:rPr lang="zh-TW" altLang="en-US" sz="2800" dirty="0">
                <a:solidFill>
                  <a:srgbClr val="0000FF"/>
                </a:solidFill>
                <a:sym typeface="Symbol" pitchFamily="18" charset="2"/>
              </a:rPr>
              <a:t>加權</a:t>
            </a:r>
            <a:r>
              <a:rPr lang="en-US" altLang="zh-TW" sz="2800" dirty="0">
                <a:solidFill>
                  <a:srgbClr val="0000FF"/>
                </a:solidFill>
                <a:sym typeface="Symbol" pitchFamily="18" charset="2"/>
              </a:rPr>
              <a:t>(weight)</a:t>
            </a:r>
            <a:r>
              <a:rPr lang="en-US" altLang="zh-TW" sz="2800" dirty="0" err="1">
                <a:sym typeface="Symbol" pitchFamily="18" charset="2"/>
              </a:rPr>
              <a:t>w</a:t>
            </a:r>
            <a:r>
              <a:rPr lang="en-US" altLang="zh-TW" sz="2800" baseline="-25000" dirty="0" err="1">
                <a:sym typeface="Symbol" pitchFamily="18" charset="2"/>
              </a:rPr>
              <a:t>x,y</a:t>
            </a:r>
            <a:r>
              <a:rPr lang="zh-TW" altLang="en-US" sz="2800" dirty="0">
                <a:sym typeface="Symbol" pitchFamily="18" charset="2"/>
              </a:rPr>
              <a:t>。</a:t>
            </a:r>
            <a:r>
              <a:rPr lang="en-US" altLang="zh-TW" sz="2800" dirty="0">
                <a:sym typeface="Symbol" pitchFamily="18" charset="2"/>
              </a:rPr>
              <a:t> </a:t>
            </a:r>
            <a:endParaRPr lang="en-US" altLang="zh-TW" sz="2800" baseline="-25000" dirty="0">
              <a:sym typeface="Symbol" pitchFamily="18" charset="2"/>
            </a:endParaRPr>
          </a:p>
          <a:p>
            <a:pPr eaLnBrk="1" hangingPunct="1">
              <a:lnSpc>
                <a:spcPct val="90000"/>
              </a:lnSpc>
            </a:pPr>
            <a:r>
              <a:rPr lang="zh-TW" altLang="en-US" sz="2800" dirty="0"/>
              <a:t>多階圖</a:t>
            </a:r>
            <a:r>
              <a:rPr lang="zh-TW" altLang="en-US" sz="2800" dirty="0">
                <a:sym typeface="Symbol" pitchFamily="18" charset="2"/>
              </a:rPr>
              <a:t>中</a:t>
            </a:r>
            <a:r>
              <a:rPr lang="zh-TW" altLang="en-US" sz="2800" dirty="0"/>
              <a:t>第</a:t>
            </a:r>
            <a:r>
              <a:rPr lang="en-US" altLang="zh-TW" sz="2800" dirty="0"/>
              <a:t>1</a:t>
            </a:r>
            <a:r>
              <a:rPr lang="zh-TW" altLang="en-US" sz="2800" dirty="0"/>
              <a:t>階</a:t>
            </a:r>
            <a:r>
              <a:rPr lang="zh-TW" altLang="en-US" sz="2800" dirty="0">
                <a:sym typeface="Symbol" pitchFamily="18" charset="2"/>
              </a:rPr>
              <a:t>集合</a:t>
            </a:r>
            <a:r>
              <a:rPr lang="en-US" altLang="zh-TW" sz="2800" dirty="0">
                <a:sym typeface="Symbol" pitchFamily="18" charset="2"/>
              </a:rPr>
              <a:t> P</a:t>
            </a:r>
            <a:r>
              <a:rPr lang="en-US" altLang="zh-TW" sz="2800" baseline="-25000" dirty="0">
                <a:sym typeface="Symbol" pitchFamily="18" charset="2"/>
              </a:rPr>
              <a:t>1</a:t>
            </a:r>
            <a:r>
              <a:rPr lang="en-US" altLang="zh-TW" sz="2800" dirty="0">
                <a:sym typeface="Symbol" pitchFamily="18" charset="2"/>
              </a:rPr>
              <a:t> </a:t>
            </a:r>
            <a:r>
              <a:rPr lang="zh-TW" altLang="en-US" sz="2800" dirty="0">
                <a:sym typeface="Symbol" pitchFamily="18" charset="2"/>
              </a:rPr>
              <a:t>只包含一節點，稱為</a:t>
            </a:r>
            <a:r>
              <a:rPr lang="zh-TW" altLang="en-US" sz="2800" dirty="0">
                <a:solidFill>
                  <a:srgbClr val="0000FF"/>
                </a:solidFill>
                <a:sym typeface="Symbol" pitchFamily="18" charset="2"/>
              </a:rPr>
              <a:t>源點或來源點</a:t>
            </a:r>
            <a:r>
              <a:rPr lang="en-US" altLang="zh-TW" sz="2800" dirty="0">
                <a:solidFill>
                  <a:srgbClr val="0000FF"/>
                </a:solidFill>
                <a:sym typeface="Symbol" pitchFamily="18" charset="2"/>
              </a:rPr>
              <a:t>(source)</a:t>
            </a:r>
            <a:r>
              <a:rPr lang="en-US" altLang="zh-TW" sz="2800" dirty="0">
                <a:sym typeface="Symbol" pitchFamily="18" charset="2"/>
              </a:rPr>
              <a:t>;</a:t>
            </a:r>
            <a:r>
              <a:rPr lang="zh-TW" altLang="en-US" sz="2800" dirty="0"/>
              <a:t>第</a:t>
            </a:r>
            <a:r>
              <a:rPr lang="en-US" altLang="zh-TW" sz="2800" dirty="0"/>
              <a:t>k</a:t>
            </a:r>
            <a:r>
              <a:rPr lang="zh-TW" altLang="en-US" sz="2800" dirty="0"/>
              <a:t>階</a:t>
            </a:r>
            <a:r>
              <a:rPr lang="zh-TW" altLang="en-US" sz="2800" dirty="0">
                <a:sym typeface="Symbol" pitchFamily="18" charset="2"/>
              </a:rPr>
              <a:t>集合</a:t>
            </a:r>
            <a:r>
              <a:rPr lang="en-US" altLang="zh-TW" sz="2800" dirty="0" err="1">
                <a:sym typeface="Symbol" pitchFamily="18" charset="2"/>
              </a:rPr>
              <a:t>P</a:t>
            </a:r>
            <a:r>
              <a:rPr lang="en-US" altLang="zh-TW" sz="2800" baseline="-25000" dirty="0" err="1">
                <a:sym typeface="Symbol" pitchFamily="18" charset="2"/>
              </a:rPr>
              <a:t>k</a:t>
            </a:r>
            <a:r>
              <a:rPr lang="en-US" altLang="zh-TW" sz="2800" dirty="0">
                <a:sym typeface="Symbol" pitchFamily="18" charset="2"/>
              </a:rPr>
              <a:t> </a:t>
            </a:r>
            <a:r>
              <a:rPr lang="zh-TW" altLang="en-US" sz="2800" dirty="0">
                <a:sym typeface="Symbol" pitchFamily="18" charset="2"/>
              </a:rPr>
              <a:t>也只包含一節點，稱為</a:t>
            </a:r>
            <a:r>
              <a:rPr lang="zh-TW" altLang="en-US" sz="2800" dirty="0">
                <a:solidFill>
                  <a:srgbClr val="0000FF"/>
                </a:solidFill>
                <a:sym typeface="Symbol" pitchFamily="18" charset="2"/>
              </a:rPr>
              <a:t>標點或目標點</a:t>
            </a:r>
            <a:r>
              <a:rPr lang="en-US" altLang="zh-TW" sz="2800" dirty="0">
                <a:solidFill>
                  <a:srgbClr val="0000FF"/>
                </a:solidFill>
              </a:rPr>
              <a:t>(target)</a:t>
            </a:r>
            <a:r>
              <a:rPr lang="zh-TW" altLang="en-US" sz="2800" dirty="0"/>
              <a:t> 。</a:t>
            </a:r>
            <a:endParaRPr lang="en-US" altLang="zh-TW" sz="2800" dirty="0">
              <a:solidFill>
                <a:srgbClr val="FF0000"/>
              </a:solidFill>
              <a:sym typeface="Symbol" pitchFamily="18" charset="2"/>
            </a:endParaRPr>
          </a:p>
          <a:p>
            <a:pPr eaLnBrk="1" hangingPunct="1">
              <a:lnSpc>
                <a:spcPct val="90000"/>
              </a:lnSpc>
            </a:pPr>
            <a:r>
              <a:rPr lang="zh-TW" altLang="en-US" sz="2800" dirty="0">
                <a:sym typeface="Symbol" pitchFamily="18" charset="2"/>
              </a:rPr>
              <a:t>多階圖最短路徑問題是要找出由</a:t>
            </a:r>
            <a:r>
              <a:rPr lang="zh-TW" altLang="en-US" sz="2800" dirty="0">
                <a:solidFill>
                  <a:srgbClr val="0000FF"/>
                </a:solidFill>
                <a:sym typeface="Symbol" pitchFamily="18" charset="2"/>
              </a:rPr>
              <a:t>源點</a:t>
            </a:r>
            <a:r>
              <a:rPr lang="en-US" altLang="zh-TW" sz="2800" dirty="0">
                <a:solidFill>
                  <a:srgbClr val="0000FF"/>
                </a:solidFill>
                <a:sym typeface="Symbol" pitchFamily="18" charset="2"/>
              </a:rPr>
              <a:t>(source)s</a:t>
            </a:r>
            <a:r>
              <a:rPr lang="zh-TW" altLang="en-US" sz="2800" dirty="0">
                <a:sym typeface="Symbol" pitchFamily="18" charset="2"/>
              </a:rPr>
              <a:t>到</a:t>
            </a:r>
            <a:r>
              <a:rPr lang="zh-TW" altLang="en-US" sz="2800" dirty="0">
                <a:solidFill>
                  <a:srgbClr val="0000FF"/>
                </a:solidFill>
                <a:sym typeface="Symbol" pitchFamily="18" charset="2"/>
              </a:rPr>
              <a:t>標點 </a:t>
            </a:r>
            <a:r>
              <a:rPr lang="en-US" altLang="zh-TW" sz="2800" dirty="0">
                <a:solidFill>
                  <a:srgbClr val="0000FF"/>
                </a:solidFill>
              </a:rPr>
              <a:t>(target)</a:t>
            </a:r>
            <a:r>
              <a:rPr lang="zh-TW" altLang="en-US" sz="2800" dirty="0">
                <a:solidFill>
                  <a:srgbClr val="0000FF"/>
                </a:solidFill>
                <a:sym typeface="Symbol" pitchFamily="18" charset="2"/>
              </a:rPr>
              <a:t> </a:t>
            </a:r>
            <a:r>
              <a:rPr lang="en-US" altLang="zh-TW" sz="2800" dirty="0">
                <a:solidFill>
                  <a:srgbClr val="0000FF"/>
                </a:solidFill>
              </a:rPr>
              <a:t>t </a:t>
            </a:r>
            <a:r>
              <a:rPr lang="zh-TW" altLang="en-US" sz="2800" dirty="0"/>
              <a:t>的最小成本路徑</a:t>
            </a:r>
            <a:r>
              <a:rPr lang="en-US" altLang="zh-TW" sz="2800" dirty="0"/>
              <a:t>(</a:t>
            </a:r>
            <a:r>
              <a:rPr lang="en-US" altLang="zh-TW" sz="2800" dirty="0">
                <a:sym typeface="Symbol" pitchFamily="18" charset="2"/>
              </a:rPr>
              <a:t>minimum-cost path</a:t>
            </a:r>
            <a:r>
              <a:rPr lang="en-US" altLang="zh-TW" sz="2800" dirty="0"/>
              <a:t>)</a:t>
            </a:r>
            <a:r>
              <a:rPr lang="zh-TW" altLang="en-US" sz="2800" dirty="0"/>
              <a:t>或</a:t>
            </a:r>
            <a:r>
              <a:rPr lang="zh-TW" altLang="en-US" sz="2800" dirty="0">
                <a:solidFill>
                  <a:srgbClr val="0000FF"/>
                </a:solidFill>
              </a:rPr>
              <a:t>最短路徑</a:t>
            </a:r>
            <a:r>
              <a:rPr lang="en-US" altLang="zh-TW" sz="2800" dirty="0">
                <a:solidFill>
                  <a:srgbClr val="0000FF"/>
                </a:solidFill>
              </a:rPr>
              <a:t>(shortest path)</a:t>
            </a:r>
            <a:r>
              <a:rPr lang="zh-TW" altLang="en-US" sz="2800" dirty="0"/>
              <a:t>。</a:t>
            </a:r>
            <a:r>
              <a:rPr lang="en-US" altLang="zh-TW" sz="2800" dirty="0"/>
              <a:t> </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35</a:t>
            </a:fld>
            <a:endParaRPr lang="en-US" altLang="zh-TW"/>
          </a:p>
        </p:txBody>
      </p:sp>
    </p:spTree>
    <p:extLst>
      <p:ext uri="{BB962C8B-B14F-4D97-AF65-F5344CB8AC3E}">
        <p14:creationId xmlns:p14="http://schemas.microsoft.com/office/powerpoint/2010/main" val="3451592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zh-TW" altLang="en-US" dirty="0"/>
              <a:t>多階圖範例</a:t>
            </a:r>
          </a:p>
        </p:txBody>
      </p:sp>
      <p:sp>
        <p:nvSpPr>
          <p:cNvPr id="1029" name="Rectangle 3"/>
          <p:cNvSpPr>
            <a:spLocks noGrp="1" noChangeArrowheads="1"/>
          </p:cNvSpPr>
          <p:nvPr>
            <p:ph type="body" idx="1"/>
          </p:nvPr>
        </p:nvSpPr>
        <p:spPr>
          <a:xfrm>
            <a:off x="827584" y="3660304"/>
            <a:ext cx="8955088" cy="2664296"/>
          </a:xfrm>
        </p:spPr>
        <p:txBody>
          <a:bodyPr/>
          <a:lstStyle/>
          <a:p>
            <a:pPr marL="0" indent="0" eaLnBrk="1" hangingPunct="1">
              <a:lnSpc>
                <a:spcPct val="90000"/>
              </a:lnSpc>
              <a:buNone/>
            </a:pPr>
            <a:endParaRPr lang="en-US" altLang="zh-TW" sz="2400" dirty="0"/>
          </a:p>
          <a:p>
            <a:pPr marL="0" indent="0" eaLnBrk="1" hangingPunct="1">
              <a:lnSpc>
                <a:spcPct val="90000"/>
              </a:lnSpc>
              <a:buNone/>
            </a:pPr>
            <a:endParaRPr lang="zh-TW" altLang="en-US" sz="2400" dirty="0"/>
          </a:p>
          <a:p>
            <a:pPr marL="0" indent="0" eaLnBrk="1" hangingPunct="1">
              <a:lnSpc>
                <a:spcPct val="90000"/>
              </a:lnSpc>
              <a:buNone/>
            </a:pPr>
            <a:endParaRPr lang="zh-TW" altLang="en-US" sz="2400" dirty="0"/>
          </a:p>
          <a:p>
            <a:pPr marL="0" indent="0" eaLnBrk="1" hangingPunct="1">
              <a:lnSpc>
                <a:spcPct val="90000"/>
              </a:lnSpc>
              <a:buNone/>
            </a:pPr>
            <a:endParaRPr lang="zh-TW" altLang="en-US" sz="2400" dirty="0"/>
          </a:p>
          <a:p>
            <a:pPr marL="0" indent="0" eaLnBrk="1" hangingPunct="1">
              <a:lnSpc>
                <a:spcPct val="90000"/>
              </a:lnSpc>
              <a:buNone/>
            </a:pPr>
            <a:endParaRPr lang="zh-TW" altLang="en-US" sz="2400" dirty="0"/>
          </a:p>
          <a:p>
            <a:pPr marL="0" indent="0" eaLnBrk="1" hangingPunct="1">
              <a:lnSpc>
                <a:spcPct val="90000"/>
              </a:lnSpc>
              <a:buNone/>
            </a:pPr>
            <a:r>
              <a:rPr lang="en-US" altLang="zh-TW" sz="2400" dirty="0">
                <a:solidFill>
                  <a:srgbClr val="FF0000"/>
                </a:solidFill>
              </a:rPr>
              <a:t>Stage 1           Stage 2         Stage 3      Stage 4</a:t>
            </a:r>
            <a:endParaRPr lang="zh-TW" altLang="en-US" sz="2400" dirty="0"/>
          </a:p>
        </p:txBody>
      </p:sp>
      <p:graphicFrame>
        <p:nvGraphicFramePr>
          <p:cNvPr id="1026" name="Object 4"/>
          <p:cNvGraphicFramePr>
            <a:graphicFrameLocks noChangeAspect="1"/>
          </p:cNvGraphicFramePr>
          <p:nvPr>
            <p:extLst/>
          </p:nvPr>
        </p:nvGraphicFramePr>
        <p:xfrm>
          <a:off x="1043608" y="1988840"/>
          <a:ext cx="6624736" cy="3501841"/>
        </p:xfrm>
        <a:graphic>
          <a:graphicData uri="http://schemas.openxmlformats.org/presentationml/2006/ole">
            <mc:AlternateContent xmlns:mc="http://schemas.openxmlformats.org/markup-compatibility/2006">
              <mc:Choice xmlns:v="urn:schemas-microsoft-com:vml" Requires="v">
                <p:oleObj spid="_x0000_s153608" name="VISIO" r:id="rId4" imgW="4792246" imgH="2697632" progId="Visio.Drawing.11">
                  <p:embed/>
                </p:oleObj>
              </mc:Choice>
              <mc:Fallback>
                <p:oleObj name="VISIO" r:id="rId4" imgW="4792246" imgH="2697632" progId="Visio.Drawing.11">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988840"/>
                        <a:ext cx="6624736" cy="3501841"/>
                      </a:xfrm>
                      <a:prstGeom prst="rect">
                        <a:avLst/>
                      </a:prstGeom>
                      <a:noFill/>
                      <a:ln>
                        <a:noFill/>
                      </a:ln>
                      <a:effectLs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36</a:t>
            </a:fld>
            <a:endParaRPr lang="en-US" altLang="zh-TW"/>
          </a:p>
        </p:txBody>
      </p:sp>
    </p:spTree>
    <p:extLst>
      <p:ext uri="{BB962C8B-B14F-4D97-AF65-F5344CB8AC3E}">
        <p14:creationId xmlns:p14="http://schemas.microsoft.com/office/powerpoint/2010/main" val="187067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zh-TW" altLang="en-US" dirty="0"/>
              <a:t>貪婪演算法無法解決</a:t>
            </a:r>
            <a:br>
              <a:rPr lang="en-US" altLang="zh-TW" dirty="0"/>
            </a:br>
            <a:r>
              <a:rPr lang="zh-TW" altLang="en-US" dirty="0"/>
              <a:t>多階圖最小成本路徑問題</a:t>
            </a:r>
          </a:p>
        </p:txBody>
      </p:sp>
      <p:sp>
        <p:nvSpPr>
          <p:cNvPr id="1029" name="Rectangle 3"/>
          <p:cNvSpPr>
            <a:spLocks noGrp="1" noChangeArrowheads="1"/>
          </p:cNvSpPr>
          <p:nvPr>
            <p:ph type="body" idx="1"/>
          </p:nvPr>
        </p:nvSpPr>
        <p:spPr>
          <a:xfrm>
            <a:off x="0" y="2017713"/>
            <a:ext cx="8955088" cy="4114800"/>
          </a:xfrm>
        </p:spPr>
        <p:txBody>
          <a:bodyPr/>
          <a:lstStyle/>
          <a:p>
            <a:pPr eaLnBrk="1" hangingPunct="1">
              <a:lnSpc>
                <a:spcPct val="90000"/>
              </a:lnSpc>
            </a:pPr>
            <a:r>
              <a:rPr lang="zh-TW" altLang="en-US" sz="2400" dirty="0"/>
              <a:t>例如：</a:t>
            </a:r>
            <a:endParaRPr lang="en-US" altLang="zh-TW" sz="2400" dirty="0"/>
          </a:p>
          <a:p>
            <a:pPr eaLnBrk="1" hangingPunct="1">
              <a:lnSpc>
                <a:spcPct val="90000"/>
              </a:lnSpc>
            </a:pPr>
            <a:endParaRPr lang="en-US" altLang="zh-TW" sz="2400" dirty="0"/>
          </a:p>
          <a:p>
            <a:pPr eaLnBrk="1" hangingPunct="1">
              <a:lnSpc>
                <a:spcPct val="90000"/>
              </a:lnSpc>
            </a:pPr>
            <a:endParaRPr lang="zh-TW" altLang="en-US" sz="2400" dirty="0"/>
          </a:p>
          <a:p>
            <a:pPr eaLnBrk="1" hangingPunct="1">
              <a:lnSpc>
                <a:spcPct val="90000"/>
              </a:lnSpc>
            </a:pPr>
            <a:endParaRPr lang="zh-TW" altLang="en-US" sz="2400" dirty="0"/>
          </a:p>
          <a:p>
            <a:pPr eaLnBrk="1" hangingPunct="1">
              <a:lnSpc>
                <a:spcPct val="90000"/>
              </a:lnSpc>
            </a:pPr>
            <a:endParaRPr lang="zh-TW" altLang="en-US" sz="2400" dirty="0"/>
          </a:p>
          <a:p>
            <a:pPr eaLnBrk="1" hangingPunct="1">
              <a:lnSpc>
                <a:spcPct val="90000"/>
              </a:lnSpc>
            </a:pPr>
            <a:endParaRPr lang="zh-TW" altLang="en-US" sz="2400" dirty="0"/>
          </a:p>
          <a:p>
            <a:pPr eaLnBrk="1" hangingPunct="1">
              <a:lnSpc>
                <a:spcPct val="90000"/>
              </a:lnSpc>
            </a:pPr>
            <a:r>
              <a:rPr lang="zh-TW" altLang="en-US" sz="2400" dirty="0">
                <a:solidFill>
                  <a:srgbClr val="FF0000"/>
                </a:solidFill>
              </a:rPr>
              <a:t>貪婪</a:t>
            </a:r>
            <a:r>
              <a:rPr lang="zh-TW" altLang="en-US" sz="2400" dirty="0"/>
              <a:t>演算法</a:t>
            </a:r>
            <a:r>
              <a:rPr lang="zh-TW" altLang="en-US" sz="2400" dirty="0">
                <a:solidFill>
                  <a:srgbClr val="FF0000"/>
                </a:solidFill>
              </a:rPr>
              <a:t>無法</a:t>
            </a:r>
            <a:r>
              <a:rPr lang="zh-TW" altLang="en-US" sz="2400" dirty="0"/>
              <a:t>解決此問題</a:t>
            </a:r>
            <a:r>
              <a:rPr lang="en-US" altLang="zh-TW" sz="2400" dirty="0"/>
              <a:t>: S  A  D  T  1+4+18 = 23.</a:t>
            </a:r>
          </a:p>
          <a:p>
            <a:pPr eaLnBrk="1" hangingPunct="1">
              <a:lnSpc>
                <a:spcPct val="90000"/>
              </a:lnSpc>
            </a:pPr>
            <a:r>
              <a:rPr lang="zh-TW" altLang="en-US" sz="2400" dirty="0"/>
              <a:t>最短路徑為</a:t>
            </a:r>
            <a:r>
              <a:rPr lang="en-US" altLang="zh-TW" sz="2400" dirty="0"/>
              <a:t>:</a:t>
            </a:r>
            <a:r>
              <a:rPr lang="zh-TW" altLang="en-US" sz="2400" dirty="0"/>
              <a:t> </a:t>
            </a:r>
            <a:r>
              <a:rPr lang="en-US" altLang="zh-TW" sz="2400" dirty="0"/>
              <a:t>S-&gt;C-&gt; F-&gt;T</a:t>
            </a:r>
            <a:r>
              <a:rPr lang="zh-TW" altLang="en-US" sz="2400" dirty="0"/>
              <a:t>，成本為</a:t>
            </a:r>
            <a:r>
              <a:rPr lang="en-US" altLang="zh-TW" sz="2400" dirty="0"/>
              <a:t> 5+2+2 = 9. </a:t>
            </a:r>
          </a:p>
          <a:p>
            <a:pPr eaLnBrk="1" hangingPunct="1">
              <a:lnSpc>
                <a:spcPct val="90000"/>
              </a:lnSpc>
            </a:pPr>
            <a:r>
              <a:rPr lang="zh-TW" altLang="en-US" sz="2400" dirty="0"/>
              <a:t>就像分期買商品一樣，都分三期付款，最終都可以得到商品的產權。有的付款方式第一期要繳</a:t>
            </a:r>
            <a:r>
              <a:rPr lang="en-US" altLang="zh-TW" sz="2400" dirty="0"/>
              <a:t>1</a:t>
            </a:r>
            <a:r>
              <a:rPr lang="zh-TW" altLang="en-US" sz="2400" dirty="0"/>
              <a:t>萬，有的要繳</a:t>
            </a:r>
            <a:r>
              <a:rPr lang="en-US" altLang="zh-TW" sz="2400" dirty="0"/>
              <a:t>2</a:t>
            </a:r>
            <a:r>
              <a:rPr lang="zh-TW" altLang="en-US" sz="2400" dirty="0"/>
              <a:t>萬，有的要繳</a:t>
            </a:r>
            <a:r>
              <a:rPr lang="en-US" altLang="zh-TW" sz="2400" dirty="0"/>
              <a:t>5</a:t>
            </a:r>
            <a:r>
              <a:rPr lang="zh-TW" altLang="en-US" sz="2400" dirty="0"/>
              <a:t>萬。但是依照不同的第一期繳法，則在第二期甚或第三期都有不同的繳款選擇，而造成繳款總額的不同。</a:t>
            </a:r>
          </a:p>
          <a:p>
            <a:pPr eaLnBrk="1" hangingPunct="1">
              <a:lnSpc>
                <a:spcPct val="90000"/>
              </a:lnSpc>
            </a:pPr>
            <a:endParaRPr lang="zh-TW" altLang="en-US" sz="2400" dirty="0"/>
          </a:p>
        </p:txBody>
      </p:sp>
      <p:graphicFrame>
        <p:nvGraphicFramePr>
          <p:cNvPr id="1026" name="Object 4"/>
          <p:cNvGraphicFramePr>
            <a:graphicFrameLocks noChangeAspect="1"/>
          </p:cNvGraphicFramePr>
          <p:nvPr>
            <p:extLst/>
          </p:nvPr>
        </p:nvGraphicFramePr>
        <p:xfrm>
          <a:off x="1475656" y="1788591"/>
          <a:ext cx="5112568" cy="2480222"/>
        </p:xfrm>
        <a:graphic>
          <a:graphicData uri="http://schemas.openxmlformats.org/presentationml/2006/ole">
            <mc:AlternateContent xmlns:mc="http://schemas.openxmlformats.org/markup-compatibility/2006">
              <mc:Choice xmlns:v="urn:schemas-microsoft-com:vml" Requires="v">
                <p:oleObj spid="_x0000_s154632" name="VISIO" r:id="rId4" imgW="4792246" imgH="2697632" progId="Visio.Drawing.11">
                  <p:embed/>
                </p:oleObj>
              </mc:Choice>
              <mc:Fallback>
                <p:oleObj name="VISIO" r:id="rId4" imgW="4792246" imgH="2697632" progId="Visio.Drawing.11">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788591"/>
                        <a:ext cx="5112568" cy="2480222"/>
                      </a:xfrm>
                      <a:prstGeom prst="rect">
                        <a:avLst/>
                      </a:prstGeom>
                      <a:noFill/>
                      <a:ln>
                        <a:noFill/>
                      </a:ln>
                      <a:effectLs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37</a:t>
            </a:fld>
            <a:endParaRPr lang="en-US" altLang="zh-TW"/>
          </a:p>
        </p:txBody>
      </p:sp>
    </p:spTree>
    <p:extLst>
      <p:ext uri="{BB962C8B-B14F-4D97-AF65-F5344CB8AC3E}">
        <p14:creationId xmlns:p14="http://schemas.microsoft.com/office/powerpoint/2010/main" val="4257543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zh-TW" altLang="en-US" dirty="0"/>
              <a:t>動態規劃遞迴關係 </a:t>
            </a:r>
            <a:r>
              <a:rPr lang="en-US" altLang="zh-TW" dirty="0"/>
              <a:t>(1)</a:t>
            </a:r>
            <a:endParaRPr lang="zh-TW" altLang="en-US" dirty="0"/>
          </a:p>
        </p:txBody>
      </p:sp>
      <p:sp>
        <p:nvSpPr>
          <p:cNvPr id="2053" name="Rectangle 3"/>
          <p:cNvSpPr>
            <a:spLocks noGrp="1" noChangeArrowheads="1"/>
          </p:cNvSpPr>
          <p:nvPr>
            <p:ph type="body" idx="1"/>
          </p:nvPr>
        </p:nvSpPr>
        <p:spPr>
          <a:xfrm>
            <a:off x="1182688" y="2057400"/>
            <a:ext cx="7772400" cy="4114800"/>
          </a:xfrm>
        </p:spPr>
        <p:txBody>
          <a:bodyPr/>
          <a:lstStyle/>
          <a:p>
            <a:pPr eaLnBrk="1" hangingPunct="1"/>
            <a:endParaRPr lang="en-US" altLang="zh-TW" dirty="0"/>
          </a:p>
          <a:p>
            <a:pPr eaLnBrk="1" hangingPunct="1"/>
            <a:endParaRPr lang="zh-TW" altLang="en-US" dirty="0"/>
          </a:p>
          <a:p>
            <a:pPr eaLnBrk="1" hangingPunct="1"/>
            <a:endParaRPr lang="zh-TW" altLang="en-US" dirty="0"/>
          </a:p>
          <a:p>
            <a:pPr eaLnBrk="1" hangingPunct="1"/>
            <a:endParaRPr lang="zh-TW" altLang="en-US" dirty="0"/>
          </a:p>
          <a:p>
            <a:pPr eaLnBrk="1" hangingPunct="1"/>
            <a:endParaRPr lang="en-US" altLang="zh-TW" dirty="0"/>
          </a:p>
          <a:p>
            <a:pPr eaLnBrk="1" hangingPunct="1"/>
            <a:r>
              <a:rPr lang="en-US" altLang="zh-TW" dirty="0"/>
              <a:t>d(S, T) = min{</a:t>
            </a:r>
            <a:r>
              <a:rPr lang="en-US" altLang="zh-TW" dirty="0">
                <a:solidFill>
                  <a:srgbClr val="FF0000"/>
                </a:solidFill>
              </a:rPr>
              <a:t>1+d(A, T)</a:t>
            </a:r>
            <a:r>
              <a:rPr lang="en-US" altLang="zh-TW" dirty="0"/>
              <a:t>, </a:t>
            </a:r>
            <a:r>
              <a:rPr lang="en-US" altLang="zh-TW" dirty="0">
                <a:solidFill>
                  <a:srgbClr val="0000CC"/>
                </a:solidFill>
              </a:rPr>
              <a:t>2+d(B, T)</a:t>
            </a:r>
            <a:r>
              <a:rPr lang="en-US" altLang="zh-TW" dirty="0"/>
              <a:t>, </a:t>
            </a:r>
            <a:r>
              <a:rPr lang="en-US" altLang="zh-TW" dirty="0">
                <a:solidFill>
                  <a:srgbClr val="00B050"/>
                </a:solidFill>
              </a:rPr>
              <a:t>5+d(C, T)</a:t>
            </a:r>
            <a:r>
              <a:rPr lang="en-US" altLang="zh-TW" dirty="0"/>
              <a:t>} </a:t>
            </a:r>
            <a:endParaRPr lang="zh-TW" altLang="en-US" dirty="0"/>
          </a:p>
        </p:txBody>
      </p:sp>
      <p:graphicFrame>
        <p:nvGraphicFramePr>
          <p:cNvPr id="2050" name="Object 4"/>
          <p:cNvGraphicFramePr>
            <a:graphicFrameLocks noChangeAspect="1"/>
          </p:cNvGraphicFramePr>
          <p:nvPr/>
        </p:nvGraphicFramePr>
        <p:xfrm>
          <a:off x="1905000" y="2667000"/>
          <a:ext cx="4953000" cy="2201863"/>
        </p:xfrm>
        <a:graphic>
          <a:graphicData uri="http://schemas.openxmlformats.org/presentationml/2006/ole">
            <mc:AlternateContent xmlns:mc="http://schemas.openxmlformats.org/markup-compatibility/2006">
              <mc:Choice xmlns:v="urn:schemas-microsoft-com:vml" Requires="v">
                <p:oleObj spid="_x0000_s155656" name="VISIO" r:id="rId3" imgW="2949775" imgH="1802978" progId="Visio.Drawing.11">
                  <p:embed/>
                </p:oleObj>
              </mc:Choice>
              <mc:Fallback>
                <p:oleObj name="VISIO" r:id="rId3" imgW="2949775" imgH="1802978" progId="Visio.Drawing.11">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67000"/>
                        <a:ext cx="49530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圓角矩形 5"/>
          <p:cNvSpPr>
            <a:spLocks noChangeArrowheads="1"/>
          </p:cNvSpPr>
          <p:nvPr/>
        </p:nvSpPr>
        <p:spPr bwMode="auto">
          <a:xfrm>
            <a:off x="2774950" y="2714625"/>
            <a:ext cx="3357563" cy="571500"/>
          </a:xfrm>
          <a:prstGeom prst="roundRect">
            <a:avLst>
              <a:gd name="adj" fmla="val 16667"/>
            </a:avLst>
          </a:prstGeom>
          <a:solidFill>
            <a:srgbClr val="DA190A">
              <a:alpha val="27843"/>
            </a:srgbClr>
          </a:solidFill>
          <a:ln w="9525" algn="ctr">
            <a:solidFill>
              <a:schemeClr val="tx1"/>
            </a:solidFill>
            <a:miter lim="800000"/>
            <a:headEnd/>
            <a:tailEnd/>
          </a:ln>
        </p:spPr>
        <p:txBody>
          <a:bodyPr wrap="none"/>
          <a:lstStyle/>
          <a:p>
            <a:endParaRPr lang="zh-TW" altLang="en-US"/>
          </a:p>
        </p:txBody>
      </p:sp>
      <p:sp>
        <p:nvSpPr>
          <p:cNvPr id="7" name="圓角矩形 6"/>
          <p:cNvSpPr>
            <a:spLocks noChangeArrowheads="1"/>
          </p:cNvSpPr>
          <p:nvPr/>
        </p:nvSpPr>
        <p:spPr bwMode="auto">
          <a:xfrm>
            <a:off x="2786063" y="3486150"/>
            <a:ext cx="3357562" cy="571500"/>
          </a:xfrm>
          <a:prstGeom prst="roundRect">
            <a:avLst>
              <a:gd name="adj" fmla="val 16667"/>
            </a:avLst>
          </a:prstGeom>
          <a:solidFill>
            <a:srgbClr val="0000CC">
              <a:alpha val="27451"/>
            </a:srgbClr>
          </a:solidFill>
          <a:ln w="9525" algn="ctr">
            <a:solidFill>
              <a:schemeClr val="tx1"/>
            </a:solidFill>
            <a:miter lim="800000"/>
            <a:headEnd/>
            <a:tailEnd/>
          </a:ln>
        </p:spPr>
        <p:txBody>
          <a:bodyPr wrap="none"/>
          <a:lstStyle/>
          <a:p>
            <a:endParaRPr lang="zh-TW" altLang="en-US"/>
          </a:p>
        </p:txBody>
      </p:sp>
      <p:sp>
        <p:nvSpPr>
          <p:cNvPr id="8" name="圓角矩形 7"/>
          <p:cNvSpPr>
            <a:spLocks noChangeArrowheads="1"/>
          </p:cNvSpPr>
          <p:nvPr/>
        </p:nvSpPr>
        <p:spPr bwMode="auto">
          <a:xfrm>
            <a:off x="2787650" y="4241800"/>
            <a:ext cx="3357563" cy="571500"/>
          </a:xfrm>
          <a:prstGeom prst="roundRect">
            <a:avLst>
              <a:gd name="adj" fmla="val 16667"/>
            </a:avLst>
          </a:prstGeom>
          <a:solidFill>
            <a:srgbClr val="00B050">
              <a:alpha val="27451"/>
            </a:srgbClr>
          </a:solidFill>
          <a:ln w="9525" algn="ctr">
            <a:solidFill>
              <a:schemeClr val="tx1"/>
            </a:solidFill>
            <a:miter lim="800000"/>
            <a:headEnd/>
            <a:tailEnd/>
          </a:ln>
        </p:spPr>
        <p:txBody>
          <a:bodyPr wrap="none"/>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38</a:t>
            </a:fld>
            <a:endParaRPr lang="en-US" altLang="zh-TW"/>
          </a:p>
        </p:txBody>
      </p:sp>
    </p:spTree>
    <p:extLst>
      <p:ext uri="{BB962C8B-B14F-4D97-AF65-F5344CB8AC3E}">
        <p14:creationId xmlns:p14="http://schemas.microsoft.com/office/powerpoint/2010/main" val="134957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zh-TW" altLang="en-US" dirty="0"/>
              <a:t>動態規劃遞迴關係 </a:t>
            </a:r>
            <a:r>
              <a:rPr lang="en-US" altLang="zh-TW" dirty="0"/>
              <a:t>(2)</a:t>
            </a:r>
            <a:endParaRPr lang="zh-TW" altLang="en-US" dirty="0"/>
          </a:p>
        </p:txBody>
      </p:sp>
      <p:sp>
        <p:nvSpPr>
          <p:cNvPr id="3078" name="Rectangle 3"/>
          <p:cNvSpPr>
            <a:spLocks noGrp="1" noChangeArrowheads="1"/>
          </p:cNvSpPr>
          <p:nvPr>
            <p:ph type="body" idx="1"/>
          </p:nvPr>
        </p:nvSpPr>
        <p:spPr/>
        <p:txBody>
          <a:bodyPr/>
          <a:lstStyle/>
          <a:p>
            <a:pPr eaLnBrk="1" hangingPunct="1"/>
            <a:endParaRPr lang="zh-TW" altLang="en-US" dirty="0"/>
          </a:p>
          <a:p>
            <a:pPr eaLnBrk="1" hangingPunct="1"/>
            <a:endParaRPr lang="zh-TW" altLang="en-US" dirty="0"/>
          </a:p>
          <a:p>
            <a:pPr eaLnBrk="1" hangingPunct="1"/>
            <a:endParaRPr lang="zh-TW" altLang="en-US" dirty="0"/>
          </a:p>
          <a:p>
            <a:pPr eaLnBrk="1" hangingPunct="1"/>
            <a:endParaRPr lang="en-US" altLang="zh-TW" dirty="0"/>
          </a:p>
          <a:p>
            <a:pPr eaLnBrk="1" hangingPunct="1"/>
            <a:r>
              <a:rPr lang="en-US" altLang="zh-TW" dirty="0"/>
              <a:t>d(A, T) = min{4+d(D, T), 11+d(E, T)}</a:t>
            </a:r>
          </a:p>
          <a:p>
            <a:pPr marL="0" indent="0" eaLnBrk="1" hangingPunct="1">
              <a:buNone/>
            </a:pPr>
            <a:r>
              <a:rPr lang="en-US" altLang="zh-TW" dirty="0"/>
              <a:t>   = min{4+18, 11+13} = 22.</a:t>
            </a:r>
          </a:p>
          <a:p>
            <a:pPr eaLnBrk="1" hangingPunct="1"/>
            <a:endParaRPr lang="zh-TW" altLang="en-US" dirty="0"/>
          </a:p>
        </p:txBody>
      </p:sp>
      <p:graphicFrame>
        <p:nvGraphicFramePr>
          <p:cNvPr id="3074" name="Object 4"/>
          <p:cNvGraphicFramePr>
            <a:graphicFrameLocks noChangeAspect="1"/>
          </p:cNvGraphicFramePr>
          <p:nvPr/>
        </p:nvGraphicFramePr>
        <p:xfrm>
          <a:off x="0" y="2286000"/>
          <a:ext cx="4343400" cy="1814513"/>
        </p:xfrm>
        <a:graphic>
          <a:graphicData uri="http://schemas.openxmlformats.org/presentationml/2006/ole">
            <mc:AlternateContent xmlns:mc="http://schemas.openxmlformats.org/markup-compatibility/2006">
              <mc:Choice xmlns:v="urn:schemas-microsoft-com:vml" Requires="v">
                <p:oleObj spid="_x0000_s156686" name="VISIO" r:id="rId3" imgW="2949775" imgH="1231858" progId="Visio.Drawing.11">
                  <p:embed/>
                </p:oleObj>
              </mc:Choice>
              <mc:Fallback>
                <p:oleObj name="VISIO" r:id="rId3" imgW="2949775" imgH="1231858" progId="Visio.Drawing.11">
                  <p:embed/>
                  <p:pic>
                    <p:nvPicPr>
                      <p:cNvPr id="307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4343400"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4273550" y="1857375"/>
          <a:ext cx="4941888" cy="2397125"/>
        </p:xfrm>
        <a:graphic>
          <a:graphicData uri="http://schemas.openxmlformats.org/presentationml/2006/ole">
            <mc:AlternateContent xmlns:mc="http://schemas.openxmlformats.org/markup-compatibility/2006">
              <mc:Choice xmlns:v="urn:schemas-microsoft-com:vml" Requires="v">
                <p:oleObj spid="_x0000_s156687" name="VISIO" r:id="rId5" imgW="4792246" imgH="2697632" progId="Visio.Drawing.11">
                  <p:embed/>
                </p:oleObj>
              </mc:Choice>
              <mc:Fallback>
                <p:oleObj name="VISIO" r:id="rId5" imgW="4792246" imgH="2697632" progId="Visio.Drawing.11">
                  <p:embed/>
                  <p:pic>
                    <p:nvPicPr>
                      <p:cNvPr id="307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3550" y="1857375"/>
                        <a:ext cx="4941888"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39</a:t>
            </a:fld>
            <a:endParaRPr lang="en-US" altLang="zh-TW"/>
          </a:p>
        </p:txBody>
      </p:sp>
    </p:spTree>
    <p:extLst>
      <p:ext uri="{BB962C8B-B14F-4D97-AF65-F5344CB8AC3E}">
        <p14:creationId xmlns:p14="http://schemas.microsoft.com/office/powerpoint/2010/main" val="378183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zh-TW" altLang="en-US" dirty="0"/>
              <a:t>圖的最短路徑 </a:t>
            </a:r>
            <a:r>
              <a:rPr lang="en-US" altLang="zh-TW" dirty="0"/>
              <a:t>(2)</a:t>
            </a:r>
          </a:p>
        </p:txBody>
      </p:sp>
      <p:sp>
        <p:nvSpPr>
          <p:cNvPr id="97283" name="Rectangle 3"/>
          <p:cNvSpPr>
            <a:spLocks noGrp="1" noChangeArrowheads="1"/>
          </p:cNvSpPr>
          <p:nvPr>
            <p:ph type="body" idx="1"/>
          </p:nvPr>
        </p:nvSpPr>
        <p:spPr>
          <a:xfrm>
            <a:off x="611560" y="2017713"/>
            <a:ext cx="8343528" cy="4579937"/>
          </a:xfrm>
        </p:spPr>
        <p:txBody>
          <a:bodyPr/>
          <a:lstStyle/>
          <a:p>
            <a:pPr eaLnBrk="1" hangingPunct="1"/>
            <a:r>
              <a:rPr lang="zh-TW" altLang="en-US" sz="2800" dirty="0">
                <a:latin typeface="Times New Roman" pitchFamily="18" charset="0"/>
              </a:rPr>
              <a:t>由於最短路徑具有許多應用，因此有許多求取最短路徑的演算法，著名的演算法包括：</a:t>
            </a:r>
            <a:endParaRPr lang="en-US" altLang="zh-TW" sz="2800" dirty="0">
              <a:latin typeface="Times New Roman" pitchFamily="18" charset="0"/>
            </a:endParaRPr>
          </a:p>
          <a:p>
            <a:pPr eaLnBrk="1" hangingPunct="1"/>
            <a:endParaRPr lang="en-US" altLang="zh-TW" sz="2800" dirty="0">
              <a:latin typeface="Times New Roman" pitchFamily="18" charset="0"/>
            </a:endParaRPr>
          </a:p>
          <a:p>
            <a:pPr marL="400050" lvl="1" indent="0" eaLnBrk="1" hangingPunct="1">
              <a:buNone/>
            </a:pPr>
            <a:r>
              <a:rPr lang="en-US" altLang="zh-TW" dirty="0">
                <a:solidFill>
                  <a:srgbClr val="0000CC"/>
                </a:solidFill>
                <a:latin typeface="Times New Roman" pitchFamily="18" charset="0"/>
              </a:rPr>
              <a:t>(1)</a:t>
            </a:r>
            <a:r>
              <a:rPr lang="zh-TW" altLang="en-US" dirty="0">
                <a:solidFill>
                  <a:srgbClr val="0000CC"/>
                </a:solidFill>
                <a:latin typeface="Times New Roman" pitchFamily="18" charset="0"/>
              </a:rPr>
              <a:t> </a:t>
            </a:r>
            <a:r>
              <a:rPr lang="zh-TW" altLang="en-US" b="1" dirty="0"/>
              <a:t>多階圖最短路徑演算法</a:t>
            </a:r>
            <a:r>
              <a:rPr lang="en-US" altLang="zh-TW" dirty="0">
                <a:latin typeface="Times New Roman" pitchFamily="18" charset="0"/>
              </a:rPr>
              <a:t>(</a:t>
            </a:r>
            <a:r>
              <a:rPr lang="zh-TW" altLang="en-US" dirty="0">
                <a:latin typeface="Times New Roman" pitchFamily="18" charset="0"/>
              </a:rPr>
              <a:t>使用</a:t>
            </a:r>
            <a:r>
              <a:rPr lang="zh-TW" altLang="en-US" dirty="0">
                <a:solidFill>
                  <a:srgbClr val="0000CC"/>
                </a:solidFill>
                <a:latin typeface="Times New Roman" pitchFamily="18" charset="0"/>
              </a:rPr>
              <a:t>動態規劃</a:t>
            </a:r>
            <a:r>
              <a:rPr lang="zh-TW" altLang="en-US" dirty="0">
                <a:latin typeface="Times New Roman" pitchFamily="18" charset="0"/>
              </a:rPr>
              <a:t>解題策略</a:t>
            </a:r>
            <a:r>
              <a:rPr lang="en-US" altLang="zh-TW" dirty="0">
                <a:latin typeface="Times New Roman" pitchFamily="18" charset="0"/>
              </a:rPr>
              <a:t>)</a:t>
            </a:r>
          </a:p>
          <a:p>
            <a:pPr marL="400050" lvl="1" indent="0" eaLnBrk="1" hangingPunct="1">
              <a:buNone/>
            </a:pPr>
            <a:r>
              <a:rPr lang="en-US" altLang="zh-TW" dirty="0">
                <a:latin typeface="Times New Roman" pitchFamily="18" charset="0"/>
              </a:rPr>
              <a:t>(2)</a:t>
            </a:r>
            <a:r>
              <a:rPr lang="zh-TW" altLang="en-US" dirty="0">
                <a:latin typeface="Times New Roman" pitchFamily="18" charset="0"/>
              </a:rPr>
              <a:t> </a:t>
            </a:r>
            <a:r>
              <a:rPr lang="en-US" altLang="zh-TW" dirty="0">
                <a:solidFill>
                  <a:srgbClr val="0000CC"/>
                </a:solidFill>
                <a:latin typeface="Times New Roman" pitchFamily="18" charset="0"/>
              </a:rPr>
              <a:t>Dijkstra</a:t>
            </a:r>
            <a:r>
              <a:rPr lang="zh-TW" altLang="en-US" dirty="0">
                <a:solidFill>
                  <a:srgbClr val="0000CC"/>
                </a:solidFill>
                <a:latin typeface="Times New Roman" pitchFamily="18" charset="0"/>
              </a:rPr>
              <a:t>演算法</a:t>
            </a:r>
            <a:r>
              <a:rPr lang="en-US" altLang="zh-TW" dirty="0">
                <a:latin typeface="Times New Roman" pitchFamily="18" charset="0"/>
              </a:rPr>
              <a:t>(</a:t>
            </a:r>
            <a:r>
              <a:rPr lang="zh-TW" altLang="en-US" dirty="0">
                <a:latin typeface="Times New Roman" pitchFamily="18" charset="0"/>
              </a:rPr>
              <a:t>使用</a:t>
            </a:r>
            <a:r>
              <a:rPr lang="zh-TW" altLang="en-US" dirty="0">
                <a:solidFill>
                  <a:srgbClr val="0000CC"/>
                </a:solidFill>
                <a:latin typeface="Times New Roman" pitchFamily="18" charset="0"/>
              </a:rPr>
              <a:t>貪婪</a:t>
            </a:r>
            <a:r>
              <a:rPr lang="zh-TW" altLang="en-US" dirty="0">
                <a:latin typeface="Times New Roman" pitchFamily="18" charset="0"/>
              </a:rPr>
              <a:t>解題策略</a:t>
            </a:r>
            <a:r>
              <a:rPr lang="en-US" altLang="zh-TW" dirty="0">
                <a:latin typeface="Times New Roman" pitchFamily="18" charset="0"/>
              </a:rPr>
              <a:t>)</a:t>
            </a:r>
          </a:p>
          <a:p>
            <a:pPr marL="400050" lvl="1" indent="0" eaLnBrk="1" hangingPunct="1">
              <a:buNone/>
            </a:pPr>
            <a:r>
              <a:rPr lang="en-US" altLang="zh-TW" dirty="0">
                <a:solidFill>
                  <a:srgbClr val="0000CC"/>
                </a:solidFill>
                <a:latin typeface="Times New Roman" pitchFamily="18" charset="0"/>
              </a:rPr>
              <a:t>(3) Bellman-Ford</a:t>
            </a:r>
            <a:r>
              <a:rPr lang="zh-TW" altLang="en-US" dirty="0">
                <a:solidFill>
                  <a:srgbClr val="0000CC"/>
                </a:solidFill>
                <a:latin typeface="Times New Roman" pitchFamily="18" charset="0"/>
              </a:rPr>
              <a:t>演算法</a:t>
            </a:r>
            <a:r>
              <a:rPr lang="en-US" altLang="zh-TW" dirty="0">
                <a:latin typeface="Times New Roman" pitchFamily="18" charset="0"/>
              </a:rPr>
              <a:t>(</a:t>
            </a:r>
            <a:r>
              <a:rPr lang="zh-TW" altLang="en-US" dirty="0">
                <a:latin typeface="Times New Roman" pitchFamily="18" charset="0"/>
              </a:rPr>
              <a:t>使用</a:t>
            </a:r>
            <a:r>
              <a:rPr lang="zh-TW" altLang="en-US" dirty="0">
                <a:solidFill>
                  <a:srgbClr val="0000CC"/>
                </a:solidFill>
                <a:latin typeface="Times New Roman" pitchFamily="18" charset="0"/>
              </a:rPr>
              <a:t>動態規劃</a:t>
            </a:r>
            <a:r>
              <a:rPr lang="zh-TW" altLang="en-US" dirty="0">
                <a:latin typeface="Times New Roman" pitchFamily="18" charset="0"/>
              </a:rPr>
              <a:t>解題策略</a:t>
            </a:r>
            <a:r>
              <a:rPr lang="en-US" altLang="zh-TW" dirty="0">
                <a:latin typeface="Times New Roman" pitchFamily="18" charset="0"/>
              </a:rPr>
              <a:t>)</a:t>
            </a:r>
          </a:p>
          <a:p>
            <a:pPr marL="400050" lvl="1" indent="0" eaLnBrk="1" hangingPunct="1">
              <a:buNone/>
            </a:pPr>
            <a:r>
              <a:rPr lang="en-US" altLang="zh-TW" dirty="0">
                <a:solidFill>
                  <a:srgbClr val="0000CC"/>
                </a:solidFill>
                <a:latin typeface="Times New Roman" pitchFamily="18" charset="0"/>
              </a:rPr>
              <a:t>(4) Floyd-</a:t>
            </a:r>
            <a:r>
              <a:rPr lang="en-US" altLang="zh-TW" dirty="0" err="1">
                <a:solidFill>
                  <a:srgbClr val="0000CC"/>
                </a:solidFill>
                <a:latin typeface="Times New Roman" pitchFamily="18" charset="0"/>
              </a:rPr>
              <a:t>Warshall</a:t>
            </a:r>
            <a:r>
              <a:rPr lang="zh-TW" altLang="en-US" dirty="0">
                <a:solidFill>
                  <a:srgbClr val="0000CC"/>
                </a:solidFill>
                <a:latin typeface="Times New Roman" pitchFamily="18" charset="0"/>
              </a:rPr>
              <a:t>演算法</a:t>
            </a:r>
            <a:r>
              <a:rPr lang="en-US" altLang="zh-TW" dirty="0">
                <a:latin typeface="Times New Roman" pitchFamily="18" charset="0"/>
              </a:rPr>
              <a:t>(</a:t>
            </a:r>
            <a:r>
              <a:rPr lang="zh-TW" altLang="en-US" dirty="0">
                <a:latin typeface="Times New Roman" pitchFamily="18" charset="0"/>
              </a:rPr>
              <a:t>使用</a:t>
            </a:r>
            <a:r>
              <a:rPr lang="zh-TW" altLang="en-US" dirty="0">
                <a:solidFill>
                  <a:srgbClr val="0000CC"/>
                </a:solidFill>
                <a:latin typeface="Times New Roman" pitchFamily="18" charset="0"/>
              </a:rPr>
              <a:t>動態規劃</a:t>
            </a:r>
            <a:r>
              <a:rPr lang="zh-TW" altLang="en-US" dirty="0">
                <a:latin typeface="Times New Roman" pitchFamily="18" charset="0"/>
              </a:rPr>
              <a:t>解題策略</a:t>
            </a:r>
            <a:r>
              <a:rPr lang="en-US" altLang="zh-TW" dirty="0">
                <a:latin typeface="Times New Roman" pitchFamily="18" charset="0"/>
              </a:rPr>
              <a:t>)</a:t>
            </a:r>
            <a:endParaRPr lang="zh-TW" altLang="en-US" dirty="0">
              <a:latin typeface="Times New Roman" pitchFamily="18" charset="0"/>
            </a:endParaRPr>
          </a:p>
        </p:txBody>
      </p:sp>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4</a:t>
            </a:fld>
            <a:endParaRPr lang="en-US" altLang="zh-TW"/>
          </a:p>
        </p:txBody>
      </p:sp>
    </p:spTree>
    <p:extLst>
      <p:ext uri="{BB962C8B-B14F-4D97-AF65-F5344CB8AC3E}">
        <p14:creationId xmlns:p14="http://schemas.microsoft.com/office/powerpoint/2010/main" val="966549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anim calcmode="lin" valueType="num">
                                      <p:cBhvr additive="base">
                                        <p:cTn id="11"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 calcmode="lin" valueType="num">
                                      <p:cBhvr additive="base">
                                        <p:cTn id="17"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7283">
                                            <p:txEl>
                                              <p:pRg st="4" end="4"/>
                                            </p:txEl>
                                          </p:spTgt>
                                        </p:tgtEl>
                                        <p:attrNameLst>
                                          <p:attrName>style.visibility</p:attrName>
                                        </p:attrNameLst>
                                      </p:cBhvr>
                                      <p:to>
                                        <p:strVal val="visible"/>
                                      </p:to>
                                    </p:set>
                                    <p:anim calcmode="lin" valueType="num">
                                      <p:cBhvr additive="base">
                                        <p:cTn id="21"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728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7283">
                                            <p:txEl>
                                              <p:pRg st="5" end="5"/>
                                            </p:txEl>
                                          </p:spTgt>
                                        </p:tgtEl>
                                        <p:attrNameLst>
                                          <p:attrName>style.visibility</p:attrName>
                                        </p:attrNameLst>
                                      </p:cBhvr>
                                      <p:to>
                                        <p:strVal val="visible"/>
                                      </p:to>
                                    </p:set>
                                    <p:anim calcmode="lin" valueType="num">
                                      <p:cBhvr additive="base">
                                        <p:cTn id="25"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1150938" y="617538"/>
            <a:ext cx="7793037" cy="1058862"/>
          </a:xfrm>
        </p:spPr>
        <p:txBody>
          <a:bodyPr/>
          <a:lstStyle/>
          <a:p>
            <a:pPr eaLnBrk="1" hangingPunct="1"/>
            <a:r>
              <a:rPr lang="zh-TW" altLang="en-US" dirty="0"/>
              <a:t>動態規劃遞迴關係 </a:t>
            </a:r>
            <a:r>
              <a:rPr lang="en-US" altLang="zh-TW" dirty="0"/>
              <a:t>(3)</a:t>
            </a:r>
            <a:endParaRPr lang="zh-TW" altLang="en-US" dirty="0"/>
          </a:p>
        </p:txBody>
      </p:sp>
      <p:sp>
        <p:nvSpPr>
          <p:cNvPr id="4102" name="Rectangle 3"/>
          <p:cNvSpPr>
            <a:spLocks noGrp="1" noChangeArrowheads="1"/>
          </p:cNvSpPr>
          <p:nvPr>
            <p:ph type="body" idx="1"/>
          </p:nvPr>
        </p:nvSpPr>
        <p:spPr>
          <a:xfrm>
            <a:off x="228600" y="1716360"/>
            <a:ext cx="8763000" cy="4953000"/>
          </a:xfrm>
        </p:spPr>
        <p:txBody>
          <a:bodyPr/>
          <a:lstStyle/>
          <a:p>
            <a:pPr marL="0" indent="0" eaLnBrk="1" hangingPunct="1">
              <a:buNone/>
            </a:pPr>
            <a:r>
              <a:rPr lang="en-US" altLang="zh-TW" sz="2800" dirty="0"/>
              <a:t>              (</a:t>
            </a:r>
            <a:r>
              <a:rPr lang="zh-TW" altLang="en-US" sz="2800" dirty="0"/>
              <a:t>下式省略邊界條件值</a:t>
            </a:r>
            <a:r>
              <a:rPr lang="en-US" altLang="zh-TW" sz="2800" dirty="0"/>
              <a:t>d(T, T)=0)</a:t>
            </a:r>
          </a:p>
          <a:p>
            <a:pPr eaLnBrk="1" hangingPunct="1"/>
            <a:r>
              <a:rPr lang="en-US" altLang="zh-TW" sz="2800" dirty="0"/>
              <a:t>d(B, T) = min{9+</a:t>
            </a:r>
            <a:r>
              <a:rPr lang="en-US" altLang="zh-TW" sz="2800" dirty="0">
                <a:solidFill>
                  <a:srgbClr val="FF0000"/>
                </a:solidFill>
              </a:rPr>
              <a:t>d(D, T)</a:t>
            </a:r>
            <a:r>
              <a:rPr lang="en-US" altLang="zh-TW" sz="2800" dirty="0"/>
              <a:t>, 5+</a:t>
            </a:r>
            <a:r>
              <a:rPr lang="en-US" altLang="zh-TW" sz="2800" dirty="0">
                <a:solidFill>
                  <a:srgbClr val="0000CC"/>
                </a:solidFill>
              </a:rPr>
              <a:t>d(E, T)</a:t>
            </a:r>
            <a:r>
              <a:rPr lang="en-US" altLang="zh-TW" sz="2800" dirty="0"/>
              <a:t>, 16+</a:t>
            </a:r>
            <a:r>
              <a:rPr lang="en-US" altLang="zh-TW" sz="2800" dirty="0">
                <a:solidFill>
                  <a:srgbClr val="00B050"/>
                </a:solidFill>
              </a:rPr>
              <a:t>d(F, T)</a:t>
            </a:r>
            <a:r>
              <a:rPr lang="en-US" altLang="zh-TW" sz="2800" dirty="0"/>
              <a:t>}</a:t>
            </a:r>
          </a:p>
          <a:p>
            <a:pPr eaLnBrk="1" hangingPunct="1">
              <a:buFont typeface="Wingdings" pitchFamily="2" charset="2"/>
              <a:buNone/>
            </a:pPr>
            <a:r>
              <a:rPr lang="en-US" altLang="zh-TW" sz="2800" dirty="0"/>
              <a:t>              = min{9+</a:t>
            </a:r>
            <a:r>
              <a:rPr lang="en-US" altLang="zh-TW" sz="2800" dirty="0">
                <a:solidFill>
                  <a:srgbClr val="FF0000"/>
                </a:solidFill>
              </a:rPr>
              <a:t>18</a:t>
            </a:r>
            <a:r>
              <a:rPr lang="en-US" altLang="zh-TW" sz="2800" dirty="0"/>
              <a:t>, 5+</a:t>
            </a:r>
            <a:r>
              <a:rPr lang="en-US" altLang="zh-TW" sz="2800" dirty="0">
                <a:solidFill>
                  <a:srgbClr val="0000CC"/>
                </a:solidFill>
              </a:rPr>
              <a:t>13</a:t>
            </a:r>
            <a:r>
              <a:rPr lang="en-US" altLang="zh-TW" sz="2800" dirty="0"/>
              <a:t>, 16+</a:t>
            </a:r>
            <a:r>
              <a:rPr lang="en-US" altLang="zh-TW" sz="2800" dirty="0">
                <a:solidFill>
                  <a:srgbClr val="00B050"/>
                </a:solidFill>
              </a:rPr>
              <a:t>2</a:t>
            </a:r>
            <a:r>
              <a:rPr lang="en-US" altLang="zh-TW" sz="2800" dirty="0"/>
              <a:t>} = 18.</a:t>
            </a:r>
          </a:p>
          <a:p>
            <a:pPr eaLnBrk="1" hangingPunct="1"/>
            <a:r>
              <a:rPr lang="en-US" altLang="zh-TW" sz="2800" dirty="0"/>
              <a:t>d(C, T) = min{ 2+d(F, T) } = 2+2 = 4.</a:t>
            </a:r>
          </a:p>
          <a:p>
            <a:pPr eaLnBrk="1" hangingPunct="1"/>
            <a:r>
              <a:rPr lang="en-US" altLang="zh-TW" sz="2800" dirty="0"/>
              <a:t>d(S, T) = min{1+d(A, T), 2+d(B, T), 5+d(C, T)}</a:t>
            </a:r>
          </a:p>
          <a:p>
            <a:pPr eaLnBrk="1" hangingPunct="1">
              <a:buFont typeface="Wingdings" pitchFamily="2" charset="2"/>
              <a:buNone/>
            </a:pPr>
            <a:r>
              <a:rPr lang="en-US" altLang="zh-TW" sz="2800" dirty="0"/>
              <a:t>              = min{1+22, 2+18, 5+4} = 9.  </a:t>
            </a:r>
          </a:p>
        </p:txBody>
      </p:sp>
      <p:sp>
        <p:nvSpPr>
          <p:cNvPr id="4103" name="Rectangle 5"/>
          <p:cNvSpPr>
            <a:spLocks noChangeArrowheads="1"/>
          </p:cNvSpPr>
          <p:nvPr/>
        </p:nvSpPr>
        <p:spPr bwMode="auto">
          <a:xfrm>
            <a:off x="3052763" y="2424113"/>
            <a:ext cx="9144000" cy="0"/>
          </a:xfrm>
          <a:prstGeom prst="rect">
            <a:avLst/>
          </a:prstGeom>
          <a:noFill/>
          <a:ln w="9525">
            <a:noFill/>
            <a:miter lim="800000"/>
            <a:headEnd/>
            <a:tailEnd/>
          </a:ln>
        </p:spPr>
        <p:txBody>
          <a:bodyPr>
            <a:spAutoFit/>
          </a:bodyPr>
          <a:lstStyle/>
          <a:p>
            <a:endParaRPr lang="zh-TW" altLang="en-US"/>
          </a:p>
        </p:txBody>
      </p:sp>
      <p:graphicFrame>
        <p:nvGraphicFramePr>
          <p:cNvPr id="4098" name="Object 4"/>
          <p:cNvGraphicFramePr>
            <a:graphicFrameLocks noChangeAspect="1"/>
          </p:cNvGraphicFramePr>
          <p:nvPr/>
        </p:nvGraphicFramePr>
        <p:xfrm>
          <a:off x="5181600" y="4724400"/>
          <a:ext cx="3962400" cy="2133600"/>
        </p:xfrm>
        <a:graphic>
          <a:graphicData uri="http://schemas.openxmlformats.org/presentationml/2006/ole">
            <mc:AlternateContent xmlns:mc="http://schemas.openxmlformats.org/markup-compatibility/2006">
              <mc:Choice xmlns:v="urn:schemas-microsoft-com:vml" Requires="v">
                <p:oleObj spid="_x0000_s157710" r:id="rId3" imgW="3148584" imgH="1898904" progId="Visio.Drawing.11">
                  <p:embed/>
                </p:oleObj>
              </mc:Choice>
              <mc:Fallback>
                <p:oleObj r:id="rId3" imgW="3148584" imgH="1898904" progId="Visio.Drawing.11">
                  <p:embed/>
                  <p:pic>
                    <p:nvPicPr>
                      <p:cNvPr id="4098" name="Object 4"/>
                      <p:cNvPicPr>
                        <a:picLocks noChangeAspect="1" noChangeArrowheads="1"/>
                      </p:cNvPicPr>
                      <p:nvPr/>
                    </p:nvPicPr>
                    <p:blipFill>
                      <a:blip r:embed="rId4">
                        <a:extLst>
                          <a:ext uri="{28A0092B-C50C-407E-A947-70E740481C1C}">
                            <a14:useLocalDpi xmlns:a14="http://schemas.microsoft.com/office/drawing/2010/main" val="0"/>
                          </a:ext>
                        </a:extLst>
                      </a:blip>
                      <a:srcRect t="-3612" r="3389" b="-2408"/>
                      <a:stretch>
                        <a:fillRect/>
                      </a:stretch>
                    </p:blipFill>
                    <p:spPr bwMode="auto">
                      <a:xfrm>
                        <a:off x="5181600" y="4724400"/>
                        <a:ext cx="3962400"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4"/>
          <p:cNvGraphicFramePr>
            <a:graphicFrameLocks noChangeAspect="1"/>
          </p:cNvGraphicFramePr>
          <p:nvPr/>
        </p:nvGraphicFramePr>
        <p:xfrm>
          <a:off x="285750" y="4684713"/>
          <a:ext cx="4479925" cy="2173287"/>
        </p:xfrm>
        <a:graphic>
          <a:graphicData uri="http://schemas.openxmlformats.org/presentationml/2006/ole">
            <mc:AlternateContent xmlns:mc="http://schemas.openxmlformats.org/markup-compatibility/2006">
              <mc:Choice xmlns:v="urn:schemas-microsoft-com:vml" Requires="v">
                <p:oleObj spid="_x0000_s157711" name="VISIO" r:id="rId5" imgW="4792246" imgH="2697632" progId="Visio.Drawing.11">
                  <p:embed/>
                </p:oleObj>
              </mc:Choice>
              <mc:Fallback>
                <p:oleObj name="VISIO" r:id="rId5" imgW="4792246" imgH="2697632" progId="Visio.Drawing.11">
                  <p:embed/>
                  <p:pic>
                    <p:nvPicPr>
                      <p:cNvPr id="409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684713"/>
                        <a:ext cx="4479925" cy="21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40</a:t>
            </a:fld>
            <a:endParaRPr lang="en-US" altLang="zh-TW"/>
          </a:p>
        </p:txBody>
      </p:sp>
    </p:spTree>
    <p:extLst>
      <p:ext uri="{BB962C8B-B14F-4D97-AF65-F5344CB8AC3E}">
        <p14:creationId xmlns:p14="http://schemas.microsoft.com/office/powerpoint/2010/main" val="17443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calcmode="lin" valueType="num">
                                      <p:cBhvr additive="base">
                                        <p:cTn id="7" dur="500" fill="hold"/>
                                        <p:tgtEl>
                                          <p:spTgt spid="41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2">
                                            <p:txEl>
                                              <p:pRg st="1" end="1"/>
                                            </p:txEl>
                                          </p:spTgt>
                                        </p:tgtEl>
                                        <p:attrNameLst>
                                          <p:attrName>style.visibility</p:attrName>
                                        </p:attrNameLst>
                                      </p:cBhvr>
                                      <p:to>
                                        <p:strVal val="visible"/>
                                      </p:to>
                                    </p:set>
                                    <p:anim calcmode="lin" valueType="num">
                                      <p:cBhvr additive="base">
                                        <p:cTn id="13" dur="500" fill="hold"/>
                                        <p:tgtEl>
                                          <p:spTgt spid="41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2">
                                            <p:txEl>
                                              <p:pRg st="2" end="2"/>
                                            </p:txEl>
                                          </p:spTgt>
                                        </p:tgtEl>
                                        <p:attrNameLst>
                                          <p:attrName>style.visibility</p:attrName>
                                        </p:attrNameLst>
                                      </p:cBhvr>
                                      <p:to>
                                        <p:strVal val="visible"/>
                                      </p:to>
                                    </p:set>
                                    <p:anim calcmode="lin" valueType="num">
                                      <p:cBhvr additive="base">
                                        <p:cTn id="19" dur="500" fill="hold"/>
                                        <p:tgtEl>
                                          <p:spTgt spid="41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2">
                                            <p:txEl>
                                              <p:pRg st="3" end="3"/>
                                            </p:txEl>
                                          </p:spTgt>
                                        </p:tgtEl>
                                        <p:attrNameLst>
                                          <p:attrName>style.visibility</p:attrName>
                                        </p:attrNameLst>
                                      </p:cBhvr>
                                      <p:to>
                                        <p:strVal val="visible"/>
                                      </p:to>
                                    </p:set>
                                    <p:anim calcmode="lin" valueType="num">
                                      <p:cBhvr additive="base">
                                        <p:cTn id="25" dur="500" fill="hold"/>
                                        <p:tgtEl>
                                          <p:spTgt spid="41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2">
                                            <p:txEl>
                                              <p:pRg st="4" end="4"/>
                                            </p:txEl>
                                          </p:spTgt>
                                        </p:tgtEl>
                                        <p:attrNameLst>
                                          <p:attrName>style.visibility</p:attrName>
                                        </p:attrNameLst>
                                      </p:cBhvr>
                                      <p:to>
                                        <p:strVal val="visible"/>
                                      </p:to>
                                    </p:set>
                                    <p:anim calcmode="lin" valueType="num">
                                      <p:cBhvr additive="base">
                                        <p:cTn id="31" dur="500" fill="hold"/>
                                        <p:tgtEl>
                                          <p:spTgt spid="41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2">
                                            <p:txEl>
                                              <p:pRg st="5" end="5"/>
                                            </p:txEl>
                                          </p:spTgt>
                                        </p:tgtEl>
                                        <p:attrNameLst>
                                          <p:attrName>style.visibility</p:attrName>
                                        </p:attrNameLst>
                                      </p:cBhvr>
                                      <p:to>
                                        <p:strVal val="visible"/>
                                      </p:to>
                                    </p:set>
                                    <p:anim calcmode="lin" valueType="num">
                                      <p:cBhvr additive="base">
                                        <p:cTn id="37" dur="500" fill="hold"/>
                                        <p:tgtEl>
                                          <p:spTgt spid="41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t>動態規劃多階圖最短路徑演算法</a:t>
            </a:r>
            <a:br>
              <a:rPr lang="en-US" altLang="zh-TW" sz="4000" dirty="0"/>
            </a:br>
            <a:endParaRPr lang="zh-TW" altLang="en-US" sz="40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0" y="1484784"/>
                <a:ext cx="9324528" cy="4405050"/>
              </a:xfrm>
            </p:spPr>
            <p:txBody>
              <a:bodyPr/>
              <a:lstStyle/>
              <a:p>
                <a:pPr marL="0" indent="0">
                  <a:spcBef>
                    <a:spcPts val="200"/>
                  </a:spcBef>
                  <a:buNone/>
                </a:pPr>
                <a:r>
                  <a:rPr lang="en-US" altLang="zh-TW" sz="2000" dirty="0"/>
                  <a:t>Algorithm</a:t>
                </a:r>
                <a:r>
                  <a:rPr lang="zh-TW" altLang="en-US" sz="2000" dirty="0"/>
                  <a:t> 多階圖最短路徑演算法</a:t>
                </a:r>
                <a:endParaRPr lang="en-US" altLang="zh-TW" sz="2000" dirty="0"/>
              </a:p>
              <a:p>
                <a:pPr marL="0" indent="0">
                  <a:spcBef>
                    <a:spcPts val="200"/>
                  </a:spcBef>
                  <a:buNone/>
                </a:pPr>
                <a:r>
                  <a:rPr lang="en-US" altLang="zh-TW" sz="2000" dirty="0"/>
                  <a:t>Input:</a:t>
                </a:r>
                <a:r>
                  <a:rPr lang="zh-TW" altLang="en-US" sz="2000" dirty="0"/>
                  <a:t>具</a:t>
                </a:r>
                <a:r>
                  <a:rPr lang="en-US" altLang="zh-TW" sz="2000" dirty="0"/>
                  <a:t>n</a:t>
                </a:r>
                <a:r>
                  <a:rPr lang="zh-TW" altLang="en-US" sz="2000" dirty="0"/>
                  <a:t>個節點</a:t>
                </a:r>
                <a:r>
                  <a:rPr lang="en-US" altLang="zh-TW" sz="2000" dirty="0"/>
                  <a:t>(node)</a:t>
                </a:r>
                <a:r>
                  <a:rPr lang="zh-TW" altLang="en-US" sz="2000" dirty="0"/>
                  <a:t>的</a:t>
                </a:r>
                <a:r>
                  <a:rPr lang="en-US" altLang="zh-TW" sz="2000" dirty="0"/>
                  <a:t>k</a:t>
                </a:r>
                <a:r>
                  <a:rPr lang="zh-TW" altLang="en-US" sz="2000" dirty="0"/>
                  <a:t>階多階圖</a:t>
                </a:r>
                <a:r>
                  <a:rPr lang="en-US" altLang="zh-TW" sz="2000" dirty="0"/>
                  <a:t>G(V, E), </a:t>
                </a:r>
                <a:r>
                  <a:rPr lang="zh-TW" altLang="en-US" sz="2000" dirty="0"/>
                  <a:t>其中</a:t>
                </a:r>
                <a:r>
                  <a:rPr lang="en-US" altLang="zh-TW" sz="2000" dirty="0"/>
                  <a:t>V=</a:t>
                </a:r>
                <a14:m>
                  <m:oMath xmlns:m="http://schemas.openxmlformats.org/officeDocument/2006/math">
                    <m:nary>
                      <m:naryPr>
                        <m:chr m:val="⋃"/>
                        <m:supHide m:val="on"/>
                        <m:ctrlPr>
                          <a:rPr lang="en-US" altLang="zh-TW" sz="2000" i="1" smtClean="0">
                            <a:latin typeface="Cambria Math" panose="02040503050406030204" pitchFamily="18" charset="0"/>
                            <a:ea typeface="Cambria Math"/>
                          </a:rPr>
                        </m:ctrlPr>
                      </m:naryPr>
                      <m:sub>
                        <m:r>
                          <m:rPr>
                            <m:sty m:val="p"/>
                            <m:brk m:alnAt="7"/>
                          </m:rPr>
                          <a:rPr lang="en-US" altLang="zh-TW" sz="2000" b="0" i="0" smtClean="0">
                            <a:latin typeface="Cambria Math"/>
                            <a:ea typeface="Cambria Math"/>
                          </a:rPr>
                          <m:t>i</m:t>
                        </m:r>
                        <m:r>
                          <m:rPr>
                            <m:brk m:alnAt="7"/>
                          </m:rPr>
                          <a:rPr lang="en-US" altLang="zh-TW" sz="2000" b="0" i="1" smtClean="0">
                            <a:latin typeface="Cambria Math"/>
                            <a:ea typeface="Cambria Math"/>
                          </a:rPr>
                          <m:t>=</m:t>
                        </m:r>
                        <m:r>
                          <a:rPr lang="en-US" altLang="zh-TW" sz="2000" b="0" i="1" smtClean="0">
                            <a:latin typeface="Cambria Math"/>
                            <a:ea typeface="Cambria Math"/>
                          </a:rPr>
                          <m:t>1..</m:t>
                        </m:r>
                        <m:r>
                          <m:rPr>
                            <m:sty m:val="p"/>
                            <m:brk m:alnAt="7"/>
                          </m:rPr>
                          <a:rPr lang="en-US" altLang="zh-TW" sz="2000" b="0" i="0" smtClean="0">
                            <a:latin typeface="Cambria Math"/>
                            <a:ea typeface="Cambria Math"/>
                          </a:rPr>
                          <m:t>k</m:t>
                        </m:r>
                      </m:sub>
                      <m:sup/>
                      <m:e>
                        <m:r>
                          <m:rPr>
                            <m:sty m:val="p"/>
                          </m:rPr>
                          <a:rPr lang="en-US" altLang="zh-TW" sz="2000" i="1">
                            <a:latin typeface="Cambria Math" panose="02040503050406030204" pitchFamily="18" charset="0"/>
                            <a:ea typeface="Cambria Math"/>
                          </a:rPr>
                          <m:t>P</m:t>
                        </m:r>
                        <m:r>
                          <m:rPr>
                            <m:sty m:val="p"/>
                          </m:rPr>
                          <a:rPr lang="en-US" altLang="zh-TW" sz="2000" b="0" i="0" baseline="-25000" smtClean="0">
                            <a:latin typeface="Cambria Math"/>
                            <a:ea typeface="Cambria Math"/>
                          </a:rPr>
                          <m:t>i</m:t>
                        </m:r>
                      </m:e>
                    </m:nary>
                    <m:r>
                      <a:rPr lang="en-US" altLang="zh-TW" sz="2000" b="0" i="1" smtClean="0">
                        <a:latin typeface="Cambria Math"/>
                        <a:ea typeface="Cambria Math"/>
                      </a:rPr>
                      <m:t>,</m:t>
                    </m:r>
                  </m:oMath>
                </a14:m>
                <a:r>
                  <a:rPr lang="en-US" altLang="zh-TW" sz="2000" dirty="0"/>
                  <a:t> </a:t>
                </a:r>
                <a:r>
                  <a:rPr lang="en-US" altLang="zh-TW" sz="2000" dirty="0" err="1"/>
                  <a:t>P</a:t>
                </a:r>
                <a:r>
                  <a:rPr lang="en-US" altLang="zh-TW" sz="2000" baseline="-25000" dirty="0" err="1"/>
                  <a:t>i</a:t>
                </a:r>
                <a:r>
                  <a:rPr lang="en-US" altLang="zh-TW" sz="2000" dirty="0" err="1">
                    <a:sym typeface="Symbol"/>
                  </a:rPr>
                  <a:t>P</a:t>
                </a:r>
                <a:r>
                  <a:rPr lang="en-US" altLang="zh-TW" sz="2000" baseline="-25000" dirty="0" err="1">
                    <a:sym typeface="Symbol"/>
                  </a:rPr>
                  <a:t>j</a:t>
                </a:r>
                <a:r>
                  <a:rPr lang="en-US" altLang="zh-TW" sz="2000" dirty="0">
                    <a:sym typeface="Symbol"/>
                  </a:rPr>
                  <a:t>= for </a:t>
                </a:r>
                <a:r>
                  <a:rPr lang="en-US" altLang="zh-TW" sz="2000" dirty="0" err="1">
                    <a:sym typeface="Symbol"/>
                  </a:rPr>
                  <a:t>ij</a:t>
                </a:r>
                <a:r>
                  <a:rPr lang="en-US" altLang="zh-TW" sz="2000" dirty="0">
                    <a:sym typeface="Symbol"/>
                  </a:rPr>
                  <a:t>, P</a:t>
                </a:r>
                <a:r>
                  <a:rPr lang="en-US" altLang="zh-TW" sz="2000" baseline="-25000" dirty="0">
                    <a:sym typeface="Symbol"/>
                  </a:rPr>
                  <a:t>1</a:t>
                </a:r>
                <a:r>
                  <a:rPr lang="en-US" altLang="zh-TW" sz="2000" dirty="0">
                    <a:sym typeface="Symbol"/>
                  </a:rPr>
                  <a:t>={s},</a:t>
                </a:r>
                <a:r>
                  <a:rPr lang="en-US" altLang="zh-TW" sz="2000" dirty="0" err="1">
                    <a:sym typeface="Symbol"/>
                  </a:rPr>
                  <a:t>P</a:t>
                </a:r>
                <a:r>
                  <a:rPr lang="en-US" altLang="zh-TW" sz="2000" baseline="-25000" dirty="0" err="1">
                    <a:sym typeface="Symbol"/>
                  </a:rPr>
                  <a:t>k</a:t>
                </a:r>
                <a:r>
                  <a:rPr lang="en-US" altLang="zh-TW" sz="2000" dirty="0">
                    <a:sym typeface="Symbol"/>
                  </a:rPr>
                  <a:t>={t}, (</a:t>
                </a:r>
                <a:r>
                  <a:rPr lang="en-US" altLang="zh-TW" sz="2000" dirty="0" err="1"/>
                  <a:t>x,y</a:t>
                </a:r>
                <a:r>
                  <a:rPr lang="en-US" altLang="zh-TW" sz="2000" dirty="0"/>
                  <a:t>)</a:t>
                </a:r>
                <a:r>
                  <a:rPr lang="en-US" altLang="zh-TW" sz="2000" dirty="0">
                    <a:sym typeface="Symbol"/>
                  </a:rPr>
                  <a:t></a:t>
                </a:r>
                <a:r>
                  <a:rPr lang="en-US" altLang="zh-TW" sz="2000" dirty="0"/>
                  <a:t>E</a:t>
                </a:r>
                <a:r>
                  <a:rPr lang="en-US" altLang="zh-TW" sz="2000" dirty="0">
                    <a:sym typeface="Symbol"/>
                  </a:rPr>
                  <a:t> (</a:t>
                </a:r>
                <a:r>
                  <a:rPr lang="en-US" altLang="zh-TW" sz="2000" dirty="0" err="1">
                    <a:sym typeface="Symbol"/>
                  </a:rPr>
                  <a:t>xP</a:t>
                </a:r>
                <a:r>
                  <a:rPr lang="en-US" altLang="zh-TW" sz="2000" baseline="-25000" dirty="0" err="1"/>
                  <a:t>i</a:t>
                </a:r>
                <a:r>
                  <a:rPr lang="en-US" altLang="zh-TW" sz="2000" dirty="0"/>
                  <a:t> </a:t>
                </a:r>
                <a:r>
                  <a:rPr lang="en-US" altLang="zh-TW" sz="2000" dirty="0">
                    <a:sym typeface="Symbol"/>
                  </a:rPr>
                  <a:t></a:t>
                </a:r>
                <a:r>
                  <a:rPr lang="en-US" altLang="zh-TW" sz="2000" dirty="0"/>
                  <a:t> </a:t>
                </a:r>
                <a:r>
                  <a:rPr lang="en-US" altLang="zh-TW" sz="2000" dirty="0" err="1"/>
                  <a:t>y</a:t>
                </a:r>
                <a:r>
                  <a:rPr lang="en-US" altLang="zh-TW" sz="2000" dirty="0" err="1">
                    <a:sym typeface="Symbol"/>
                  </a:rPr>
                  <a:t>P</a:t>
                </a:r>
                <a:r>
                  <a:rPr lang="en-US" altLang="zh-TW" sz="2000" baseline="-25000" dirty="0" err="1"/>
                  <a:t>i+i</a:t>
                </a:r>
                <a:r>
                  <a:rPr lang="en-US" altLang="zh-TW" sz="2000" dirty="0"/>
                  <a:t>), (</a:t>
                </a:r>
                <a:r>
                  <a:rPr lang="en-US" altLang="zh-TW" sz="2000" dirty="0" err="1"/>
                  <a:t>x,y</a:t>
                </a:r>
                <a:r>
                  <a:rPr lang="en-US" altLang="zh-TW" sz="2000" dirty="0"/>
                  <a:t>)</a:t>
                </a:r>
                <a:r>
                  <a:rPr lang="zh-TW" altLang="en-US" sz="2000" dirty="0"/>
                  <a:t>的權重為</a:t>
                </a:r>
                <a:r>
                  <a:rPr lang="en-US" altLang="zh-TW" sz="2000" dirty="0"/>
                  <a:t>w[</a:t>
                </a:r>
                <a:r>
                  <a:rPr lang="en-US" altLang="zh-TW" sz="2000" dirty="0" err="1"/>
                  <a:t>x,y</a:t>
                </a:r>
                <a:r>
                  <a:rPr lang="en-US" altLang="zh-TW" sz="2000" dirty="0"/>
                  <a:t>] </a:t>
                </a:r>
              </a:p>
              <a:p>
                <a:pPr marL="0" indent="0">
                  <a:spcBef>
                    <a:spcPts val="200"/>
                  </a:spcBef>
                  <a:buNone/>
                </a:pPr>
                <a:r>
                  <a:rPr lang="en-US" altLang="zh-TW" sz="2000" dirty="0"/>
                  <a:t>Output:</a:t>
                </a:r>
                <a:r>
                  <a:rPr lang="zh-TW" altLang="en-US" sz="2000" dirty="0"/>
                  <a:t> </a:t>
                </a:r>
                <a:r>
                  <a:rPr lang="en-US" altLang="zh-TW" sz="2000" dirty="0" err="1"/>
                  <a:t>sp</a:t>
                </a:r>
                <a:r>
                  <a:rPr lang="en-US" altLang="zh-TW" sz="2000" dirty="0"/>
                  <a:t> </a:t>
                </a:r>
                <a:r>
                  <a:rPr lang="zh-TW" altLang="en-US" sz="2000" dirty="0"/>
                  <a:t>  </a:t>
                </a:r>
                <a:r>
                  <a:rPr lang="en-US" altLang="zh-TW" sz="2000" dirty="0"/>
                  <a:t>//</a:t>
                </a:r>
                <a:r>
                  <a:rPr lang="en-US" altLang="zh-TW" sz="2000" dirty="0" err="1"/>
                  <a:t>sp</a:t>
                </a:r>
                <a:r>
                  <a:rPr lang="zh-TW" altLang="en-US" sz="2000" dirty="0"/>
                  <a:t>為</a:t>
                </a:r>
                <a:r>
                  <a:rPr lang="en-US" altLang="zh-TW" sz="2000" dirty="0"/>
                  <a:t>k</a:t>
                </a:r>
                <a:r>
                  <a:rPr lang="zh-TW" altLang="en-US" sz="2000" dirty="0"/>
                  <a:t>個元素陣列，</a:t>
                </a:r>
                <a:r>
                  <a:rPr lang="en-US" altLang="zh-TW" sz="2000" dirty="0" err="1"/>
                  <a:t>s</a:t>
                </a:r>
                <a:r>
                  <a:rPr lang="en-US" altLang="zh-TW" sz="2000" dirty="0" err="1">
                    <a:sym typeface="Symbol"/>
                  </a:rPr>
                  <a:t>p</a:t>
                </a:r>
                <a:r>
                  <a:rPr lang="en-US" altLang="zh-TW" sz="2000" dirty="0">
                    <a:sym typeface="Symbol"/>
                  </a:rPr>
                  <a:t>[j]</a:t>
                </a:r>
                <a:r>
                  <a:rPr lang="zh-TW" altLang="en-US" sz="2000" dirty="0">
                    <a:sym typeface="Symbol"/>
                  </a:rPr>
                  <a:t>儲存最短路徑中第</a:t>
                </a:r>
                <a:r>
                  <a:rPr lang="en-US" altLang="zh-TW" sz="2000" dirty="0">
                    <a:sym typeface="Symbol"/>
                  </a:rPr>
                  <a:t>j</a:t>
                </a:r>
                <a:r>
                  <a:rPr lang="zh-TW" altLang="en-US" sz="2000" dirty="0">
                    <a:sym typeface="Symbol"/>
                  </a:rPr>
                  <a:t>階所經過的節點</a:t>
                </a:r>
                <a:endParaRPr lang="en-US" altLang="zh-TW" sz="2000" dirty="0">
                  <a:sym typeface="Symbol"/>
                </a:endParaRPr>
              </a:p>
              <a:p>
                <a:pPr marL="457200" indent="-457200">
                  <a:spcBef>
                    <a:spcPts val="200"/>
                  </a:spcBef>
                  <a:buSzPct val="100000"/>
                  <a:buFont typeface="+mj-lt"/>
                  <a:buAutoNum type="arabicPeriod"/>
                </a:pPr>
                <a:r>
                  <a:rPr lang="en-US" altLang="zh-TW" sz="2000" dirty="0"/>
                  <a:t>d[t]=0; d[x]=</a:t>
                </a:r>
                <a:r>
                  <a:rPr lang="en-US" altLang="zh-TW" sz="2000" dirty="0">
                    <a:sym typeface="Symbol"/>
                  </a:rPr>
                  <a:t> for </a:t>
                </a:r>
                <a:r>
                  <a:rPr lang="en-US" altLang="zh-TW" sz="2000" dirty="0" err="1">
                    <a:sym typeface="Symbol"/>
                  </a:rPr>
                  <a:t>x</a:t>
                </a:r>
                <a:r>
                  <a:rPr lang="en-US" altLang="zh-TW" sz="2000" dirty="0" err="1">
                    <a:sym typeface="Symbol" panose="05050102010706020507" pitchFamily="18" charset="2"/>
                  </a:rPr>
                  <a:t>t</a:t>
                </a:r>
                <a:r>
                  <a:rPr lang="en-US" altLang="zh-TW" sz="2000" dirty="0">
                    <a:sym typeface="Symbol"/>
                  </a:rPr>
                  <a:t>;  //d</a:t>
                </a:r>
                <a:r>
                  <a:rPr lang="zh-TW" altLang="en-US" sz="2000" dirty="0">
                    <a:sym typeface="Symbol"/>
                  </a:rPr>
                  <a:t>為</a:t>
                </a:r>
                <a:r>
                  <a:rPr lang="en-US" altLang="zh-TW" sz="2000" dirty="0">
                    <a:sym typeface="Symbol"/>
                  </a:rPr>
                  <a:t>n</a:t>
                </a:r>
                <a:r>
                  <a:rPr lang="zh-TW" altLang="en-US" sz="2000" dirty="0">
                    <a:sym typeface="Symbol"/>
                  </a:rPr>
                  <a:t>元素陣列，</a:t>
                </a:r>
                <a:r>
                  <a:rPr lang="en-US" altLang="zh-TW" sz="2000" dirty="0">
                    <a:sym typeface="Symbol"/>
                  </a:rPr>
                  <a:t>d[x]</a:t>
                </a:r>
                <a:r>
                  <a:rPr lang="zh-TW" altLang="en-US" sz="2000" dirty="0">
                    <a:sym typeface="Symbol"/>
                  </a:rPr>
                  <a:t>儲存節點</a:t>
                </a:r>
                <a:r>
                  <a:rPr lang="en-US" altLang="zh-TW" sz="2000" dirty="0">
                    <a:sym typeface="Symbol"/>
                  </a:rPr>
                  <a:t>x</a:t>
                </a:r>
                <a:r>
                  <a:rPr lang="zh-TW" altLang="en-US" sz="2000" dirty="0">
                    <a:sym typeface="Symbol"/>
                  </a:rPr>
                  <a:t>到標點</a:t>
                </a:r>
                <a:r>
                  <a:rPr lang="en-US" altLang="zh-TW" sz="2000" dirty="0">
                    <a:sym typeface="Symbol"/>
                  </a:rPr>
                  <a:t>t</a:t>
                </a:r>
                <a:r>
                  <a:rPr lang="zh-TW" altLang="en-US" sz="2000" dirty="0">
                    <a:sym typeface="Symbol"/>
                  </a:rPr>
                  <a:t>的最小距離</a:t>
                </a:r>
                <a:endParaRPr lang="en-US" altLang="zh-TW" sz="2000" dirty="0"/>
              </a:p>
              <a:p>
                <a:pPr marL="457200" indent="-457200">
                  <a:spcBef>
                    <a:spcPts val="200"/>
                  </a:spcBef>
                  <a:buSzPct val="100000"/>
                  <a:buFont typeface="+mj-lt"/>
                  <a:buAutoNum type="arabicPeriod"/>
                </a:pPr>
                <a:r>
                  <a:rPr lang="en-US" altLang="zh-TW" sz="2000" dirty="0"/>
                  <a:t>for i</a:t>
                </a:r>
                <a:r>
                  <a:rPr lang="en-US" altLang="zh-TW" sz="2000" dirty="0">
                    <a:sym typeface="Wingdings" panose="05000000000000000000" pitchFamily="2" charset="2"/>
                  </a:rPr>
                  <a:t>k-1 to 1 do   </a:t>
                </a:r>
                <a:r>
                  <a:rPr lang="zh-TW" altLang="en-US" sz="2000" dirty="0">
                    <a:sym typeface="Wingdings" panose="05000000000000000000" pitchFamily="2" charset="2"/>
                  </a:rPr>
                  <a:t>     </a:t>
                </a:r>
                <a:r>
                  <a:rPr lang="en-US" altLang="zh-TW" sz="2000" dirty="0">
                    <a:sym typeface="Wingdings" panose="05000000000000000000" pitchFamily="2" charset="2"/>
                  </a:rPr>
                  <a:t>//</a:t>
                </a:r>
                <a:r>
                  <a:rPr lang="zh-TW" altLang="en-US" sz="2000" dirty="0">
                    <a:sym typeface="Wingdings" panose="05000000000000000000" pitchFamily="2" charset="2"/>
                  </a:rPr>
                  <a:t>由第</a:t>
                </a:r>
                <a:r>
                  <a:rPr lang="en-US" altLang="zh-TW" sz="2000" dirty="0">
                    <a:sym typeface="Wingdings" panose="05000000000000000000" pitchFamily="2" charset="2"/>
                  </a:rPr>
                  <a:t>k-1</a:t>
                </a:r>
                <a:r>
                  <a:rPr lang="zh-TW" altLang="en-US" sz="2000" dirty="0">
                    <a:sym typeface="Wingdings" panose="05000000000000000000" pitchFamily="2" charset="2"/>
                  </a:rPr>
                  <a:t>階到第</a:t>
                </a:r>
                <a:r>
                  <a:rPr lang="en-US" altLang="zh-TW" sz="2000" dirty="0">
                    <a:sym typeface="Wingdings" panose="05000000000000000000" pitchFamily="2" charset="2"/>
                  </a:rPr>
                  <a:t>1</a:t>
                </a:r>
                <a:r>
                  <a:rPr lang="zh-TW" altLang="en-US" sz="2000" dirty="0">
                    <a:sym typeface="Wingdings" panose="05000000000000000000" pitchFamily="2" charset="2"/>
                  </a:rPr>
                  <a:t>階依遞迴關係填完</a:t>
                </a:r>
                <a:r>
                  <a:rPr lang="en-US" altLang="zh-TW" sz="2000" dirty="0">
                    <a:sym typeface="Wingdings" panose="05000000000000000000" pitchFamily="2" charset="2"/>
                  </a:rPr>
                  <a:t>d</a:t>
                </a:r>
                <a:r>
                  <a:rPr lang="zh-TW" altLang="en-US" sz="2000" dirty="0">
                    <a:sym typeface="Wingdings" panose="05000000000000000000" pitchFamily="2" charset="2"/>
                  </a:rPr>
                  <a:t>陣列及</a:t>
                </a:r>
                <a:r>
                  <a:rPr lang="en-US" altLang="zh-TW" sz="2000" dirty="0">
                    <a:sym typeface="Wingdings" panose="05000000000000000000" pitchFamily="2" charset="2"/>
                  </a:rPr>
                  <a:t>next</a:t>
                </a:r>
                <a:r>
                  <a:rPr lang="zh-TW" altLang="en-US" sz="2000" dirty="0">
                    <a:sym typeface="Wingdings" panose="05000000000000000000" pitchFamily="2" charset="2"/>
                  </a:rPr>
                  <a:t>陣列</a:t>
                </a:r>
                <a:endParaRPr lang="en-US" altLang="zh-TW" sz="2000" dirty="0">
                  <a:sym typeface="Wingdings" panose="05000000000000000000" pitchFamily="2" charset="2"/>
                </a:endParaRPr>
              </a:p>
              <a:p>
                <a:pPr marL="457200" indent="-457200">
                  <a:spcBef>
                    <a:spcPts val="200"/>
                  </a:spcBef>
                  <a:buSzPct val="100000"/>
                  <a:buFont typeface="+mj-lt"/>
                  <a:buAutoNum type="arabicPeriod"/>
                </a:pPr>
                <a:r>
                  <a:rPr lang="en-US" altLang="zh-TW" sz="2000" dirty="0">
                    <a:sym typeface="Wingdings" panose="05000000000000000000" pitchFamily="2" charset="2"/>
                  </a:rPr>
                  <a:t>   for every node x in P</a:t>
                </a:r>
                <a:r>
                  <a:rPr lang="en-US" altLang="zh-TW" sz="2000" baseline="-25000" dirty="0">
                    <a:sym typeface="Wingdings" panose="05000000000000000000" pitchFamily="2" charset="2"/>
                  </a:rPr>
                  <a:t>i</a:t>
                </a:r>
                <a:r>
                  <a:rPr lang="en-US" altLang="zh-TW" sz="2000" dirty="0">
                    <a:sym typeface="Wingdings" panose="05000000000000000000" pitchFamily="2" charset="2"/>
                  </a:rPr>
                  <a:t> do</a:t>
                </a:r>
              </a:p>
              <a:p>
                <a:pPr marL="457200" indent="-457200">
                  <a:spcBef>
                    <a:spcPts val="200"/>
                  </a:spcBef>
                  <a:buSzPct val="100000"/>
                  <a:buFont typeface="+mj-lt"/>
                  <a:buAutoNum type="arabicPeriod"/>
                </a:pPr>
                <a:r>
                  <a:rPr lang="en-US" altLang="zh-TW" sz="2000" dirty="0">
                    <a:sym typeface="Wingdings" panose="05000000000000000000" pitchFamily="2" charset="2"/>
                  </a:rPr>
                  <a:t>       for every edge (x, y)</a:t>
                </a:r>
                <a:r>
                  <a:rPr lang="en-US" altLang="zh-TW" sz="2000" dirty="0">
                    <a:sym typeface="Symbol"/>
                  </a:rPr>
                  <a:t></a:t>
                </a:r>
                <a:r>
                  <a:rPr lang="en-US" altLang="zh-TW" sz="2000" dirty="0"/>
                  <a:t>E do  //</a:t>
                </a:r>
                <a:r>
                  <a:rPr lang="zh-TW" altLang="en-US" sz="2000" dirty="0"/>
                  <a:t>實作</a:t>
                </a:r>
                <a:r>
                  <a:rPr lang="en-US" altLang="zh-TW" sz="2000" dirty="0"/>
                  <a:t>d[x]=min</a:t>
                </a:r>
                <a:r>
                  <a:rPr lang="en-US" altLang="zh-TW" sz="2000" baseline="-25000" dirty="0"/>
                  <a:t>(</a:t>
                </a:r>
                <a:r>
                  <a:rPr lang="en-US" altLang="zh-TW" sz="2000" baseline="-25000" dirty="0" err="1"/>
                  <a:t>x,y</a:t>
                </a:r>
                <a:r>
                  <a:rPr lang="en-US" altLang="zh-TW" sz="2000" baseline="-25000" dirty="0"/>
                  <a:t>)</a:t>
                </a:r>
                <a:r>
                  <a:rPr lang="en-US" altLang="zh-TW" sz="2000" baseline="-25000" dirty="0">
                    <a:sym typeface="Symbol"/>
                  </a:rPr>
                  <a:t></a:t>
                </a:r>
                <a:r>
                  <a:rPr lang="en-US" altLang="zh-TW" sz="2000" baseline="-25000" dirty="0"/>
                  <a:t>E </a:t>
                </a:r>
                <a:r>
                  <a:rPr lang="en-US" altLang="zh-TW" sz="2000" dirty="0"/>
                  <a:t>{w[</a:t>
                </a:r>
                <a:r>
                  <a:rPr lang="en-US" altLang="zh-TW" sz="2000" dirty="0" err="1"/>
                  <a:t>x,y</a:t>
                </a:r>
                <a:r>
                  <a:rPr lang="en-US" altLang="zh-TW" sz="2000" dirty="0"/>
                  <a:t>]+d[y]}</a:t>
                </a:r>
                <a:endParaRPr lang="en-US" altLang="zh-TW" sz="2000" baseline="-25000" dirty="0">
                  <a:sym typeface="Wingdings" panose="05000000000000000000" pitchFamily="2" charset="2"/>
                </a:endParaRPr>
              </a:p>
              <a:p>
                <a:pPr marL="457200" indent="-457200">
                  <a:spcBef>
                    <a:spcPts val="200"/>
                  </a:spcBef>
                  <a:buSzPct val="100000"/>
                  <a:buFont typeface="+mj-lt"/>
                  <a:buAutoNum type="arabicPeriod"/>
                </a:pPr>
                <a:r>
                  <a:rPr lang="en-US" altLang="zh-TW" sz="2000" dirty="0"/>
                  <a:t>          if (d[x]&gt;w[</a:t>
                </a:r>
                <a:r>
                  <a:rPr lang="en-US" altLang="zh-TW" sz="2000" dirty="0" err="1"/>
                  <a:t>x,y</a:t>
                </a:r>
                <a:r>
                  <a:rPr lang="en-US" altLang="zh-TW" sz="2000" dirty="0"/>
                  <a:t>]+d[y]) do</a:t>
                </a:r>
              </a:p>
              <a:p>
                <a:pPr marL="457200" indent="-457200">
                  <a:spcBef>
                    <a:spcPts val="200"/>
                  </a:spcBef>
                  <a:buSzPct val="100000"/>
                  <a:buFont typeface="+mj-lt"/>
                  <a:buAutoNum type="arabicPeriod"/>
                </a:pPr>
                <a:r>
                  <a:rPr lang="en-US" altLang="zh-TW" sz="2000" dirty="0"/>
                  <a:t>             d[x]=w[</a:t>
                </a:r>
                <a:r>
                  <a:rPr lang="en-US" altLang="zh-TW" sz="2000" dirty="0" err="1"/>
                  <a:t>x,y</a:t>
                </a:r>
                <a:r>
                  <a:rPr lang="en-US" altLang="zh-TW" sz="2000" dirty="0"/>
                  <a:t>]+d[y]</a:t>
                </a:r>
              </a:p>
              <a:p>
                <a:pPr marL="457200" indent="-457200">
                  <a:spcBef>
                    <a:spcPts val="200"/>
                  </a:spcBef>
                  <a:buSzPct val="100000"/>
                  <a:buFont typeface="+mj-lt"/>
                  <a:buAutoNum type="arabicPeriod"/>
                </a:pPr>
                <a:r>
                  <a:rPr lang="en-US" altLang="zh-TW" sz="2000" dirty="0"/>
                  <a:t>             next[x]=y  //</a:t>
                </a:r>
                <a:r>
                  <a:rPr lang="zh-TW" altLang="en-US" sz="2000" dirty="0">
                    <a:sym typeface="Symbol"/>
                  </a:rPr>
                  <a:t>代表在最短路徑中節點</a:t>
                </a:r>
                <a:r>
                  <a:rPr lang="en-US" altLang="zh-TW" sz="2000" dirty="0">
                    <a:sym typeface="Symbol"/>
                  </a:rPr>
                  <a:t>x</a:t>
                </a:r>
                <a:r>
                  <a:rPr lang="zh-TW" altLang="en-US" sz="2000" dirty="0">
                    <a:sym typeface="Symbol"/>
                  </a:rPr>
                  <a:t>的下節點為</a:t>
                </a:r>
                <a:r>
                  <a:rPr lang="en-US" altLang="zh-TW" sz="2000" dirty="0">
                    <a:sym typeface="Symbol"/>
                  </a:rPr>
                  <a:t>y</a:t>
                </a:r>
              </a:p>
              <a:p>
                <a:pPr marL="457200" indent="-457200">
                  <a:spcBef>
                    <a:spcPts val="200"/>
                  </a:spcBef>
                  <a:buSzPct val="100000"/>
                  <a:buFont typeface="+mj-lt"/>
                  <a:buAutoNum type="arabicPeriod"/>
                </a:pPr>
                <a:r>
                  <a:rPr lang="en-US" altLang="zh-TW" sz="2000" dirty="0" err="1">
                    <a:sym typeface="Symbol"/>
                  </a:rPr>
                  <a:t>sp</a:t>
                </a:r>
                <a:r>
                  <a:rPr lang="en-US" altLang="zh-TW" sz="2000" dirty="0">
                    <a:sym typeface="Symbol"/>
                  </a:rPr>
                  <a:t>[1]=</a:t>
                </a:r>
                <a:r>
                  <a:rPr lang="en-US" altLang="zh-TW" sz="2000" dirty="0" err="1">
                    <a:sym typeface="Symbol"/>
                  </a:rPr>
                  <a:t>s;sp</a:t>
                </a:r>
                <a:r>
                  <a:rPr lang="en-US" altLang="zh-TW" sz="2000" dirty="0">
                    <a:sym typeface="Symbol"/>
                  </a:rPr>
                  <a:t>[k]=t </a:t>
                </a:r>
                <a:r>
                  <a:rPr lang="zh-TW" altLang="en-US" sz="2000" dirty="0">
                    <a:sym typeface="Symbol"/>
                  </a:rPr>
                  <a:t>     </a:t>
                </a:r>
                <a:r>
                  <a:rPr lang="en-US" altLang="zh-TW" sz="2000" dirty="0">
                    <a:sym typeface="Symbol"/>
                  </a:rPr>
                  <a:t>//</a:t>
                </a:r>
                <a:r>
                  <a:rPr lang="en-US" altLang="zh-TW" sz="2000" dirty="0" err="1">
                    <a:sym typeface="Symbol"/>
                  </a:rPr>
                  <a:t>sp</a:t>
                </a:r>
                <a:r>
                  <a:rPr lang="en-US" altLang="zh-TW" sz="2000" dirty="0">
                    <a:sym typeface="Symbol"/>
                  </a:rPr>
                  <a:t>[j]</a:t>
                </a:r>
                <a:r>
                  <a:rPr lang="zh-TW" altLang="en-US" sz="2000" dirty="0">
                    <a:sym typeface="Symbol"/>
                  </a:rPr>
                  <a:t>儲存最短路徑中第</a:t>
                </a:r>
                <a:r>
                  <a:rPr lang="en-US" altLang="zh-TW" sz="2000" dirty="0">
                    <a:sym typeface="Symbol"/>
                  </a:rPr>
                  <a:t>j</a:t>
                </a:r>
                <a:r>
                  <a:rPr lang="zh-TW" altLang="en-US" sz="2000" dirty="0">
                    <a:sym typeface="Symbol"/>
                  </a:rPr>
                  <a:t>階所經過的節點</a:t>
                </a:r>
                <a:endParaRPr lang="en-US" altLang="zh-TW" sz="2000" dirty="0">
                  <a:sym typeface="Symbol"/>
                </a:endParaRPr>
              </a:p>
              <a:p>
                <a:pPr marL="457200" indent="-457200">
                  <a:spcBef>
                    <a:spcPts val="200"/>
                  </a:spcBef>
                  <a:buSzPct val="100000"/>
                  <a:buFont typeface="+mj-lt"/>
                  <a:buAutoNum type="arabicPeriod"/>
                </a:pPr>
                <a:r>
                  <a:rPr lang="en-US" altLang="zh-TW" sz="2000" dirty="0">
                    <a:sym typeface="Symbol"/>
                  </a:rPr>
                  <a:t>for j</a:t>
                </a:r>
                <a:r>
                  <a:rPr lang="en-US" altLang="zh-TW" sz="2000" dirty="0">
                    <a:sym typeface="Wingdings" panose="05000000000000000000" pitchFamily="2" charset="2"/>
                  </a:rPr>
                  <a:t>2 to k-1 do </a:t>
                </a:r>
              </a:p>
              <a:p>
                <a:pPr marL="457200" indent="-457200">
                  <a:spcBef>
                    <a:spcPts val="200"/>
                  </a:spcBef>
                  <a:buSzPct val="100000"/>
                  <a:buFont typeface="+mj-lt"/>
                  <a:buAutoNum type="arabicPeriod"/>
                </a:pPr>
                <a:r>
                  <a:rPr lang="zh-TW" altLang="en-US" sz="2000" dirty="0">
                    <a:sym typeface="Wingdings" panose="05000000000000000000" pitchFamily="2" charset="2"/>
                  </a:rPr>
                  <a:t>    </a:t>
                </a:r>
                <a:r>
                  <a:rPr lang="en-US" altLang="zh-TW" sz="2000" dirty="0" err="1">
                    <a:sym typeface="Wingdings" panose="05000000000000000000" pitchFamily="2" charset="2"/>
                  </a:rPr>
                  <a:t>sp</a:t>
                </a:r>
                <a:r>
                  <a:rPr lang="en-US" altLang="zh-TW" sz="2000" dirty="0">
                    <a:sym typeface="Symbol"/>
                  </a:rPr>
                  <a:t>[j]</a:t>
                </a:r>
                <a:r>
                  <a:rPr lang="en-US" altLang="zh-TW" sz="2000" dirty="0">
                    <a:sym typeface="Wingdings" panose="05000000000000000000" pitchFamily="2" charset="2"/>
                  </a:rPr>
                  <a:t>next[</a:t>
                </a:r>
                <a:r>
                  <a:rPr lang="en-US" altLang="zh-TW" sz="2000" dirty="0" err="1">
                    <a:sym typeface="Wingdings" panose="05000000000000000000" pitchFamily="2" charset="2"/>
                  </a:rPr>
                  <a:t>sp</a:t>
                </a:r>
                <a:r>
                  <a:rPr lang="en-US" altLang="zh-TW" sz="2000" dirty="0">
                    <a:sym typeface="Wingdings" panose="05000000000000000000" pitchFamily="2" charset="2"/>
                  </a:rPr>
                  <a:t>[j-1]]</a:t>
                </a:r>
              </a:p>
              <a:p>
                <a:pPr marL="457200" indent="-457200">
                  <a:spcBef>
                    <a:spcPts val="200"/>
                  </a:spcBef>
                  <a:buSzPct val="100000"/>
                  <a:buFont typeface="+mj-lt"/>
                  <a:buAutoNum type="arabicPeriod"/>
                </a:pPr>
                <a:r>
                  <a:rPr lang="en-US" altLang="zh-TW" sz="2000" dirty="0">
                    <a:sym typeface="Wingdings" panose="05000000000000000000" pitchFamily="2" charset="2"/>
                  </a:rPr>
                  <a:t>return </a:t>
                </a:r>
                <a:r>
                  <a:rPr lang="en-US" altLang="zh-TW" sz="2000" dirty="0" err="1">
                    <a:sym typeface="Wingdings" panose="05000000000000000000" pitchFamily="2" charset="2"/>
                  </a:rPr>
                  <a:t>sp</a:t>
                </a:r>
                <a:endParaRPr lang="en-US" altLang="zh-TW" sz="2000" dirty="0"/>
              </a:p>
              <a:p>
                <a:pPr marL="0" indent="0">
                  <a:buNone/>
                </a:pPr>
                <a:r>
                  <a:rPr lang="en-US" altLang="zh-TW" sz="2000" dirty="0"/>
                  <a:t>   </a:t>
                </a:r>
                <a:endParaRPr lang="zh-TW" altLang="en-US" sz="20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0" y="1484784"/>
                <a:ext cx="9324528" cy="4405050"/>
              </a:xfrm>
              <a:blipFill>
                <a:blip r:embed="rId2"/>
                <a:stretch>
                  <a:fillRect l="-719" t="-970" b="-16066"/>
                </a:stretch>
              </a:blipFill>
            </p:spPr>
            <p:txBody>
              <a:bodyPr/>
              <a:lstStyle/>
              <a:p>
                <a:r>
                  <a:rPr lang="zh-TW" altLang="en-US">
                    <a:noFill/>
                  </a:rPr>
                  <a:t> </a:t>
                </a:r>
              </a:p>
            </p:txBody>
          </p:sp>
        </mc:Fallback>
      </mc:AlternateContent>
      <p:sp>
        <p:nvSpPr>
          <p:cNvPr id="5" name="投影片編號版面配置區 4"/>
          <p:cNvSpPr>
            <a:spLocks noGrp="1"/>
          </p:cNvSpPr>
          <p:nvPr>
            <p:ph type="sldNum" sz="quarter" idx="10"/>
          </p:nvPr>
        </p:nvSpPr>
        <p:spPr/>
        <p:txBody>
          <a:bodyPr/>
          <a:lstStyle/>
          <a:p>
            <a:pPr>
              <a:defRPr/>
            </a:pPr>
            <a:fld id="{B470CC45-7452-4DAB-A2F7-F98704FF9730}" type="slidenum">
              <a:rPr lang="zh-TW" altLang="en-US" smtClean="0"/>
              <a:pPr>
                <a:defRPr/>
              </a:pPr>
              <a:t>41</a:t>
            </a:fld>
            <a:endParaRPr lang="en-US" altLang="zh-TW"/>
          </a:p>
        </p:txBody>
      </p:sp>
    </p:spTree>
    <p:extLst>
      <p:ext uri="{BB962C8B-B14F-4D97-AF65-F5344CB8AC3E}">
        <p14:creationId xmlns:p14="http://schemas.microsoft.com/office/powerpoint/2010/main" val="1001593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endParaRPr lang="zh-TW" altLang="en-US"/>
          </a:p>
        </p:txBody>
      </p:sp>
      <p:sp>
        <p:nvSpPr>
          <p:cNvPr id="53252" name="Rectangle 3"/>
          <p:cNvSpPr>
            <a:spLocks noGrp="1" noChangeArrowheads="1"/>
          </p:cNvSpPr>
          <p:nvPr>
            <p:ph type="body" idx="1"/>
          </p:nvPr>
        </p:nvSpPr>
        <p:spPr>
          <a:xfrm>
            <a:off x="179388" y="2017713"/>
            <a:ext cx="8775700" cy="4364037"/>
          </a:xfrm>
        </p:spPr>
        <p:txBody>
          <a:bodyPr/>
          <a:lstStyle/>
          <a:p>
            <a:pPr algn="ctr" eaLnBrk="1" hangingPunct="1">
              <a:buFont typeface="Wingdings" pitchFamily="2" charset="2"/>
              <a:buNone/>
            </a:pPr>
            <a:endParaRPr lang="zh-TW" altLang="en-US" sz="7400" dirty="0">
              <a:solidFill>
                <a:srgbClr val="0000CC"/>
              </a:solidFill>
              <a:latin typeface="Times New Roman" pitchFamily="18" charset="0"/>
            </a:endParaRPr>
          </a:p>
          <a:p>
            <a:pPr algn="ctr" eaLnBrk="1" hangingPunct="1">
              <a:buFont typeface="Wingdings" pitchFamily="2" charset="2"/>
              <a:buNone/>
            </a:pPr>
            <a:r>
              <a:rPr lang="en-US" altLang="zh-TW" sz="7400" i="1" dirty="0">
                <a:solidFill>
                  <a:srgbClr val="0000CC"/>
                </a:solidFill>
                <a:latin typeface="Times New Roman" pitchFamily="18" charset="0"/>
              </a:rPr>
              <a:t>The End</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42</a:t>
            </a:fld>
            <a:endParaRPr lang="en-US" altLang="zh-TW"/>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zh-TW" altLang="en-US" dirty="0"/>
              <a:t>圖的最短路徑 </a:t>
            </a:r>
            <a:r>
              <a:rPr lang="en-US" altLang="zh-TW" dirty="0"/>
              <a:t>(3)</a:t>
            </a:r>
          </a:p>
        </p:txBody>
      </p:sp>
      <p:sp>
        <p:nvSpPr>
          <p:cNvPr id="97283" name="Rectangle 3"/>
          <p:cNvSpPr>
            <a:spLocks noGrp="1" noChangeArrowheads="1"/>
          </p:cNvSpPr>
          <p:nvPr>
            <p:ph type="body" idx="1"/>
          </p:nvPr>
        </p:nvSpPr>
        <p:spPr>
          <a:xfrm>
            <a:off x="179512" y="2132856"/>
            <a:ext cx="8424936" cy="4579937"/>
          </a:xfrm>
        </p:spPr>
        <p:txBody>
          <a:bodyPr/>
          <a:lstStyle/>
          <a:p>
            <a:pPr algn="just" eaLnBrk="1" hangingPunct="1"/>
            <a:r>
              <a:rPr lang="zh-TW" altLang="en-US" sz="2800" dirty="0">
                <a:latin typeface="Times New Roman" pitchFamily="18" charset="0"/>
              </a:rPr>
              <a:t>最短路徑演算法應用：</a:t>
            </a:r>
            <a:endParaRPr lang="en-US" altLang="zh-TW" sz="2800" dirty="0">
              <a:latin typeface="Times New Roman" pitchFamily="18" charset="0"/>
            </a:endParaRPr>
          </a:p>
          <a:p>
            <a:pPr lvl="1" algn="just" eaLnBrk="1" hangingPunct="1"/>
            <a:r>
              <a:rPr lang="zh-TW" altLang="en-US" sz="2000" dirty="0">
                <a:latin typeface="Times New Roman" pitchFamily="18" charset="0"/>
              </a:rPr>
              <a:t>導航</a:t>
            </a:r>
            <a:r>
              <a:rPr lang="en-US" altLang="zh-TW" sz="2000" dirty="0">
                <a:latin typeface="Times New Roman" pitchFamily="18" charset="0"/>
              </a:rPr>
              <a:t>(navigation)</a:t>
            </a:r>
            <a:r>
              <a:rPr lang="zh-TW" altLang="en-US" sz="2000" dirty="0">
                <a:latin typeface="Times New Roman" pitchFamily="18" charset="0"/>
              </a:rPr>
              <a:t>系統</a:t>
            </a:r>
            <a:r>
              <a:rPr lang="en-US" altLang="zh-TW" sz="2000" dirty="0">
                <a:latin typeface="Times New Roman" pitchFamily="18" charset="0"/>
              </a:rPr>
              <a:t>:</a:t>
            </a:r>
            <a:r>
              <a:rPr lang="zh-TW" altLang="en-US" sz="2000" dirty="0">
                <a:latin typeface="Times New Roman" pitchFamily="18" charset="0"/>
              </a:rPr>
              <a:t> 我們可以透過邊權重值的不同設定方式，我們也可以找出起點到終點間的行車時間最短 </a:t>
            </a:r>
            <a:r>
              <a:rPr lang="en-US" altLang="zh-TW" sz="2000" dirty="0">
                <a:latin typeface="Times New Roman" pitchFamily="18" charset="0"/>
              </a:rPr>
              <a:t>(</a:t>
            </a:r>
            <a:r>
              <a:rPr lang="zh-TW" altLang="en-US" sz="2000" dirty="0">
                <a:latin typeface="Times New Roman" pitchFamily="18" charset="0"/>
              </a:rPr>
              <a:t>最不壅塞</a:t>
            </a:r>
            <a:r>
              <a:rPr lang="en-US" altLang="zh-TW" sz="2000" dirty="0">
                <a:latin typeface="Times New Roman" pitchFamily="18" charset="0"/>
              </a:rPr>
              <a:t>) </a:t>
            </a:r>
            <a:r>
              <a:rPr lang="zh-TW" altLang="en-US" sz="2000" dirty="0">
                <a:latin typeface="Times New Roman" pitchFamily="18" charset="0"/>
              </a:rPr>
              <a:t>路徑、收費最少路徑或經過紅綠燈最少路徑、</a:t>
            </a:r>
            <a:r>
              <a:rPr lang="en-US" altLang="zh-TW" sz="2000" dirty="0">
                <a:latin typeface="Times New Roman" pitchFamily="18" charset="0"/>
              </a:rPr>
              <a:t>…</a:t>
            </a:r>
            <a:r>
              <a:rPr lang="zh-TW" altLang="en-US" sz="2000" dirty="0">
                <a:latin typeface="Times New Roman" pitchFamily="18" charset="0"/>
              </a:rPr>
              <a:t>。</a:t>
            </a:r>
            <a:endParaRPr lang="en-US" altLang="zh-TW" sz="2000" dirty="0">
              <a:latin typeface="Times New Roman" pitchFamily="18" charset="0"/>
            </a:endParaRPr>
          </a:p>
          <a:p>
            <a:pPr lvl="1" algn="just" eaLnBrk="1" hangingPunct="1"/>
            <a:r>
              <a:rPr lang="zh-TW" altLang="en-US" sz="2000" dirty="0">
                <a:latin typeface="Times New Roman" pitchFamily="18" charset="0"/>
              </a:rPr>
              <a:t>電腦網路路由協定 </a:t>
            </a:r>
            <a:r>
              <a:rPr lang="en-US" altLang="zh-TW" sz="2000" dirty="0">
                <a:latin typeface="Times New Roman" pitchFamily="18" charset="0"/>
              </a:rPr>
              <a:t>(routing protocol):</a:t>
            </a:r>
            <a:r>
              <a:rPr lang="zh-TW" altLang="en-US" sz="2000" dirty="0">
                <a:latin typeface="Times New Roman" pitchFamily="18" charset="0"/>
              </a:rPr>
              <a:t> 找出來源端電腦到目的端電腦間的最快傳輸路徑或路由 </a:t>
            </a:r>
            <a:r>
              <a:rPr lang="en-US" altLang="zh-TW" sz="2000" dirty="0">
                <a:latin typeface="Times New Roman" pitchFamily="18" charset="0"/>
              </a:rPr>
              <a:t>(route) </a:t>
            </a:r>
            <a:r>
              <a:rPr lang="zh-TW" altLang="en-US" sz="2000" dirty="0">
                <a:latin typeface="Times New Roman" pitchFamily="18" charset="0"/>
              </a:rPr>
              <a:t>或經過中間轉傳站最少的路由。</a:t>
            </a:r>
            <a:endParaRPr lang="en-US" altLang="zh-TW" sz="2000" dirty="0">
              <a:latin typeface="Times New Roman" pitchFamily="18" charset="0"/>
            </a:endParaRPr>
          </a:p>
          <a:p>
            <a:pPr lvl="1" algn="just" eaLnBrk="1" hangingPunct="1"/>
            <a:r>
              <a:rPr lang="zh-TW" altLang="en-US" sz="2000" dirty="0">
                <a:latin typeface="Times New Roman" pitchFamily="18" charset="0"/>
              </a:rPr>
              <a:t>社交網路分析 </a:t>
            </a:r>
            <a:r>
              <a:rPr lang="en-US" altLang="zh-TW" sz="2000" dirty="0">
                <a:latin typeface="Times New Roman" pitchFamily="18" charset="0"/>
              </a:rPr>
              <a:t>(social network analysis): </a:t>
            </a:r>
            <a:r>
              <a:rPr lang="zh-TW" altLang="en-US" sz="2000" dirty="0">
                <a:latin typeface="Times New Roman" pitchFamily="18" charset="0"/>
              </a:rPr>
              <a:t>來找出兩個人之間的最短關係鏈，以分析資訊傳播的效率或尋找影響力最大的使用者。</a:t>
            </a:r>
            <a:endParaRPr lang="en-US" altLang="zh-TW" sz="2000" dirty="0">
              <a:latin typeface="Times New Roman" pitchFamily="18" charset="0"/>
            </a:endParaRPr>
          </a:p>
          <a:p>
            <a:pPr lvl="1" algn="just" eaLnBrk="1" hangingPunct="1"/>
            <a:r>
              <a:rPr lang="zh-TW" altLang="en-US" sz="2000" dirty="0">
                <a:latin typeface="Times New Roman" pitchFamily="18" charset="0"/>
              </a:rPr>
              <a:t>物流與供應鏈管理 </a:t>
            </a:r>
            <a:r>
              <a:rPr lang="en-US" altLang="zh-TW" sz="2000" dirty="0">
                <a:latin typeface="Times New Roman" pitchFamily="18" charset="0"/>
              </a:rPr>
              <a:t>(logistics and supply chain management):</a:t>
            </a:r>
            <a:r>
              <a:rPr lang="zh-TW" altLang="en-US" sz="2000" dirty="0">
                <a:latin typeface="Times New Roman" pitchFamily="18" charset="0"/>
              </a:rPr>
              <a:t> 找出最佳化配送路線，減少運輸成本並提高運輸效率。</a:t>
            </a:r>
            <a:endParaRPr lang="en-US" altLang="zh-TW" sz="2000" dirty="0">
              <a:latin typeface="Times New Roman" pitchFamily="18" charset="0"/>
            </a:endParaRPr>
          </a:p>
          <a:p>
            <a:pPr lvl="1" algn="just" eaLnBrk="1" hangingPunct="1"/>
            <a:r>
              <a:rPr lang="zh-TW" altLang="en-US" sz="2000" dirty="0">
                <a:latin typeface="Times New Roman" pitchFamily="18" charset="0"/>
              </a:rPr>
              <a:t>機器人與自動導航系統 </a:t>
            </a:r>
            <a:r>
              <a:rPr lang="en-US" altLang="zh-TW" sz="2000" dirty="0">
                <a:latin typeface="Times New Roman" pitchFamily="18" charset="0"/>
              </a:rPr>
              <a:t>(robotics and autonomous navigation): </a:t>
            </a:r>
            <a:r>
              <a:rPr lang="zh-TW" altLang="en-US" sz="2000" dirty="0">
                <a:latin typeface="Times New Roman" pitchFamily="18" charset="0"/>
              </a:rPr>
              <a:t>找出助機器人最短或最安全的移動路徑，以便能安全並高效抵達目標點。</a:t>
            </a:r>
            <a:endParaRPr lang="zh-TW" altLang="en-US" sz="2400" dirty="0">
              <a:latin typeface="Times New Roman" pitchFamily="18" charset="0"/>
            </a:endParaRPr>
          </a:p>
        </p:txBody>
      </p:sp>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5</a:t>
            </a:fld>
            <a:endParaRPr lang="en-US" altLang="zh-TW"/>
          </a:p>
        </p:txBody>
      </p:sp>
    </p:spTree>
    <p:extLst>
      <p:ext uri="{BB962C8B-B14F-4D97-AF65-F5344CB8AC3E}">
        <p14:creationId xmlns:p14="http://schemas.microsoft.com/office/powerpoint/2010/main" val="2620165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3"/>
          <p:cNvSpPr>
            <a:spLocks noGrp="1"/>
          </p:cNvSpPr>
          <p:nvPr>
            <p:ph type="sldNum" sz="quarter" idx="10"/>
          </p:nvPr>
        </p:nvSpPr>
        <p:spPr>
          <a:noFill/>
        </p:spPr>
        <p:txBody>
          <a:bodyPr/>
          <a:lstStyle/>
          <a:p>
            <a:fld id="{5C30E835-5673-4AF6-A6AF-E9F598DC7676}" type="slidenum">
              <a:rPr lang="zh-TW" altLang="en-US" smtClean="0"/>
              <a:pPr/>
              <a:t>6</a:t>
            </a:fld>
            <a:endParaRPr lang="en-US" altLang="zh-TW"/>
          </a:p>
        </p:txBody>
      </p:sp>
      <p:sp>
        <p:nvSpPr>
          <p:cNvPr id="13316" name="Rectangle 3"/>
          <p:cNvSpPr>
            <a:spLocks noGrp="1" noChangeArrowheads="1"/>
          </p:cNvSpPr>
          <p:nvPr>
            <p:ph type="body" idx="1"/>
          </p:nvPr>
        </p:nvSpPr>
        <p:spPr/>
        <p:txBody>
          <a:bodyPr/>
          <a:lstStyle/>
          <a:p>
            <a:pPr algn="just" eaLnBrk="1" hangingPunct="1"/>
            <a:r>
              <a:rPr lang="zh-TW" altLang="en-US" sz="2600" dirty="0"/>
              <a:t>例</a:t>
            </a:r>
            <a:r>
              <a:rPr lang="en-US" altLang="zh-TW" sz="2600" dirty="0"/>
              <a:t>:</a:t>
            </a:r>
            <a:r>
              <a:rPr lang="zh-TW" altLang="en-US" sz="2600" dirty="0"/>
              <a:t>找出從</a:t>
            </a:r>
            <a:r>
              <a:rPr lang="en-US" altLang="zh-TW" sz="2600" dirty="0"/>
              <a:t>v</a:t>
            </a:r>
            <a:r>
              <a:rPr lang="en-US" altLang="zh-TW" sz="2600" baseline="-30000" dirty="0"/>
              <a:t>0</a:t>
            </a:r>
            <a:r>
              <a:rPr lang="zh-TW" altLang="en-US" sz="2600" dirty="0"/>
              <a:t>到</a:t>
            </a:r>
            <a:r>
              <a:rPr lang="en-US" altLang="zh-TW" sz="2600" dirty="0"/>
              <a:t>v</a:t>
            </a:r>
            <a:r>
              <a:rPr lang="en-US" altLang="zh-TW" sz="2600" baseline="-30000" dirty="0"/>
              <a:t>3</a:t>
            </a:r>
            <a:r>
              <a:rPr lang="zh-TW" altLang="en-US" sz="2600" dirty="0"/>
              <a:t>的最短路徑</a:t>
            </a:r>
            <a:r>
              <a:rPr lang="en-US" altLang="zh-TW" sz="2600" dirty="0"/>
              <a:t>(</a:t>
            </a:r>
            <a:r>
              <a:rPr lang="en-US" altLang="zh-TW" sz="2800" dirty="0"/>
              <a:t>shortest path</a:t>
            </a:r>
            <a:r>
              <a:rPr lang="en-US" altLang="zh-TW" sz="2600" dirty="0"/>
              <a:t>)</a:t>
            </a:r>
            <a:r>
              <a:rPr lang="zh-TW" altLang="en-US" sz="2600" dirty="0"/>
              <a:t>。</a:t>
            </a:r>
            <a:endParaRPr lang="en-US" altLang="zh-TW" sz="2600" dirty="0"/>
          </a:p>
          <a:p>
            <a:pPr lvl="1" algn="just" eaLnBrk="1" hangingPunct="1"/>
            <a:r>
              <a:rPr lang="zh-TW" altLang="en-US" sz="2200" dirty="0"/>
              <a:t>貪婪演算法可以解決此問題。</a:t>
            </a:r>
            <a:endParaRPr lang="en-US" altLang="zh-TW" sz="2200" dirty="0"/>
          </a:p>
          <a:p>
            <a:pPr lvl="1" algn="just" eaLnBrk="1" hangingPunct="1"/>
            <a:r>
              <a:rPr lang="zh-TW" altLang="en-US" sz="2400" dirty="0"/>
              <a:t>最短路徑</a:t>
            </a:r>
            <a:r>
              <a:rPr lang="en-US" altLang="zh-TW" sz="2200" dirty="0"/>
              <a:t>:  1 + 2 + 4 = 7</a:t>
            </a:r>
          </a:p>
          <a:p>
            <a:pPr algn="just" eaLnBrk="1" hangingPunct="1"/>
            <a:endParaRPr lang="en-US" altLang="zh-TW" sz="2600" dirty="0"/>
          </a:p>
          <a:p>
            <a:pPr eaLnBrk="1" hangingPunct="1"/>
            <a:endParaRPr lang="zh-TW" altLang="en-US" sz="2600" dirty="0"/>
          </a:p>
        </p:txBody>
      </p:sp>
      <p:sp>
        <p:nvSpPr>
          <p:cNvPr id="13317" name="Rectangle 5"/>
          <p:cNvSpPr>
            <a:spLocks noChangeArrowheads="1"/>
          </p:cNvSpPr>
          <p:nvPr/>
        </p:nvSpPr>
        <p:spPr bwMode="auto">
          <a:xfrm>
            <a:off x="1938338" y="2490788"/>
            <a:ext cx="9144000" cy="0"/>
          </a:xfrm>
          <a:prstGeom prst="rect">
            <a:avLst/>
          </a:prstGeom>
          <a:noFill/>
          <a:ln w="9525">
            <a:noFill/>
            <a:miter lim="800000"/>
            <a:headEnd/>
            <a:tailEnd/>
          </a:ln>
        </p:spPr>
        <p:txBody>
          <a:bodyPr>
            <a:spAutoFit/>
          </a:bodyPr>
          <a:lstStyle/>
          <a:p>
            <a:endParaRPr lang="zh-TW" altLang="en-US"/>
          </a:p>
        </p:txBody>
      </p:sp>
      <p:pic>
        <p:nvPicPr>
          <p:cNvPr id="13318" name="Picture 4"/>
          <p:cNvPicPr>
            <a:picLocks noChangeAspect="1" noChangeArrowheads="1"/>
          </p:cNvPicPr>
          <p:nvPr/>
        </p:nvPicPr>
        <p:blipFill>
          <a:blip r:embed="rId2" cstate="print"/>
          <a:srcRect/>
          <a:stretch>
            <a:fillRect/>
          </a:stretch>
        </p:blipFill>
        <p:spPr bwMode="auto">
          <a:xfrm>
            <a:off x="1371600" y="3657600"/>
            <a:ext cx="6934200" cy="2470150"/>
          </a:xfrm>
          <a:prstGeom prst="rect">
            <a:avLst/>
          </a:prstGeom>
          <a:noFill/>
          <a:ln w="9525">
            <a:noFill/>
            <a:miter lim="800000"/>
            <a:headEnd/>
            <a:tailEnd/>
          </a:ln>
        </p:spPr>
      </p:pic>
      <p:sp>
        <p:nvSpPr>
          <p:cNvPr id="2" name="標題 1"/>
          <p:cNvSpPr>
            <a:spLocks noGrp="1"/>
          </p:cNvSpPr>
          <p:nvPr>
            <p:ph type="title"/>
          </p:nvPr>
        </p:nvSpPr>
        <p:spPr/>
        <p:txBody>
          <a:bodyPr/>
          <a:lstStyle/>
          <a:p>
            <a:endParaRPr lang="zh-TW" altLang="en-US"/>
          </a:p>
        </p:txBody>
      </p:sp>
      <p:sp>
        <p:nvSpPr>
          <p:cNvPr id="9" name="Rectangle 1026"/>
          <p:cNvSpPr txBox="1">
            <a:spLocks noChangeArrowheads="1"/>
          </p:cNvSpPr>
          <p:nvPr/>
        </p:nvSpPr>
        <p:spPr bwMode="auto">
          <a:xfrm>
            <a:off x="1371600" y="548680"/>
            <a:ext cx="49685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pPr eaLnBrk="1" hangingPunct="1"/>
            <a:r>
              <a:rPr lang="zh-TW" altLang="en-US" kern="0"/>
              <a:t>有些問題可以使用貪婪演算法解決</a:t>
            </a:r>
            <a:endParaRPr lang="zh-TW" altLang="en-US" kern="0" dirty="0"/>
          </a:p>
        </p:txBody>
      </p:sp>
    </p:spTree>
    <p:extLst>
      <p:ext uri="{BB962C8B-B14F-4D97-AF65-F5344CB8AC3E}">
        <p14:creationId xmlns:p14="http://schemas.microsoft.com/office/powerpoint/2010/main" val="302794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0"/>
          </p:nvPr>
        </p:nvSpPr>
        <p:spPr>
          <a:noFill/>
        </p:spPr>
        <p:txBody>
          <a:bodyPr/>
          <a:lstStyle/>
          <a:p>
            <a:fld id="{BC3D7A2A-61BD-43D1-9B8D-437DA6B0DB94}" type="slidenum">
              <a:rPr lang="zh-TW" altLang="en-US" smtClean="0"/>
              <a:pPr/>
              <a:t>7</a:t>
            </a:fld>
            <a:endParaRPr lang="en-US" altLang="zh-TW"/>
          </a:p>
        </p:txBody>
      </p:sp>
      <p:sp>
        <p:nvSpPr>
          <p:cNvPr id="14339" name="Rectangle 1026"/>
          <p:cNvSpPr>
            <a:spLocks noGrp="1" noChangeArrowheads="1"/>
          </p:cNvSpPr>
          <p:nvPr>
            <p:ph type="title"/>
          </p:nvPr>
        </p:nvSpPr>
        <p:spPr>
          <a:xfrm>
            <a:off x="1331640" y="597626"/>
            <a:ext cx="4968552" cy="1143000"/>
          </a:xfrm>
        </p:spPr>
        <p:txBody>
          <a:bodyPr/>
          <a:lstStyle/>
          <a:p>
            <a:pPr eaLnBrk="1" hangingPunct="1"/>
            <a:r>
              <a:rPr lang="zh-TW" altLang="en-US" dirty="0"/>
              <a:t>有些問題不能使用貪婪演算法解決</a:t>
            </a:r>
          </a:p>
        </p:txBody>
      </p:sp>
      <p:sp>
        <p:nvSpPr>
          <p:cNvPr id="14340" name="Rectangle 1027"/>
          <p:cNvSpPr>
            <a:spLocks noGrp="1" noChangeArrowheads="1"/>
          </p:cNvSpPr>
          <p:nvPr>
            <p:ph type="body" idx="1"/>
          </p:nvPr>
        </p:nvSpPr>
        <p:spPr>
          <a:xfrm>
            <a:off x="0" y="1981200"/>
            <a:ext cx="8955088" cy="4876800"/>
          </a:xfrm>
        </p:spPr>
        <p:txBody>
          <a:bodyPr/>
          <a:lstStyle/>
          <a:p>
            <a:pPr algn="just" eaLnBrk="1" hangingPunct="1">
              <a:lnSpc>
                <a:spcPct val="90000"/>
              </a:lnSpc>
            </a:pPr>
            <a:r>
              <a:rPr lang="zh-TW" altLang="en-US" sz="2600" dirty="0"/>
              <a:t>例：從</a:t>
            </a:r>
            <a:r>
              <a:rPr lang="zh-TW" altLang="en-US" sz="2600" dirty="0">
                <a:solidFill>
                  <a:srgbClr val="FF0000"/>
                </a:solidFill>
              </a:rPr>
              <a:t>多階圖</a:t>
            </a:r>
            <a:r>
              <a:rPr lang="en-US" altLang="zh-TW" sz="2600" dirty="0">
                <a:solidFill>
                  <a:srgbClr val="FF0000"/>
                </a:solidFill>
              </a:rPr>
              <a:t>(</a:t>
            </a:r>
            <a:r>
              <a:rPr lang="en-US" altLang="zh-TW" sz="2600" dirty="0">
                <a:solidFill>
                  <a:schemeClr val="hlink"/>
                </a:solidFill>
              </a:rPr>
              <a:t>multi-stage graph)</a:t>
            </a:r>
            <a:r>
              <a:rPr lang="zh-TW" altLang="en-US" sz="2600" dirty="0"/>
              <a:t>中找出</a:t>
            </a:r>
            <a:r>
              <a:rPr lang="en-US" altLang="zh-TW" sz="2600" dirty="0"/>
              <a:t>v</a:t>
            </a:r>
            <a:r>
              <a:rPr lang="en-US" altLang="zh-TW" sz="2600" baseline="-30000" dirty="0"/>
              <a:t>0</a:t>
            </a:r>
            <a:r>
              <a:rPr lang="zh-TW" altLang="en-US" sz="2600" dirty="0"/>
              <a:t>到</a:t>
            </a:r>
            <a:r>
              <a:rPr lang="en-US" altLang="zh-TW" sz="2600" dirty="0"/>
              <a:t>v</a:t>
            </a:r>
            <a:r>
              <a:rPr lang="en-US" altLang="zh-TW" sz="2600" baseline="-30000" dirty="0"/>
              <a:t>3</a:t>
            </a:r>
            <a:r>
              <a:rPr lang="zh-TW" altLang="en-US" sz="2600" dirty="0"/>
              <a:t>的最短路徑。</a:t>
            </a:r>
            <a:endParaRPr lang="en-US" altLang="zh-TW" sz="2600" dirty="0"/>
          </a:p>
          <a:p>
            <a:pPr algn="just" eaLnBrk="1" hangingPunct="1">
              <a:lnSpc>
                <a:spcPct val="90000"/>
              </a:lnSpc>
            </a:pPr>
            <a:endParaRPr lang="en-US" altLang="zh-TW" sz="2600" dirty="0"/>
          </a:p>
          <a:p>
            <a:pPr algn="just" eaLnBrk="1" hangingPunct="1">
              <a:lnSpc>
                <a:spcPct val="90000"/>
              </a:lnSpc>
            </a:pPr>
            <a:endParaRPr lang="en-US" altLang="zh-TW" sz="2600" dirty="0"/>
          </a:p>
          <a:p>
            <a:pPr algn="just" eaLnBrk="1" hangingPunct="1">
              <a:lnSpc>
                <a:spcPct val="90000"/>
              </a:lnSpc>
            </a:pPr>
            <a:endParaRPr lang="en-US" altLang="zh-TW" sz="2800" dirty="0"/>
          </a:p>
          <a:p>
            <a:pPr algn="just" eaLnBrk="1" hangingPunct="1">
              <a:lnSpc>
                <a:spcPct val="90000"/>
              </a:lnSpc>
            </a:pPr>
            <a:endParaRPr lang="en-US" altLang="zh-TW" sz="2800" dirty="0"/>
          </a:p>
          <a:p>
            <a:pPr algn="just" eaLnBrk="1" hangingPunct="1">
              <a:lnSpc>
                <a:spcPct val="90000"/>
              </a:lnSpc>
            </a:pPr>
            <a:endParaRPr lang="en-US" altLang="zh-TW" sz="2800" dirty="0"/>
          </a:p>
          <a:p>
            <a:pPr algn="just" eaLnBrk="1" hangingPunct="1">
              <a:lnSpc>
                <a:spcPct val="90000"/>
              </a:lnSpc>
            </a:pPr>
            <a:r>
              <a:rPr lang="zh-TW" altLang="en-US" sz="2600" dirty="0"/>
              <a:t>貪婪演算法</a:t>
            </a:r>
            <a:r>
              <a:rPr lang="en-US" altLang="zh-TW" sz="2600" dirty="0"/>
              <a:t>: v</a:t>
            </a:r>
            <a:r>
              <a:rPr lang="en-US" altLang="zh-TW" sz="2600" baseline="-30000" dirty="0"/>
              <a:t>0</a:t>
            </a:r>
            <a:r>
              <a:rPr lang="en-US" altLang="zh-TW" sz="2600" dirty="0"/>
              <a:t>v</a:t>
            </a:r>
            <a:r>
              <a:rPr lang="en-US" altLang="zh-TW" sz="2600" baseline="-30000" dirty="0"/>
              <a:t>1,2</a:t>
            </a:r>
            <a:r>
              <a:rPr lang="en-US" altLang="zh-TW" sz="2600" dirty="0"/>
              <a:t>v</a:t>
            </a:r>
            <a:r>
              <a:rPr lang="en-US" altLang="zh-TW" sz="2600" baseline="-30000" dirty="0"/>
              <a:t>2,1</a:t>
            </a:r>
            <a:r>
              <a:rPr lang="en-US" altLang="zh-TW" sz="2600" dirty="0"/>
              <a:t>v</a:t>
            </a:r>
            <a:r>
              <a:rPr lang="en-US" altLang="zh-TW" sz="2600" baseline="-30000" dirty="0"/>
              <a:t>3</a:t>
            </a:r>
            <a:r>
              <a:rPr lang="en-US" altLang="zh-TW" sz="2600" dirty="0"/>
              <a:t> = 23</a:t>
            </a:r>
          </a:p>
          <a:p>
            <a:pPr algn="just" eaLnBrk="1" hangingPunct="1">
              <a:lnSpc>
                <a:spcPct val="90000"/>
              </a:lnSpc>
            </a:pPr>
            <a:r>
              <a:rPr lang="zh-TW" altLang="en-US" sz="2600" dirty="0"/>
              <a:t>最佳解</a:t>
            </a:r>
            <a:r>
              <a:rPr lang="en-US" altLang="zh-TW" sz="2600" dirty="0"/>
              <a:t>: v</a:t>
            </a:r>
            <a:r>
              <a:rPr lang="en-US" altLang="zh-TW" sz="2600" baseline="-30000" dirty="0"/>
              <a:t>0</a:t>
            </a:r>
            <a:r>
              <a:rPr lang="en-US" altLang="zh-TW" sz="2600" dirty="0"/>
              <a:t>v</a:t>
            </a:r>
            <a:r>
              <a:rPr lang="en-US" altLang="zh-TW" sz="2600" baseline="-30000" dirty="0"/>
              <a:t>1,1</a:t>
            </a:r>
            <a:r>
              <a:rPr lang="en-US" altLang="zh-TW" sz="2600" dirty="0"/>
              <a:t>v</a:t>
            </a:r>
            <a:r>
              <a:rPr lang="en-US" altLang="zh-TW" sz="2600" baseline="-30000" dirty="0"/>
              <a:t>2,2</a:t>
            </a:r>
            <a:r>
              <a:rPr lang="en-US" altLang="zh-TW" sz="2600" dirty="0"/>
              <a:t>v</a:t>
            </a:r>
            <a:r>
              <a:rPr lang="en-US" altLang="zh-TW" sz="2600" baseline="-30000" dirty="0"/>
              <a:t>3</a:t>
            </a:r>
            <a:r>
              <a:rPr lang="en-US" altLang="zh-TW" sz="2600" dirty="0"/>
              <a:t> = 7</a:t>
            </a:r>
          </a:p>
          <a:p>
            <a:pPr algn="just" eaLnBrk="1" hangingPunct="1">
              <a:lnSpc>
                <a:spcPct val="90000"/>
              </a:lnSpc>
            </a:pPr>
            <a:r>
              <a:rPr lang="zh-TW" altLang="en-US" sz="2600" dirty="0"/>
              <a:t>貪婪演算法無法解決此問題。</a:t>
            </a:r>
            <a:endParaRPr lang="en-US" altLang="zh-TW" sz="2600" dirty="0"/>
          </a:p>
          <a:p>
            <a:pPr algn="just" eaLnBrk="1" hangingPunct="1">
              <a:lnSpc>
                <a:spcPct val="90000"/>
              </a:lnSpc>
            </a:pPr>
            <a:r>
              <a:rPr lang="zh-TW" altLang="en-US" sz="2600" dirty="0"/>
              <a:t>這是因為不同</a:t>
            </a:r>
            <a:r>
              <a:rPr lang="zh-TW" altLang="en-US" sz="2600" dirty="0">
                <a:solidFill>
                  <a:srgbClr val="FF0000"/>
                </a:solidFill>
              </a:rPr>
              <a:t>階</a:t>
            </a:r>
            <a:r>
              <a:rPr lang="en-US" altLang="zh-TW" sz="2600" dirty="0">
                <a:solidFill>
                  <a:srgbClr val="FF0000"/>
                </a:solidFill>
              </a:rPr>
              <a:t>(stage)</a:t>
            </a:r>
            <a:r>
              <a:rPr lang="zh-TW" altLang="en-US" sz="2600" dirty="0"/>
              <a:t>的決策會影響到其他階的決策。</a:t>
            </a:r>
            <a:endParaRPr lang="en-US" altLang="zh-TW" sz="2600" dirty="0"/>
          </a:p>
        </p:txBody>
      </p:sp>
      <p:sp>
        <p:nvSpPr>
          <p:cNvPr id="14341" name="Rectangle 1029"/>
          <p:cNvSpPr>
            <a:spLocks noChangeArrowheads="1"/>
          </p:cNvSpPr>
          <p:nvPr/>
        </p:nvSpPr>
        <p:spPr bwMode="auto">
          <a:xfrm>
            <a:off x="1938338" y="2271713"/>
            <a:ext cx="9144000" cy="0"/>
          </a:xfrm>
          <a:prstGeom prst="rect">
            <a:avLst/>
          </a:prstGeom>
          <a:noFill/>
          <a:ln w="9525">
            <a:noFill/>
            <a:miter lim="800000"/>
            <a:headEnd/>
            <a:tailEnd/>
          </a:ln>
        </p:spPr>
        <p:txBody>
          <a:bodyPr>
            <a:spAutoFit/>
          </a:bodyPr>
          <a:lstStyle/>
          <a:p>
            <a:endParaRPr lang="zh-TW" altLang="en-US"/>
          </a:p>
        </p:txBody>
      </p:sp>
      <p:pic>
        <p:nvPicPr>
          <p:cNvPr id="14342" name="Picture 1028"/>
          <p:cNvPicPr>
            <a:picLocks noChangeAspect="1" noChangeArrowheads="1"/>
          </p:cNvPicPr>
          <p:nvPr/>
        </p:nvPicPr>
        <p:blipFill>
          <a:blip r:embed="rId2" cstate="print"/>
          <a:srcRect/>
          <a:stretch>
            <a:fillRect/>
          </a:stretch>
        </p:blipFill>
        <p:spPr bwMode="auto">
          <a:xfrm>
            <a:off x="2279104" y="2492896"/>
            <a:ext cx="5029200" cy="2209800"/>
          </a:xfrm>
          <a:prstGeom prst="rect">
            <a:avLst/>
          </a:prstGeom>
          <a:noFill/>
          <a:ln w="9525">
            <a:noFill/>
            <a:miter lim="800000"/>
            <a:headEnd/>
            <a:tailEnd/>
          </a:ln>
        </p:spPr>
      </p:pic>
    </p:spTree>
    <p:extLst>
      <p:ext uri="{BB962C8B-B14F-4D97-AF65-F5344CB8AC3E}">
        <p14:creationId xmlns:p14="http://schemas.microsoft.com/office/powerpoint/2010/main" val="308588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zh-TW" altLang="en-US" dirty="0"/>
              <a:t>複習</a:t>
            </a:r>
            <a:r>
              <a:rPr lang="en-US" altLang="zh-TW" dirty="0"/>
              <a:t>:</a:t>
            </a:r>
            <a:br>
              <a:rPr lang="en-US" altLang="zh-TW" dirty="0"/>
            </a:br>
            <a:r>
              <a:rPr lang="zh-TW" altLang="en-US" dirty="0"/>
              <a:t>動態規劃與貪婪演算法之比較</a:t>
            </a:r>
          </a:p>
        </p:txBody>
      </p:sp>
      <p:sp>
        <p:nvSpPr>
          <p:cNvPr id="31748" name="Rectangle 3"/>
          <p:cNvSpPr>
            <a:spLocks noGrp="1" noChangeArrowheads="1"/>
          </p:cNvSpPr>
          <p:nvPr>
            <p:ph type="body" idx="1"/>
          </p:nvPr>
        </p:nvSpPr>
        <p:spPr>
          <a:xfrm>
            <a:off x="179512" y="1978496"/>
            <a:ext cx="8784976" cy="4114800"/>
          </a:xfrm>
        </p:spPr>
        <p:txBody>
          <a:bodyPr/>
          <a:lstStyle/>
          <a:p>
            <a:pPr eaLnBrk="1" hangingPunct="1">
              <a:lnSpc>
                <a:spcPct val="90000"/>
              </a:lnSpc>
            </a:pPr>
            <a:r>
              <a:rPr lang="zh-TW" altLang="en-US" dirty="0">
                <a:sym typeface="Symbol" pitchFamily="18" charset="2"/>
              </a:rPr>
              <a:t>比較</a:t>
            </a:r>
            <a:r>
              <a:rPr lang="en-US" altLang="zh-TW" dirty="0">
                <a:sym typeface="Symbol" pitchFamily="18" charset="2"/>
              </a:rPr>
              <a:t>:</a:t>
            </a:r>
          </a:p>
          <a:p>
            <a:pPr marL="0" indent="0" eaLnBrk="1" hangingPunct="1">
              <a:lnSpc>
                <a:spcPct val="90000"/>
              </a:lnSpc>
              <a:buNone/>
            </a:pPr>
            <a:r>
              <a:rPr lang="zh-TW" altLang="en-US" dirty="0">
                <a:solidFill>
                  <a:srgbClr val="0000CC"/>
                </a:solidFill>
                <a:sym typeface="Symbol" pitchFamily="18" charset="2"/>
              </a:rPr>
              <a:t>二者都是透過一系列的決策以解決最佳化問題</a:t>
            </a:r>
            <a:r>
              <a:rPr lang="zh-TW" altLang="en-US" dirty="0">
                <a:sym typeface="Symbol" pitchFamily="18" charset="2"/>
              </a:rPr>
              <a:t>，但是有以下的不同點</a:t>
            </a:r>
            <a:r>
              <a:rPr lang="en-US" altLang="zh-TW" dirty="0">
                <a:sym typeface="Symbol" pitchFamily="18" charset="2"/>
              </a:rPr>
              <a:t>:</a:t>
            </a:r>
          </a:p>
          <a:p>
            <a:pPr lvl="1" eaLnBrk="1" hangingPunct="1">
              <a:lnSpc>
                <a:spcPct val="90000"/>
              </a:lnSpc>
            </a:pPr>
            <a:r>
              <a:rPr lang="zh-TW" altLang="en-US" dirty="0">
                <a:sym typeface="Symbol" pitchFamily="18" charset="2"/>
              </a:rPr>
              <a:t>在貪婪演算法中，任何決策都是</a:t>
            </a:r>
            <a:r>
              <a:rPr lang="zh-TW" altLang="en-US" dirty="0">
                <a:solidFill>
                  <a:srgbClr val="0000CC"/>
                </a:solidFill>
                <a:sym typeface="Symbol" pitchFamily="18" charset="2"/>
              </a:rPr>
              <a:t>獨立</a:t>
            </a:r>
            <a:r>
              <a:rPr lang="en-US" altLang="zh-TW" dirty="0">
                <a:solidFill>
                  <a:srgbClr val="0000CC"/>
                </a:solidFill>
                <a:sym typeface="Symbol" pitchFamily="18" charset="2"/>
              </a:rPr>
              <a:t>(independent)</a:t>
            </a:r>
            <a:r>
              <a:rPr lang="zh-TW" altLang="en-US" dirty="0">
                <a:sym typeface="Symbol" pitchFamily="18" charset="2"/>
              </a:rPr>
              <a:t>的，都</a:t>
            </a:r>
            <a:r>
              <a:rPr lang="zh-TW" altLang="en-US" dirty="0">
                <a:solidFill>
                  <a:srgbClr val="0000CC"/>
                </a:solidFill>
                <a:sym typeface="Symbol" pitchFamily="18" charset="2"/>
              </a:rPr>
              <a:t>只要考慮區域最佳解</a:t>
            </a:r>
            <a:r>
              <a:rPr lang="en-US" altLang="zh-TW" dirty="0">
                <a:solidFill>
                  <a:srgbClr val="0000CC"/>
                </a:solidFill>
                <a:sym typeface="Symbol" pitchFamily="18" charset="2"/>
              </a:rPr>
              <a:t>(locally optimal)</a:t>
            </a:r>
            <a:r>
              <a:rPr lang="zh-TW" altLang="en-US" dirty="0">
                <a:sym typeface="Symbol" pitchFamily="18" charset="2"/>
              </a:rPr>
              <a:t>。這些區域最佳解最後會加成為全域最佳解</a:t>
            </a:r>
            <a:r>
              <a:rPr lang="en-US" altLang="zh-TW" dirty="0">
                <a:sym typeface="Symbol" pitchFamily="18" charset="2"/>
              </a:rPr>
              <a:t>(globally optimal solution)</a:t>
            </a:r>
            <a:r>
              <a:rPr lang="zh-TW" altLang="en-US" dirty="0">
                <a:sym typeface="Symbol" pitchFamily="18" charset="2"/>
              </a:rPr>
              <a:t>。</a:t>
            </a:r>
            <a:endParaRPr lang="en-US" altLang="zh-TW" dirty="0">
              <a:sym typeface="Symbol" pitchFamily="18" charset="2"/>
            </a:endParaRPr>
          </a:p>
          <a:p>
            <a:pPr lvl="1" eaLnBrk="1" hangingPunct="1">
              <a:lnSpc>
                <a:spcPct val="90000"/>
              </a:lnSpc>
            </a:pPr>
            <a:r>
              <a:rPr lang="zh-TW" altLang="en-US" dirty="0">
                <a:sym typeface="Symbol" pitchFamily="18" charset="2"/>
              </a:rPr>
              <a:t>在動態規劃演算法中，</a:t>
            </a:r>
            <a:r>
              <a:rPr lang="zh-TW" altLang="en-US" dirty="0">
                <a:solidFill>
                  <a:srgbClr val="0000CC"/>
                </a:solidFill>
                <a:sym typeface="Symbol" pitchFamily="18" charset="2"/>
              </a:rPr>
              <a:t>決策是相依的</a:t>
            </a:r>
            <a:r>
              <a:rPr lang="en-US" altLang="zh-TW" dirty="0">
                <a:solidFill>
                  <a:srgbClr val="0000CC"/>
                </a:solidFill>
                <a:sym typeface="Symbol" pitchFamily="18" charset="2"/>
              </a:rPr>
              <a:t>(dependent)</a:t>
            </a:r>
            <a:r>
              <a:rPr lang="zh-TW" altLang="en-US" dirty="0">
                <a:sym typeface="Symbol" pitchFamily="18" charset="2"/>
              </a:rPr>
              <a:t>。每個決策必須考慮其他決策所產生的結果才能求得全域最佳解</a:t>
            </a:r>
            <a:r>
              <a:rPr lang="en-US" altLang="zh-TW" dirty="0">
                <a:sym typeface="Symbol" pitchFamily="18" charset="2"/>
              </a:rPr>
              <a:t>(globally optimal solution)</a:t>
            </a:r>
            <a:r>
              <a:rPr lang="zh-TW" altLang="en-US" dirty="0">
                <a:sym typeface="Symbol" pitchFamily="18" charset="2"/>
              </a:rPr>
              <a:t>。</a:t>
            </a:r>
            <a:endParaRPr lang="en-US" altLang="zh-TW" dirty="0">
              <a:sym typeface="Symbol" pitchFamily="18" charset="2"/>
            </a:endParaRPr>
          </a:p>
          <a:p>
            <a:pPr lvl="1" eaLnBrk="1" hangingPunct="1">
              <a:lnSpc>
                <a:spcPct val="90000"/>
              </a:lnSpc>
            </a:pPr>
            <a:endParaRPr lang="en-US" altLang="zh-TW" dirty="0">
              <a:solidFill>
                <a:srgbClr val="0000CC"/>
              </a:solidFill>
            </a:endParaRPr>
          </a:p>
          <a:p>
            <a:pPr eaLnBrk="1" hangingPunct="1">
              <a:lnSpc>
                <a:spcPct val="90000"/>
              </a:lnSpc>
            </a:pPr>
            <a:endParaRPr lang="en-US" altLang="zh-TW" sz="3600" dirty="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8</a:t>
            </a:fld>
            <a:endParaRPr lang="en-US" altLang="zh-TW"/>
          </a:p>
        </p:txBody>
      </p:sp>
    </p:spTree>
    <p:extLst>
      <p:ext uri="{BB962C8B-B14F-4D97-AF65-F5344CB8AC3E}">
        <p14:creationId xmlns:p14="http://schemas.microsoft.com/office/powerpoint/2010/main" val="5378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xEl>
                                              <p:pRg st="1" end="1"/>
                                            </p:txEl>
                                          </p:spTgt>
                                        </p:tgtEl>
                                        <p:attrNameLst>
                                          <p:attrName>style.visibility</p:attrName>
                                        </p:attrNameLst>
                                      </p:cBhvr>
                                      <p:to>
                                        <p:strVal val="visible"/>
                                      </p:to>
                                    </p:set>
                                    <p:anim calcmode="lin" valueType="num">
                                      <p:cBhvr additive="base">
                                        <p:cTn id="13" dur="5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anim calcmode="lin" valueType="num">
                                      <p:cBhvr additive="base">
                                        <p:cTn id="19"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anim calcmode="lin" valueType="num">
                                      <p:cBhvr additive="base">
                                        <p:cTn id="25" dur="5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1182688" y="2492895"/>
            <a:ext cx="7772400" cy="3639617"/>
          </a:xfrm>
        </p:spPr>
        <p:txBody>
          <a:bodyPr/>
          <a:lstStyle/>
          <a:p>
            <a:pPr marL="0" indent="0">
              <a:buNone/>
            </a:pPr>
            <a:r>
              <a:rPr lang="en-US" altLang="zh-TW" sz="4400" b="1" dirty="0"/>
              <a:t>Dijkstra</a:t>
            </a:r>
            <a:r>
              <a:rPr lang="zh-TW" altLang="en-US" sz="4400" b="1" dirty="0"/>
              <a:t>最短路徑演算法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9</a:t>
            </a:fld>
            <a:endParaRPr lang="en-US" altLang="zh-TW"/>
          </a:p>
        </p:txBody>
      </p:sp>
    </p:spTree>
    <p:extLst>
      <p:ext uri="{BB962C8B-B14F-4D97-AF65-F5344CB8AC3E}">
        <p14:creationId xmlns:p14="http://schemas.microsoft.com/office/powerpoint/2010/main" val="3540521907"/>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13993</TotalTime>
  <Words>6074</Words>
  <Application>Microsoft Office PowerPoint</Application>
  <PresentationFormat>如螢幕大小 (4:3)</PresentationFormat>
  <Paragraphs>390</Paragraphs>
  <Slides>42</Slides>
  <Notes>13</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2</vt:i4>
      </vt:variant>
      <vt:variant>
        <vt:lpstr>投影片標題</vt:lpstr>
      </vt:variant>
      <vt:variant>
        <vt:i4>42</vt:i4>
      </vt:variant>
    </vt:vector>
  </HeadingPairs>
  <TitlesOfParts>
    <vt:vector size="54" baseType="lpstr">
      <vt:lpstr>Arial Unicode MS</vt:lpstr>
      <vt:lpstr>新細明體</vt:lpstr>
      <vt:lpstr>Arial</vt:lpstr>
      <vt:lpstr>Calibri</vt:lpstr>
      <vt:lpstr>Cambria Math</vt:lpstr>
      <vt:lpstr>Symbol</vt:lpstr>
      <vt:lpstr>Tahoma</vt:lpstr>
      <vt:lpstr>Times New Roman</vt:lpstr>
      <vt:lpstr>Wingdings</vt:lpstr>
      <vt:lpstr>Blends</vt:lpstr>
      <vt:lpstr>VISIO</vt:lpstr>
      <vt:lpstr>Microsoft Visio 2003-2010 Drawing</vt:lpstr>
      <vt:lpstr>最短路徑演算法</vt:lpstr>
      <vt:lpstr>最短路徑演算法</vt:lpstr>
      <vt:lpstr>圖的最短路徑 (1)</vt:lpstr>
      <vt:lpstr>圖的最短路徑 (2)</vt:lpstr>
      <vt:lpstr>圖的最短路徑 (3)</vt:lpstr>
      <vt:lpstr>PowerPoint 簡報</vt:lpstr>
      <vt:lpstr>有些問題不能使用貪婪演算法解決</vt:lpstr>
      <vt:lpstr>複習: 動態規劃與貪婪演算法之比較</vt:lpstr>
      <vt:lpstr>PowerPoint 簡報</vt:lpstr>
      <vt:lpstr>PowerPoint 簡報</vt:lpstr>
      <vt:lpstr>Dijkstra最短路徑演算法 </vt:lpstr>
      <vt:lpstr>Dijkstra最短路徑演算法介紹</vt:lpstr>
      <vt:lpstr>Dijkstra最短路徑演算法</vt:lpstr>
      <vt:lpstr>Dijkstra最短路徑演算法 如何記錄所有的路徑?</vt:lpstr>
      <vt:lpstr>Dijkstra演算法執行範例</vt:lpstr>
      <vt:lpstr>Dijkstra最短路徑演算法複雜度</vt:lpstr>
      <vt:lpstr>具有負權重邊的圖的SPP</vt:lpstr>
      <vt:lpstr>如何讓Dijkstra演算法解決具有負權重邊的圖的SPP</vt:lpstr>
      <vt:lpstr>外匯與金融套利  (currency exchange and arbitrage) </vt:lpstr>
      <vt:lpstr>PowerPoint 簡報</vt:lpstr>
      <vt:lpstr>Bellman-Ford最短路徑演算法介紹</vt:lpstr>
      <vt:lpstr>Bellman-Ford最短路徑演算法介紹(續)</vt:lpstr>
      <vt:lpstr>Bellman-Ford最短路徑演算法介紹(續)</vt:lpstr>
      <vt:lpstr>Bellman-Ford最短路徑演算法</vt:lpstr>
      <vt:lpstr>Bellman-Ford最短路徑演算法複雜度</vt:lpstr>
      <vt:lpstr>Bellman-Ford最短路徑演算法 執行範例</vt:lpstr>
      <vt:lpstr>PowerPoint 簡報</vt:lpstr>
      <vt:lpstr>Floyd-Warshall最短路徑演算法介紹</vt:lpstr>
      <vt:lpstr>Floyd-Warshall最短路徑演算法介紹(續)</vt:lpstr>
      <vt:lpstr>Floyd-Warshall最短路徑演算法</vt:lpstr>
      <vt:lpstr>PowerPoint 簡報</vt:lpstr>
      <vt:lpstr>Floyd-Warshall最短路徑演算法範例: 陣列初始化</vt:lpstr>
      <vt:lpstr>Floyd-Warshall最短路徑演算法複雜度</vt:lpstr>
      <vt:lpstr>PowerPoint 簡報</vt:lpstr>
      <vt:lpstr>多階圖最短路徑問題 (multi-stage graph shortest path problem)</vt:lpstr>
      <vt:lpstr>多階圖範例</vt:lpstr>
      <vt:lpstr>貪婪演算法無法解決 多階圖最小成本路徑問題</vt:lpstr>
      <vt:lpstr>動態規劃遞迴關係 (1)</vt:lpstr>
      <vt:lpstr>動態規劃遞迴關係 (2)</vt:lpstr>
      <vt:lpstr>動態規劃遞迴關係 (3)</vt:lpstr>
      <vt:lpstr>動態規劃多階圖最短路徑演算法 </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ACNlab</dc:creator>
  <cp:lastModifiedBy>Ray</cp:lastModifiedBy>
  <cp:revision>379</cp:revision>
  <cp:lastPrinted>2016-04-25T23:07:27Z</cp:lastPrinted>
  <dcterms:created xsi:type="dcterms:W3CDTF">1601-01-01T00:00:00Z</dcterms:created>
  <dcterms:modified xsi:type="dcterms:W3CDTF">2025-04-22T03:06:11Z</dcterms:modified>
</cp:coreProperties>
</file>