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14"/>
  </p:notesMasterIdLst>
  <p:sldIdLst>
    <p:sldId id="515" r:id="rId2"/>
    <p:sldId id="516" r:id="rId3"/>
    <p:sldId id="517" r:id="rId4"/>
    <p:sldId id="543" r:id="rId5"/>
    <p:sldId id="544" r:id="rId6"/>
    <p:sldId id="545" r:id="rId7"/>
    <p:sldId id="546" r:id="rId8"/>
    <p:sldId id="547" r:id="rId9"/>
    <p:sldId id="330" r:id="rId10"/>
    <p:sldId id="473" r:id="rId11"/>
    <p:sldId id="479" r:id="rId12"/>
    <p:sldId id="266" r:id="rId13"/>
  </p:sldIdLst>
  <p:sldSz cx="9144000" cy="6858000" type="screen4x3"/>
  <p:notesSz cx="6815138" cy="994568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ahoma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4" autoAdjust="0"/>
    <p:restoredTop sz="82770" autoAdjust="0"/>
  </p:normalViewPr>
  <p:slideViewPr>
    <p:cSldViewPr>
      <p:cViewPr varScale="1">
        <p:scale>
          <a:sx n="51" d="100"/>
          <a:sy n="51" d="100"/>
        </p:scale>
        <p:origin x="97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13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25" d="100"/>
          <a:sy n="25" d="100"/>
        </p:scale>
        <p:origin x="1900" y="5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6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fld id="{C53695A4-D18D-48FE-B642-9C25F36F3327}" type="datetimeFigureOut">
              <a:rPr lang="zh-TW" altLang="en-US"/>
              <a:pPr>
                <a:defRPr/>
              </a:pPr>
              <a:t>2015/12/29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22338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1514" y="4724202"/>
            <a:ext cx="545211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dirty="0" smtClean="0"/>
              <a:t>按一下以編輯母片文字樣式</a:t>
            </a:r>
          </a:p>
          <a:p>
            <a:pPr lvl="1"/>
            <a:r>
              <a:rPr lang="zh-TW" altLang="en-US" noProof="0" dirty="0" smtClean="0"/>
              <a:t>第二層</a:t>
            </a:r>
          </a:p>
          <a:p>
            <a:pPr lvl="2"/>
            <a:r>
              <a:rPr lang="zh-TW" altLang="en-US" noProof="0" dirty="0" smtClean="0"/>
              <a:t>第三層</a:t>
            </a:r>
          </a:p>
          <a:p>
            <a:pPr lvl="3"/>
            <a:r>
              <a:rPr lang="zh-TW" altLang="en-US" noProof="0" dirty="0" smtClean="0"/>
              <a:t>第四層</a:t>
            </a:r>
          </a:p>
          <a:p>
            <a:pPr lvl="4"/>
            <a:r>
              <a:rPr lang="zh-TW" altLang="en-US" noProof="0" dirty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53226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60335" y="9446678"/>
            <a:ext cx="2953226" cy="49728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新細明體" charset="-120"/>
              </a:defRPr>
            </a:lvl1pPr>
          </a:lstStyle>
          <a:p>
            <a:pPr>
              <a:defRPr/>
            </a:pPr>
            <a:fld id="{582C559C-28FE-40B5-A426-FB3B2A3FFBEC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73570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EMC_Corporation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776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1776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6CCF0A3D-C284-4F6D-82CA-20C42E9D0C75}" type="slidenum">
              <a:rPr lang="zh-TW" altLang="en-US" smtClean="0"/>
              <a:pPr/>
              <a:t>1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4565220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D6CAEB4-64B3-4072-8E2E-6906204013C2}" type="slidenum">
              <a:rPr lang="en-US" altLang="zh-TW" smtClean="0"/>
              <a:pPr>
                <a:defRPr/>
              </a:pPr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311120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913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/>
          <a:p>
            <a:endParaRPr lang="zh-TW" altLang="en-US" sz="1400" dirty="0" smtClean="0"/>
          </a:p>
        </p:txBody>
      </p:sp>
      <p:sp>
        <p:nvSpPr>
          <p:cNvPr id="21914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A53825A9-30FC-411F-89BF-83FA2D4DEA4B}" type="slidenum">
              <a:rPr lang="zh-TW" altLang="en-US" smtClean="0"/>
              <a:pPr/>
              <a:t>12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3585156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Founded as an independent company in 1982, RSA Security, Inc. was acquired by </a:t>
            </a:r>
            <a:r>
              <a:rPr lang="en-US" altLang="zh-TW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EMC Corporation"/>
              </a:rPr>
              <a:t>EMC Corporation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in 2006 for US$2.1 billion and operates as a division within EMC.</a:t>
            </a:r>
          </a:p>
          <a:p>
            <a:endParaRPr lang="en-US" altLang="zh-TW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TW" dirty="0" smtClean="0"/>
              <a:t>RSA Security</a:t>
            </a:r>
            <a:r>
              <a:rPr lang="zh-TW" altLang="en-US" dirty="0" smtClean="0"/>
              <a:t>公司提出了</a:t>
            </a:r>
            <a:r>
              <a:rPr lang="en-US" altLang="zh-TW" dirty="0" smtClean="0"/>
              <a:t>8</a:t>
            </a:r>
            <a:r>
              <a:rPr lang="zh-TW" altLang="en-US" dirty="0" smtClean="0"/>
              <a:t>個巨大合成數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C559C-28FE-40B5-A426-FB3B2A3FFBEC}" type="slidenum">
              <a:rPr lang="zh-TW" altLang="en-US" smtClean="0"/>
              <a:pPr>
                <a:defRPr/>
              </a:pPr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0260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C559C-28FE-40B5-A426-FB3B2A3FFBEC}" type="slidenum">
              <a:rPr lang="zh-TW" altLang="en-US" smtClean="0"/>
              <a:pPr>
                <a:defRPr/>
              </a:pPr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2733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1999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年，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RSA-155 (512 bits)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被成功分解，花了五個月時間（約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8000 MIPS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年）和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224 CPU hours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在一台有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3.2G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中央記憶體的</a:t>
            </a:r>
            <a:r>
              <a:rPr lang="en-US" altLang="zh-TW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Cray C916</a:t>
            </a:r>
            <a:r>
              <a:rPr lang="zh-TW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電腦上完成。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C559C-28FE-40B5-A426-FB3B2A3FFBEC}" type="slidenum">
              <a:rPr lang="zh-TW" altLang="en-US" smtClean="0"/>
              <a:pPr>
                <a:defRPr/>
              </a:pPr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96643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C559C-28FE-40B5-A426-FB3B2A3FFBEC}" type="slidenum">
              <a:rPr lang="zh-TW" altLang="en-US" smtClean="0"/>
              <a:pPr>
                <a:defRPr/>
              </a:pPr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49535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C559C-28FE-40B5-A426-FB3B2A3FFBEC}" type="slidenum">
              <a:rPr lang="zh-TW" altLang="en-US" smtClean="0"/>
              <a:pPr>
                <a:defRPr/>
              </a:pPr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70468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2C559C-28FE-40B5-A426-FB3B2A3FFBEC}" type="slidenum">
              <a:rPr lang="zh-TW" altLang="en-US" smtClean="0"/>
              <a:pPr>
                <a:defRPr/>
              </a:pPr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32596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2390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3C8890B4-89E5-41EA-B2A1-3FE6D69FE444}" type="slidenum">
              <a:rPr lang="zh-TW" altLang="en-US" smtClean="0"/>
              <a:pPr/>
              <a:t>9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37042159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390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2390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fld id="{3C8890B4-89E5-41EA-B2A1-3FE6D69FE444}" type="slidenum">
              <a:rPr lang="zh-TW" altLang="en-US" smtClean="0"/>
              <a:pPr/>
              <a:t>10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11222349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Tahoma" panose="020B060403050404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defRPr/>
                </a:pPr>
                <a:endParaRPr lang="zh-TW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Tahoma" panose="020B060403050404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defRPr/>
              </a:pPr>
              <a:endParaRPr lang="zh-TW" altLang="en-US" smtClean="0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887F150-A674-402E-8892-955D0CBE442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77591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E3E37-7050-486D-83DB-5ABDB12702A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4271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02436-C4AC-4CB2-B443-8B959A128BBB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233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B57BC-B155-4EF5-A92A-45800138ADD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7643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75512" y="6428184"/>
            <a:ext cx="19050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8154C3-CA2C-435B-BAD9-6537B1DA749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42515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03504" y="6428184"/>
            <a:ext cx="1905000" cy="4572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CE561-106C-488F-B3C7-7E644A8EA84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3807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2AB245-BBF8-489B-B8C4-33262A6C839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26486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4BEA5-165B-40C2-B718-9D4335AEA53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89159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DBD5F-8771-4122-8697-6F9F7198BFC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461807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12FD0-9FD0-407E-AA70-2F59D9AA3E9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450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DE53B1-D181-4C5C-BFB6-C6512E5E43B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8699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29A6A-76A8-49A2-AD0D-18FB0D839C9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9490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Tahoma" panose="020B060403050404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zh-TW" sz="2400" smtClean="0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>
                <a:ea typeface="新細明體" charset="-120"/>
              </a:defRPr>
            </a:lvl1pPr>
          </a:lstStyle>
          <a:p>
            <a:pPr>
              <a:defRPr/>
            </a:pPr>
            <a:fld id="{AFA09887-A44A-4E74-BD30-2A39E9C5C99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1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ahoma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>
          <a:xfrm>
            <a:off x="179388" y="2017713"/>
            <a:ext cx="877570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TW" altLang="en-US" sz="6000" b="1" dirty="0" smtClean="0"/>
              <a:t>質數的應用 </a:t>
            </a:r>
            <a:r>
              <a:rPr lang="en-US" altLang="zh-TW" sz="6000" b="1" dirty="0" smtClean="0"/>
              <a:t>– </a:t>
            </a:r>
            <a:br>
              <a:rPr lang="en-US" altLang="zh-TW" sz="6000" b="1" dirty="0" smtClean="0"/>
            </a:br>
            <a:r>
              <a:rPr lang="en-US" altLang="zh-TW" sz="6000" b="1" dirty="0" smtClean="0"/>
              <a:t>RSA</a:t>
            </a:r>
            <a:r>
              <a:rPr lang="zh-TW" altLang="en-US" sz="6000" b="1" dirty="0" smtClean="0"/>
              <a:t>加密演算法</a:t>
            </a:r>
            <a:endParaRPr lang="zh-TW" altLang="en-US" sz="6000" dirty="0" smtClean="0"/>
          </a:p>
        </p:txBody>
      </p:sp>
      <p:sp>
        <p:nvSpPr>
          <p:cNvPr id="11268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419C6B6-255E-44FF-AC50-C63D253D34CE}" type="slidenum">
              <a:rPr kumimoji="0" lang="en-US" altLang="zh-TW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zh-TW" sz="1400" smtClean="0"/>
          </a:p>
        </p:txBody>
      </p:sp>
      <p:sp>
        <p:nvSpPr>
          <p:cNvPr id="5" name="副標題 1"/>
          <p:cNvSpPr txBox="1">
            <a:spLocks/>
          </p:cNvSpPr>
          <p:nvPr/>
        </p:nvSpPr>
        <p:spPr bwMode="auto">
          <a:xfrm>
            <a:off x="539365" y="4797152"/>
            <a:ext cx="8065269" cy="98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zh-TW" altLang="en-US" sz="4000" b="1" kern="0" dirty="0" smtClean="0"/>
              <a:t>國立中央大學 資工系 江振瑞</a:t>
            </a:r>
            <a:endParaRPr lang="zh-TW" altLang="en-US" sz="4000" kern="0" dirty="0" smtClean="0"/>
          </a:p>
        </p:txBody>
      </p:sp>
    </p:spTree>
    <p:extLst>
      <p:ext uri="{BB962C8B-B14F-4D97-AF65-F5344CB8AC3E}">
        <p14:creationId xmlns:p14="http://schemas.microsoft.com/office/powerpoint/2010/main" val="246574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歐拉定理 </a:t>
            </a:r>
            <a:endParaRPr lang="en-US" altLang="zh-TW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017713"/>
            <a:ext cx="8487544" cy="4651375"/>
          </a:xfrm>
        </p:spPr>
        <p:txBody>
          <a:bodyPr/>
          <a:lstStyle/>
          <a:p>
            <a:r>
              <a:rPr lang="en-US" altLang="zh-TW" sz="2400" dirty="0" smtClean="0"/>
              <a:t>Euler’s theorem or </a:t>
            </a:r>
            <a:r>
              <a:rPr lang="en-US" altLang="zh-TW" sz="2400" dirty="0" smtClean="0">
                <a:solidFill>
                  <a:srgbClr val="FF0000"/>
                </a:solidFill>
              </a:rPr>
              <a:t>Euler theorem </a:t>
            </a:r>
            <a:r>
              <a:rPr lang="en-US" altLang="zh-TW" sz="2400" dirty="0">
                <a:solidFill>
                  <a:srgbClr val="FF0000"/>
                </a:solidFill>
              </a:rPr>
              <a:t>or Fermat–Euler theorem or Euler's totient </a:t>
            </a:r>
            <a:r>
              <a:rPr lang="en-US" altLang="zh-TW" sz="2400" dirty="0" smtClean="0">
                <a:solidFill>
                  <a:srgbClr val="FF0000"/>
                </a:solidFill>
              </a:rPr>
              <a:t>theorem </a:t>
            </a:r>
            <a:endParaRPr lang="en-US" altLang="zh-TW" sz="2400" dirty="0" smtClean="0"/>
          </a:p>
          <a:p>
            <a:r>
              <a:rPr lang="zh-TW" altLang="en-US" sz="2400" dirty="0" smtClean="0">
                <a:solidFill>
                  <a:srgbClr val="FF0000"/>
                </a:solidFill>
              </a:rPr>
              <a:t>歐拉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定理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若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與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為正整數，且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與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互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質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即</a:t>
            </a:r>
            <a:r>
              <a:rPr lang="en-US" altLang="zh-TW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gcd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TW" alt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)=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，則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TW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TW" sz="2400" baseline="30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  <a:r>
              <a:rPr lang="en-US" altLang="zh-TW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 1 (mod 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應用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在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簡化冪的模運算的時候，當</a:t>
            </a:r>
            <a:r>
              <a:rPr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和</a:t>
            </a:r>
            <a:r>
              <a:rPr lang="en-US" altLang="zh-TW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n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互質時，可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對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的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指數取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模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範例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: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計算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en-US" altLang="zh-TW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666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的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個位數時，可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將問題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視為求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en-US" altLang="zh-TW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666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除以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10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的餘數。因為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和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10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互質，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且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(10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)=4</a:t>
            </a:r>
            <a:r>
              <a:rPr lang="zh-TW" alt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，故由歐拉定理可知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en-US" altLang="zh-TW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zh-TW" altLang="en-US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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 (mod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10)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。所以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en-US" altLang="zh-TW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666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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7</a:t>
            </a:r>
            <a:r>
              <a:rPr lang="en-US" altLang="zh-TW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4x166+2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 7</a:t>
            </a:r>
            <a:r>
              <a:rPr lang="en-US" altLang="zh-TW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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49 </a:t>
            </a:r>
            <a:r>
              <a:rPr lang="en-US" altLang="zh-TW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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9 (mod 10)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。</a:t>
            </a:r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7412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4FB5E9-32B0-43A8-BFDF-F99A21CB0537}" type="slidenum">
              <a:rPr kumimoji="0" lang="en-US" altLang="zh-TW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zh-TW" sz="1400" smtClean="0"/>
          </a:p>
        </p:txBody>
      </p:sp>
    </p:spTree>
    <p:extLst>
      <p:ext uri="{BB962C8B-B14F-4D97-AF65-F5344CB8AC3E}">
        <p14:creationId xmlns:p14="http://schemas.microsoft.com/office/powerpoint/2010/main" val="3627176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5400" b="1" dirty="0" smtClean="0"/>
              <a:t>歐拉</a:t>
            </a:r>
          </a:p>
        </p:txBody>
      </p:sp>
      <p:sp>
        <p:nvSpPr>
          <p:cNvPr id="15363" name="內容版面配置區 2"/>
          <p:cNvSpPr>
            <a:spLocks noGrp="1"/>
          </p:cNvSpPr>
          <p:nvPr>
            <p:ph idx="1"/>
          </p:nvPr>
        </p:nvSpPr>
        <p:spPr>
          <a:xfrm>
            <a:off x="107950" y="2017713"/>
            <a:ext cx="5903913" cy="4114800"/>
          </a:xfrm>
        </p:spPr>
        <p:txBody>
          <a:bodyPr/>
          <a:lstStyle/>
          <a:p>
            <a:r>
              <a:rPr lang="zh-TW" altLang="en-US" sz="2400" dirty="0" smtClean="0"/>
              <a:t>李昂哈德</a:t>
            </a:r>
            <a:r>
              <a:rPr lang="en-US" altLang="zh-TW" sz="2400" b="1" dirty="0" smtClean="0"/>
              <a:t>‧ </a:t>
            </a:r>
            <a:r>
              <a:rPr lang="zh-TW" altLang="en-US" sz="2400" b="1" dirty="0" smtClean="0">
                <a:solidFill>
                  <a:srgbClr val="0000FF"/>
                </a:solidFill>
              </a:rPr>
              <a:t>歐拉</a:t>
            </a:r>
            <a:r>
              <a:rPr lang="zh-TW" altLang="en-US" sz="2400" dirty="0" smtClean="0"/>
              <a:t>（</a:t>
            </a:r>
            <a:r>
              <a:rPr lang="en-US" altLang="zh-TW" sz="2400" dirty="0" smtClean="0"/>
              <a:t>Leonhard </a:t>
            </a:r>
            <a:r>
              <a:rPr lang="en-US" altLang="zh-TW" sz="2400" b="1" dirty="0" smtClean="0">
                <a:solidFill>
                  <a:srgbClr val="0000FF"/>
                </a:solidFill>
              </a:rPr>
              <a:t>Euler</a:t>
            </a:r>
            <a:r>
              <a:rPr lang="zh-TW" altLang="en-US" sz="2400" dirty="0" smtClean="0"/>
              <a:t>，</a:t>
            </a:r>
            <a:r>
              <a:rPr lang="en-US" altLang="zh-TW" sz="2400" dirty="0" smtClean="0"/>
              <a:t>1707/4/15</a:t>
            </a:r>
            <a:r>
              <a:rPr lang="zh-TW" altLang="en-US" sz="2400" dirty="0" smtClean="0"/>
              <a:t>－</a:t>
            </a:r>
            <a:r>
              <a:rPr lang="en-US" altLang="zh-TW" sz="2400" dirty="0" smtClean="0"/>
              <a:t>1783/9/18</a:t>
            </a:r>
            <a:r>
              <a:rPr lang="zh-TW" altLang="en-US" sz="2400" dirty="0" smtClean="0"/>
              <a:t>）是一位瑞士數學家和物理學家。</a:t>
            </a:r>
            <a:endParaRPr lang="en-US" altLang="zh-TW" sz="2400" dirty="0" smtClean="0"/>
          </a:p>
          <a:p>
            <a:r>
              <a:rPr lang="en-US" altLang="zh-TW" sz="2400" dirty="0" smtClean="0"/>
              <a:t>1736: </a:t>
            </a:r>
            <a:r>
              <a:rPr lang="zh-TW" altLang="en-US" sz="2400" dirty="0" smtClean="0"/>
              <a:t>解決</a:t>
            </a:r>
            <a:r>
              <a:rPr lang="zh-TW" altLang="en-US" sz="2400" dirty="0" smtClean="0">
                <a:solidFill>
                  <a:srgbClr val="0000FF"/>
                </a:solidFill>
              </a:rPr>
              <a:t>柯尼斯堡七橋問題</a:t>
            </a:r>
            <a:r>
              <a:rPr lang="en-US" altLang="zh-TW" sz="2400" dirty="0" smtClean="0">
                <a:solidFill>
                  <a:srgbClr val="0000FF"/>
                </a:solidFill>
              </a:rPr>
              <a:t>(</a:t>
            </a:r>
            <a:r>
              <a:rPr lang="zh-TW" altLang="en-US" sz="2400" dirty="0" smtClean="0">
                <a:solidFill>
                  <a:srgbClr val="0000FF"/>
                </a:solidFill>
              </a:rPr>
              <a:t>一筆畫問題</a:t>
            </a:r>
            <a:r>
              <a:rPr lang="en-US" altLang="zh-TW" sz="2400" dirty="0" smtClean="0">
                <a:solidFill>
                  <a:srgbClr val="0000FF"/>
                </a:solidFill>
              </a:rPr>
              <a:t>)</a:t>
            </a:r>
            <a:r>
              <a:rPr lang="zh-TW" altLang="en-US" sz="2400" dirty="0" smtClean="0"/>
              <a:t>，是最早運用</a:t>
            </a:r>
            <a:r>
              <a:rPr lang="zh-TW" altLang="en-US" sz="2400" dirty="0" smtClean="0">
                <a:solidFill>
                  <a:srgbClr val="0000FF"/>
                </a:solidFill>
              </a:rPr>
              <a:t>圖論</a:t>
            </a:r>
            <a:r>
              <a:rPr lang="en-US" altLang="zh-TW" sz="2400" dirty="0" smtClean="0">
                <a:solidFill>
                  <a:srgbClr val="0000FF"/>
                </a:solidFill>
              </a:rPr>
              <a:t>(graph theory)</a:t>
            </a:r>
            <a:r>
              <a:rPr lang="zh-TW" altLang="en-US" sz="2400" dirty="0" smtClean="0"/>
              <a:t>和</a:t>
            </a:r>
            <a:r>
              <a:rPr lang="zh-TW" altLang="en-US" sz="2400" dirty="0" smtClean="0">
                <a:solidFill>
                  <a:srgbClr val="0000FF"/>
                </a:solidFill>
              </a:rPr>
              <a:t>拓撲學</a:t>
            </a:r>
            <a:r>
              <a:rPr lang="en-US" altLang="zh-TW" sz="2400" dirty="0" smtClean="0">
                <a:solidFill>
                  <a:srgbClr val="0000FF"/>
                </a:solidFill>
              </a:rPr>
              <a:t>(topology)</a:t>
            </a:r>
            <a:r>
              <a:rPr lang="zh-TW" altLang="en-US" sz="2400" dirty="0" smtClean="0"/>
              <a:t>的典範。</a:t>
            </a:r>
            <a:r>
              <a:rPr lang="en-US" altLang="zh-TW" sz="2400" dirty="0" smtClean="0"/>
              <a:t>(F</a:t>
            </a:r>
            <a:r>
              <a:rPr lang="en-US" altLang="zh-TW" sz="2400" dirty="0" smtClean="0">
                <a:sym typeface="Symbol" pitchFamily="18" charset="2"/>
              </a:rPr>
              <a:t></a:t>
            </a:r>
            <a:r>
              <a:rPr lang="en-US" altLang="zh-TW" sz="2400" dirty="0" smtClean="0"/>
              <a:t>E+V=2)</a:t>
            </a:r>
          </a:p>
          <a:p>
            <a:r>
              <a:rPr lang="zh-TW" altLang="en-US" sz="2400" dirty="0" smtClean="0">
                <a:solidFill>
                  <a:srgbClr val="0000FF"/>
                </a:solidFill>
              </a:rPr>
              <a:t>歐拉函數</a:t>
            </a:r>
            <a:r>
              <a:rPr lang="zh-TW" altLang="en-US" sz="2400" dirty="0" smtClean="0">
                <a:solidFill>
                  <a:srgbClr val="0000FF"/>
                </a:solidFill>
                <a:sym typeface="Symbol" pitchFamily="18" charset="2"/>
              </a:rPr>
              <a:t></a:t>
            </a:r>
            <a:r>
              <a:rPr lang="en-US" altLang="zh-TW" sz="2400" dirty="0" smtClean="0">
                <a:solidFill>
                  <a:srgbClr val="0000FF"/>
                </a:solidFill>
                <a:sym typeface="Symbol" pitchFamily="18" charset="2"/>
              </a:rPr>
              <a:t>(n)</a:t>
            </a:r>
            <a:r>
              <a:rPr lang="en-US" altLang="zh-TW" sz="2400" dirty="0" smtClean="0">
                <a:sym typeface="Symbol" pitchFamily="18" charset="2"/>
              </a:rPr>
              <a:t>: </a:t>
            </a:r>
            <a:r>
              <a:rPr lang="zh-TW" altLang="en-US" sz="2400" dirty="0" smtClean="0"/>
              <a:t>小於並</a:t>
            </a:r>
            <a:r>
              <a:rPr lang="en-US" altLang="zh-TW" sz="2400" dirty="0" smtClean="0"/>
              <a:t>n</a:t>
            </a:r>
            <a:r>
              <a:rPr lang="zh-TW" altLang="en-US" sz="2400" dirty="0" smtClean="0"/>
              <a:t>且與</a:t>
            </a:r>
            <a:r>
              <a:rPr lang="en-US" altLang="zh-TW" sz="2400" dirty="0" smtClean="0"/>
              <a:t>n</a:t>
            </a:r>
            <a:r>
              <a:rPr lang="zh-TW" altLang="en-US" sz="2400" dirty="0" smtClean="0"/>
              <a:t>互質的自然數的個數。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與</a:t>
            </a:r>
            <a:r>
              <a:rPr lang="en-US" altLang="zh-TW" sz="2400" dirty="0" smtClean="0"/>
              <a:t>RSA</a:t>
            </a:r>
            <a:r>
              <a:rPr lang="zh-TW" altLang="en-US" sz="2400" dirty="0" smtClean="0"/>
              <a:t>公鑰密碼演算法有關</a:t>
            </a:r>
            <a:r>
              <a:rPr lang="en-US" altLang="zh-TW" sz="2400" dirty="0" smtClean="0"/>
              <a:t>)</a:t>
            </a:r>
          </a:p>
          <a:p>
            <a:r>
              <a:rPr lang="zh-TW" altLang="en-US" sz="2400" dirty="0" smtClean="0">
                <a:solidFill>
                  <a:srgbClr val="0000FF"/>
                </a:solidFill>
              </a:rPr>
              <a:t>歐</a:t>
            </a:r>
            <a:r>
              <a:rPr lang="zh-TW" altLang="en-US" sz="2400" dirty="0">
                <a:solidFill>
                  <a:srgbClr val="0000FF"/>
                </a:solidFill>
              </a:rPr>
              <a:t>拉</a:t>
            </a:r>
            <a:r>
              <a:rPr lang="zh-TW" altLang="en-US" sz="2400" dirty="0" smtClean="0">
                <a:solidFill>
                  <a:srgbClr val="0000FF"/>
                </a:solidFill>
              </a:rPr>
              <a:t>公式</a:t>
            </a:r>
            <a:r>
              <a:rPr lang="en-US" altLang="zh-TW" sz="2400" dirty="0" smtClean="0"/>
              <a:t>:</a:t>
            </a:r>
          </a:p>
          <a:p>
            <a:r>
              <a:rPr lang="zh-TW" altLang="en-US" sz="2400" dirty="0" smtClean="0">
                <a:solidFill>
                  <a:srgbClr val="0000FF"/>
                </a:solidFill>
              </a:rPr>
              <a:t>歐拉恆等式</a:t>
            </a:r>
            <a:r>
              <a:rPr lang="en-US" altLang="zh-TW" sz="2400" dirty="0" smtClean="0"/>
              <a:t>: </a:t>
            </a:r>
          </a:p>
          <a:p>
            <a:r>
              <a:rPr lang="zh-TW" altLang="en-US" sz="2400" dirty="0" smtClean="0">
                <a:solidFill>
                  <a:srgbClr val="0000FF"/>
                </a:solidFill>
              </a:rPr>
              <a:t>歐拉</a:t>
            </a:r>
            <a:r>
              <a:rPr lang="en-US" altLang="zh-TW" sz="2400" dirty="0" smtClean="0">
                <a:solidFill>
                  <a:srgbClr val="0000FF"/>
                </a:solidFill>
              </a:rPr>
              <a:t>-</a:t>
            </a:r>
            <a:r>
              <a:rPr lang="zh-TW" altLang="en-US" sz="2400" dirty="0" smtClean="0">
                <a:solidFill>
                  <a:srgbClr val="0000FF"/>
                </a:solidFill>
              </a:rPr>
              <a:t>馬歇羅尼常數</a:t>
            </a:r>
            <a:endParaRPr lang="en-US" altLang="zh-TW" sz="2400" dirty="0" smtClean="0">
              <a:solidFill>
                <a:srgbClr val="0000FF"/>
              </a:solidFill>
            </a:endParaRPr>
          </a:p>
          <a:p>
            <a:endParaRPr lang="zh-TW" altLang="en-US" sz="2400" dirty="0" smtClean="0"/>
          </a:p>
        </p:txBody>
      </p:sp>
      <p:sp>
        <p:nvSpPr>
          <p:cNvPr id="15364" name="投影片編號版面配置區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B21AA89-0F74-4ECD-81B5-894F69F7D717}" type="slidenum">
              <a:rPr kumimoji="0" lang="en-US" altLang="zh-TW" sz="1400" smtClean="0">
                <a:solidFill>
                  <a:schemeClr val="accent1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zh-TW" sz="1400" smtClean="0">
              <a:solidFill>
                <a:schemeClr val="accent1"/>
              </a:solidFill>
            </a:endParaRPr>
          </a:p>
        </p:txBody>
      </p:sp>
      <p:pic>
        <p:nvPicPr>
          <p:cNvPr id="15365" name="Picture 2" descr="http://upload.wikimedia.org/wikipedia/commons/thumb/d/d7/Leonhard_Euler.jpg/150px-Leonhard_Eul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988840"/>
            <a:ext cx="2663576" cy="3443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4" descr=" e^{ix} = \cos( x ) + i\sin( x ) \,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5157788"/>
            <a:ext cx="345598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6" descr="e^{i \pi} + 1=0 \,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3638" y="5589588"/>
            <a:ext cx="177800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8" name="Picture 8" descr="\gamma = \lim_{n \rightarrow \infty } \left[ \left(&#10;\sum_{k=1}^n \frac{1}{k} \right) - \ln(n) \right]=\int_1^\infty\left({1\over\lfloor x\rfloor} - {1\over x}\right)\,dx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5813" y="5972175"/>
            <a:ext cx="4991100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9" name="Picture 10" descr="\gamma \approx  0.57721 56649 01532 86060 65120 90082 40243 10421 5933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6604000"/>
            <a:ext cx="7697787" cy="280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文字方塊 1"/>
          <p:cNvSpPr txBox="1">
            <a:spLocks noChangeArrowheads="1"/>
          </p:cNvSpPr>
          <p:nvPr/>
        </p:nvSpPr>
        <p:spPr bwMode="auto">
          <a:xfrm>
            <a:off x="6084889" y="5399882"/>
            <a:ext cx="266357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itchFamily="34" charset="0"/>
                <a:ea typeface="新細明體" charset="-120"/>
              </a:defRPr>
            </a:lvl9pPr>
          </a:lstStyle>
          <a:p>
            <a:r>
              <a:rPr lang="en-US" altLang="zh-TW" sz="1000" dirty="0"/>
              <a:t>Source: http://en.wikipedia.org/wiki/File:Leonhard_Euler.jpg</a:t>
            </a:r>
            <a:endParaRPr lang="zh-TW" altLang="en-US" sz="1000" dirty="0"/>
          </a:p>
        </p:txBody>
      </p:sp>
      <p:pic>
        <p:nvPicPr>
          <p:cNvPr id="11" name="圖片 10" descr="C:\Users\雅軒\Desktop\2014-09-24_142250.png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0214" y="5547921"/>
            <a:ext cx="293761" cy="3020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040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dirty="0" smtClean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017713"/>
            <a:ext cx="8775700" cy="46513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altLang="zh-TW" sz="6000" dirty="0" smtClean="0">
              <a:latin typeface="新細明體" pitchFamily="18" charset="-12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altLang="zh-TW" sz="9600" i="1" dirty="0" smtClean="0">
                <a:latin typeface="新細明體" pitchFamily="18" charset="-120"/>
              </a:rPr>
              <a:t>The End</a:t>
            </a:r>
          </a:p>
        </p:txBody>
      </p:sp>
      <p:sp>
        <p:nvSpPr>
          <p:cNvPr id="105476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FD04078-F173-4232-A492-F4D593F5A257}" type="slidenum">
              <a:rPr kumimoji="0" lang="en-US" altLang="zh-TW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zh-TW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200" b="1" dirty="0" smtClean="0"/>
              <a:t>RSA</a:t>
            </a:r>
            <a:r>
              <a:rPr lang="zh-TW" altLang="en-US" sz="3200" b="1" dirty="0" smtClean="0"/>
              <a:t>的發明人</a:t>
            </a:r>
            <a:r>
              <a:rPr lang="en-US" altLang="zh-TW" sz="3200" b="1" dirty="0" smtClean="0"/>
              <a:t/>
            </a:r>
            <a:br>
              <a:rPr lang="en-US" altLang="zh-TW" sz="3200" b="1" dirty="0" smtClean="0"/>
            </a:br>
            <a:r>
              <a:rPr lang="en-US" altLang="zh-TW" sz="3200" b="1" dirty="0" smtClean="0"/>
              <a:t>(</a:t>
            </a:r>
            <a:r>
              <a:rPr lang="zh-TW" altLang="en-US" sz="3200" b="1" dirty="0" smtClean="0"/>
              <a:t>由左而右</a:t>
            </a:r>
            <a:r>
              <a:rPr lang="en-US" altLang="zh-TW" sz="3200" dirty="0" smtClean="0"/>
              <a:t>: </a:t>
            </a:r>
            <a:r>
              <a:rPr lang="en-US" altLang="zh-TW" sz="3200" dirty="0"/>
              <a:t>Ronald </a:t>
            </a:r>
            <a:r>
              <a:rPr lang="en-US" altLang="zh-TW" sz="3200" dirty="0" err="1"/>
              <a:t>Rivest</a:t>
            </a:r>
            <a:r>
              <a:rPr lang="en-US" altLang="zh-TW" sz="3200" dirty="0"/>
              <a:t>, </a:t>
            </a:r>
            <a:r>
              <a:rPr lang="en-US" altLang="zh-TW" sz="3200" dirty="0" err="1"/>
              <a:t>Adi</a:t>
            </a:r>
            <a:r>
              <a:rPr lang="en-US" altLang="zh-TW" sz="3200" dirty="0"/>
              <a:t> Shamir, Leonard </a:t>
            </a:r>
            <a:r>
              <a:rPr lang="en-US" altLang="zh-TW" sz="3200" dirty="0" err="1" smtClean="0"/>
              <a:t>Adleman</a:t>
            </a:r>
            <a:r>
              <a:rPr lang="en-US" altLang="zh-TW" sz="3200" dirty="0" smtClean="0"/>
              <a:t>)</a:t>
            </a:r>
            <a:endParaRPr lang="zh-TW" altLang="en-US" sz="320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154C3-CA2C-435B-BAD9-6537B1DA7494}" type="slidenum">
              <a:rPr lang="en-US" altLang="zh-TW" smtClean="0"/>
              <a:pPr>
                <a:defRPr/>
              </a:pPr>
              <a:t>2</a:t>
            </a:fld>
            <a:endParaRPr lang="en-US" altLang="zh-TW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15714" name="Picture 2" descr="Sherman, Rivest, and Chau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894" y="1844824"/>
            <a:ext cx="6557665" cy="554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551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RSA</a:t>
            </a:r>
            <a:r>
              <a:rPr lang="zh-TW" altLang="en-US" dirty="0" smtClean="0"/>
              <a:t>的歷史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7504" y="1902619"/>
            <a:ext cx="8822082" cy="4114800"/>
          </a:xfrm>
        </p:spPr>
        <p:txBody>
          <a:bodyPr/>
          <a:lstStyle/>
          <a:p>
            <a:pPr algn="just"/>
            <a:r>
              <a:rPr lang="en-US" altLang="zh-TW" sz="2400" dirty="0"/>
              <a:t>RSA</a:t>
            </a:r>
            <a:r>
              <a:rPr lang="zh-TW" altLang="en-US" sz="2400" dirty="0"/>
              <a:t>加密</a:t>
            </a:r>
            <a:r>
              <a:rPr lang="zh-TW" altLang="en-US" sz="2400" dirty="0" smtClean="0"/>
              <a:t>演算法</a:t>
            </a:r>
            <a:r>
              <a:rPr lang="en-US" altLang="zh-TW" sz="2400" dirty="0" smtClean="0"/>
              <a:t>(RSA cryptography)</a:t>
            </a:r>
            <a:r>
              <a:rPr lang="zh-TW" altLang="en-US" sz="2400" dirty="0"/>
              <a:t>在</a:t>
            </a:r>
            <a:r>
              <a:rPr lang="en-US" altLang="zh-TW" sz="2400" dirty="0"/>
              <a:t>1977</a:t>
            </a:r>
            <a:r>
              <a:rPr lang="zh-TW" altLang="en-US" sz="2400" dirty="0"/>
              <a:t>年</a:t>
            </a:r>
            <a:r>
              <a:rPr lang="zh-TW" altLang="en-US" sz="2400" dirty="0" smtClean="0"/>
              <a:t>由在</a:t>
            </a:r>
            <a:r>
              <a:rPr lang="en-US" altLang="zh-TW" sz="2400" dirty="0" smtClean="0"/>
              <a:t>MIT</a:t>
            </a:r>
            <a:r>
              <a:rPr lang="zh-TW" altLang="en-US" sz="2400" dirty="0" smtClean="0"/>
              <a:t>工作的羅</a:t>
            </a:r>
            <a:r>
              <a:rPr lang="zh-TW" altLang="en-US" sz="2400" dirty="0"/>
              <a:t>納德</a:t>
            </a:r>
            <a:r>
              <a:rPr lang="en-US" altLang="zh-TW" sz="2400" dirty="0"/>
              <a:t>·</a:t>
            </a:r>
            <a:r>
              <a:rPr lang="zh-TW" altLang="en-US" sz="2400" dirty="0"/>
              <a:t>李維斯</a:t>
            </a:r>
            <a:r>
              <a:rPr lang="zh-TW" altLang="en-US" sz="2400" dirty="0" smtClean="0"/>
              <a:t>特</a:t>
            </a:r>
            <a:r>
              <a:rPr lang="en-US" altLang="zh-TW" sz="2400" dirty="0" smtClean="0"/>
              <a:t>(</a:t>
            </a:r>
            <a:r>
              <a:rPr lang="en-US" altLang="zh-TW" sz="2400" dirty="0" err="1" smtClean="0"/>
              <a:t>Ronard</a:t>
            </a:r>
            <a:r>
              <a:rPr lang="en-US" altLang="zh-TW" sz="2400" dirty="0" smtClean="0"/>
              <a:t> 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Rivest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、</a:t>
            </a:r>
            <a:r>
              <a:rPr lang="zh-TW" altLang="en-US" sz="2400" dirty="0"/>
              <a:t>阿迪</a:t>
            </a:r>
            <a:r>
              <a:rPr lang="en-US" altLang="zh-TW" sz="2400" dirty="0"/>
              <a:t>·</a:t>
            </a:r>
            <a:r>
              <a:rPr lang="zh-TW" altLang="en-US" sz="2400" dirty="0"/>
              <a:t>薩莫</a:t>
            </a:r>
            <a:r>
              <a:rPr lang="zh-TW" altLang="en-US" sz="2400" dirty="0" smtClean="0"/>
              <a:t>爾</a:t>
            </a:r>
            <a:r>
              <a:rPr lang="en-US" altLang="zh-TW" sz="2400" dirty="0" smtClean="0"/>
              <a:t>(</a:t>
            </a:r>
            <a:r>
              <a:rPr lang="en-US" altLang="zh-TW" sz="2400" dirty="0" err="1" smtClean="0"/>
              <a:t>Adi</a:t>
            </a:r>
            <a:r>
              <a:rPr lang="en-US" altLang="zh-TW" sz="2400" dirty="0" smtClean="0"/>
              <a:t> </a:t>
            </a:r>
            <a:r>
              <a:rPr lang="en-US" altLang="zh-TW" sz="2400" dirty="0" smtClean="0">
                <a:solidFill>
                  <a:srgbClr val="3333FF"/>
                </a:solidFill>
              </a:rPr>
              <a:t>Shamir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和</a:t>
            </a:r>
            <a:r>
              <a:rPr lang="zh-TW" altLang="en-US" sz="2400" dirty="0"/>
              <a:t>倫納德</a:t>
            </a:r>
            <a:r>
              <a:rPr lang="en-US" altLang="zh-TW" sz="2400" dirty="0"/>
              <a:t>·</a:t>
            </a:r>
            <a:r>
              <a:rPr lang="zh-TW" altLang="en-US" sz="2400" dirty="0"/>
              <a:t>阿德</a:t>
            </a:r>
            <a:r>
              <a:rPr lang="zh-TW" altLang="en-US" sz="2400" dirty="0" smtClean="0"/>
              <a:t>曼</a:t>
            </a:r>
            <a:r>
              <a:rPr lang="en-US" altLang="zh-TW" sz="2400" dirty="0" smtClean="0"/>
              <a:t>(Leonard </a:t>
            </a:r>
            <a:r>
              <a:rPr lang="en-US" altLang="zh-TW" sz="2400" dirty="0" err="1" smtClean="0">
                <a:solidFill>
                  <a:srgbClr val="3333FF"/>
                </a:solidFill>
              </a:rPr>
              <a:t>Adleman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一起提出，後來三</a:t>
            </a:r>
            <a:r>
              <a:rPr lang="zh-TW" altLang="en-US" sz="2400" dirty="0"/>
              <a:t>人</a:t>
            </a:r>
            <a:r>
              <a:rPr lang="zh-TW" altLang="en-US" sz="2400" dirty="0" smtClean="0"/>
              <a:t>共同成立</a:t>
            </a:r>
            <a:r>
              <a:rPr lang="en-US" altLang="zh-TW" sz="2400" dirty="0" smtClean="0"/>
              <a:t>RSA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Security </a:t>
            </a:r>
            <a:r>
              <a:rPr lang="en-US" altLang="zh-TW" sz="2400" dirty="0" err="1" smtClean="0"/>
              <a:t>Inc</a:t>
            </a:r>
            <a:r>
              <a:rPr lang="zh-TW" altLang="en-US" sz="2400" dirty="0" smtClean="0"/>
              <a:t>，在</a:t>
            </a:r>
            <a:r>
              <a:rPr lang="en-US" altLang="zh-TW" sz="2400" dirty="0" smtClean="0"/>
              <a:t>2006</a:t>
            </a:r>
            <a:r>
              <a:rPr lang="zh-TW" altLang="en-US" sz="2400" dirty="0" smtClean="0"/>
              <a:t>年被</a:t>
            </a:r>
            <a:r>
              <a:rPr lang="en-US" altLang="zh-TW" sz="2400" dirty="0" smtClean="0"/>
              <a:t>EMC</a:t>
            </a:r>
            <a:r>
              <a:rPr lang="zh-TW" altLang="en-US" sz="2400" dirty="0" smtClean="0"/>
              <a:t>公司以</a:t>
            </a:r>
            <a:r>
              <a:rPr lang="en-US" altLang="zh-TW" sz="2400" dirty="0" smtClean="0"/>
              <a:t>21</a:t>
            </a:r>
            <a:r>
              <a:rPr lang="zh-TW" altLang="en-US" sz="2400" dirty="0" smtClean="0"/>
              <a:t>億美元併購。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但是早在</a:t>
            </a:r>
            <a:r>
              <a:rPr lang="en-US" altLang="zh-TW" sz="2400" dirty="0" smtClean="0"/>
              <a:t>1973</a:t>
            </a:r>
            <a:r>
              <a:rPr lang="zh-TW" altLang="en-US" sz="2400" dirty="0"/>
              <a:t>年，在英國政府通訊總部工作的數學家克利福德</a:t>
            </a:r>
            <a:r>
              <a:rPr lang="en-US" altLang="zh-TW" sz="2400" dirty="0"/>
              <a:t>·</a:t>
            </a:r>
            <a:r>
              <a:rPr lang="zh-TW" altLang="en-US" sz="2400" dirty="0"/>
              <a:t>柯克</a:t>
            </a:r>
            <a:r>
              <a:rPr lang="zh-TW" altLang="en-US" sz="2400" dirty="0" smtClean="0"/>
              <a:t>斯</a:t>
            </a:r>
            <a:r>
              <a:rPr lang="en-US" altLang="zh-TW" sz="2400" dirty="0" smtClean="0"/>
              <a:t>(</a:t>
            </a:r>
            <a:r>
              <a:rPr lang="en-US" altLang="zh-TW" sz="2400" dirty="0" smtClean="0">
                <a:solidFill>
                  <a:srgbClr val="3333FF"/>
                </a:solidFill>
              </a:rPr>
              <a:t>Clifford Cocks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在</a:t>
            </a:r>
            <a:r>
              <a:rPr lang="zh-TW" altLang="en-US" sz="2400" dirty="0"/>
              <a:t>一個內部檔案中提出了一個相同的演算法</a:t>
            </a:r>
            <a:r>
              <a:rPr lang="zh-TW" altLang="en-US" sz="2400" dirty="0" smtClean="0"/>
              <a:t>，他</a:t>
            </a:r>
            <a:r>
              <a:rPr lang="zh-TW" altLang="en-US" sz="2400" dirty="0"/>
              <a:t>的發現被列入機密，一直到</a:t>
            </a:r>
            <a:r>
              <a:rPr lang="en-US" altLang="zh-TW" sz="2400" dirty="0"/>
              <a:t>1997</a:t>
            </a:r>
            <a:r>
              <a:rPr lang="zh-TW" altLang="en-US" sz="2400" dirty="0"/>
              <a:t>年才公開發表。</a:t>
            </a:r>
            <a:endParaRPr lang="en-US" altLang="zh-TW" sz="2400" dirty="0"/>
          </a:p>
          <a:p>
            <a:pPr algn="just"/>
            <a:r>
              <a:rPr lang="en-US" altLang="zh-CN" sz="2400" dirty="0" smtClean="0"/>
              <a:t>1983</a:t>
            </a:r>
            <a:r>
              <a:rPr lang="zh-CN" altLang="en-US" sz="2400" dirty="0" smtClean="0"/>
              <a:t>年</a:t>
            </a:r>
            <a:r>
              <a:rPr lang="en-US" altLang="zh-CN" sz="2400" dirty="0" smtClean="0"/>
              <a:t>MIT</a:t>
            </a:r>
            <a:r>
              <a:rPr lang="zh-CN" altLang="en-US" sz="2400" dirty="0" smtClean="0"/>
              <a:t>在美國為</a:t>
            </a:r>
            <a:r>
              <a:rPr lang="en-US" altLang="zh-CN" sz="2400" dirty="0" smtClean="0"/>
              <a:t>RSA</a:t>
            </a:r>
            <a:r>
              <a:rPr lang="zh-CN" altLang="en-US" sz="2400" dirty="0" smtClean="0"/>
              <a:t>演算法申請專利</a:t>
            </a:r>
            <a:r>
              <a:rPr lang="zh-TW" altLang="en-US" sz="2400" dirty="0" smtClean="0"/>
              <a:t>，</a:t>
            </a:r>
            <a:r>
              <a:rPr lang="zh-CN" altLang="en-US" sz="2400" dirty="0" smtClean="0"/>
              <a:t>這個專利</a:t>
            </a:r>
            <a:r>
              <a:rPr lang="zh-TW" altLang="en-US" sz="2400" dirty="0"/>
              <a:t>在</a:t>
            </a:r>
            <a:r>
              <a:rPr lang="en-US" altLang="zh-CN" sz="2400" dirty="0" smtClean="0"/>
              <a:t>2000</a:t>
            </a:r>
            <a:r>
              <a:rPr lang="zh-CN" altLang="en-US" sz="2400" dirty="0" smtClean="0"/>
              <a:t>年</a:t>
            </a:r>
            <a:r>
              <a:rPr lang="en-US" altLang="zh-CN" sz="2400" dirty="0" smtClean="0"/>
              <a:t>9</a:t>
            </a:r>
            <a:r>
              <a:rPr lang="zh-CN" altLang="en-US" sz="2400" dirty="0" smtClean="0"/>
              <a:t>月</a:t>
            </a:r>
            <a:r>
              <a:rPr lang="en-US" altLang="zh-CN" sz="2400" dirty="0" smtClean="0"/>
              <a:t>21</a:t>
            </a:r>
            <a:r>
              <a:rPr lang="zh-CN" altLang="en-US" sz="2400" dirty="0" smtClean="0"/>
              <a:t>日</a:t>
            </a:r>
            <a:r>
              <a:rPr lang="zh-TW" altLang="en-US" sz="2400" dirty="0" smtClean="0"/>
              <a:t>到期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pPr algn="just"/>
            <a:r>
              <a:rPr lang="en-US" altLang="zh-CN" sz="2400" dirty="0" smtClean="0"/>
              <a:t>2002</a:t>
            </a:r>
            <a:r>
              <a:rPr lang="zh-TW" altLang="en-US" sz="2400" dirty="0" smtClean="0"/>
              <a:t>年，</a:t>
            </a:r>
            <a:r>
              <a:rPr lang="en-US" altLang="zh-TW" sz="2400" dirty="0" err="1" smtClean="0"/>
              <a:t>Rivest</a:t>
            </a:r>
            <a:r>
              <a:rPr lang="zh-TW" altLang="en-US" sz="2400" dirty="0" smtClean="0"/>
              <a:t>、</a:t>
            </a:r>
            <a:r>
              <a:rPr lang="en-US" altLang="zh-TW" sz="2400" dirty="0" smtClean="0"/>
              <a:t>Shamir</a:t>
            </a:r>
            <a:r>
              <a:rPr lang="zh-TW" altLang="en-US" sz="2400" dirty="0" smtClean="0"/>
              <a:t>與</a:t>
            </a:r>
            <a:r>
              <a:rPr lang="en-US" altLang="zh-TW" sz="2400" dirty="0" err="1" smtClean="0"/>
              <a:t>Adleman</a:t>
            </a:r>
            <a:r>
              <a:rPr lang="zh-TW" altLang="en-US" sz="2400" dirty="0" smtClean="0"/>
              <a:t>三人獲得</a:t>
            </a:r>
            <a:r>
              <a:rPr lang="en-US" altLang="zh-TW" sz="2400" dirty="0" smtClean="0"/>
              <a:t>ACM</a:t>
            </a:r>
            <a:r>
              <a:rPr lang="zh-TW" altLang="en-US" sz="2400" dirty="0" smtClean="0"/>
              <a:t>圖靈獎</a:t>
            </a:r>
            <a:r>
              <a:rPr lang="en-US" altLang="zh-TW" sz="2400" dirty="0" smtClean="0"/>
              <a:t>(Turing Award)</a:t>
            </a:r>
            <a:r>
              <a:rPr lang="zh-TW" altLang="en-US" sz="2400" dirty="0" smtClean="0"/>
              <a:t>，這是</a:t>
            </a:r>
            <a:r>
              <a:rPr lang="en-US" altLang="zh-TW" sz="2400" dirty="0" smtClean="0"/>
              <a:t>Nobel Prize of Computing</a:t>
            </a:r>
            <a:r>
              <a:rPr lang="zh-TW" altLang="en-US" sz="2400" dirty="0" smtClean="0"/>
              <a:t>。</a:t>
            </a:r>
            <a:endParaRPr lang="en-US" altLang="zh-CN" sz="2400" dirty="0" smtClean="0"/>
          </a:p>
          <a:p>
            <a:pPr algn="just"/>
            <a:endParaRPr lang="en-US" altLang="zh-TW" sz="24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154C3-CA2C-435B-BAD9-6537B1DA7494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57320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有關</a:t>
            </a:r>
            <a:r>
              <a:rPr lang="en-US" altLang="zh-TW" dirty="0" smtClean="0"/>
              <a:t>RSA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-36512" y="2132856"/>
            <a:ext cx="9144001" cy="4114800"/>
          </a:xfrm>
        </p:spPr>
        <p:txBody>
          <a:bodyPr/>
          <a:lstStyle/>
          <a:p>
            <a:pPr algn="just"/>
            <a:r>
              <a:rPr lang="en-US" altLang="zh-TW" sz="2800" dirty="0" smtClean="0"/>
              <a:t>RSA</a:t>
            </a:r>
            <a:r>
              <a:rPr lang="zh-TW" altLang="en-US" sz="2800" dirty="0" smtClean="0"/>
              <a:t>是</a:t>
            </a:r>
            <a:r>
              <a:rPr lang="zh-TW" altLang="en-US" sz="2800" dirty="0"/>
              <a:t>一種</a:t>
            </a:r>
            <a:r>
              <a:rPr lang="zh-TW" altLang="en-US" sz="2800" dirty="0">
                <a:solidFill>
                  <a:srgbClr val="3333FF"/>
                </a:solidFill>
              </a:rPr>
              <a:t>非對稱加</a:t>
            </a:r>
            <a:r>
              <a:rPr lang="zh-TW" altLang="en-US" sz="2800" dirty="0" smtClean="0">
                <a:solidFill>
                  <a:srgbClr val="3333FF"/>
                </a:solidFill>
              </a:rPr>
              <a:t>密演算法</a:t>
            </a:r>
            <a:r>
              <a:rPr lang="en-US" altLang="zh-TW" sz="2800" dirty="0" smtClean="0">
                <a:solidFill>
                  <a:srgbClr val="3333FF"/>
                </a:solidFill>
              </a:rPr>
              <a:t>(asymmetric cryptography)</a:t>
            </a:r>
            <a:r>
              <a:rPr lang="zh-TW" altLang="en-US" sz="2800" dirty="0" smtClean="0"/>
              <a:t>或</a:t>
            </a:r>
            <a:r>
              <a:rPr lang="zh-TW" altLang="en-US" sz="2800" dirty="0" smtClean="0">
                <a:solidFill>
                  <a:srgbClr val="3333FF"/>
                </a:solidFill>
              </a:rPr>
              <a:t>公</a:t>
            </a:r>
            <a:r>
              <a:rPr lang="zh-TW" altLang="en-US" sz="2800" dirty="0">
                <a:solidFill>
                  <a:srgbClr val="3333FF"/>
                </a:solidFill>
              </a:rPr>
              <a:t>開金鑰加</a:t>
            </a:r>
            <a:r>
              <a:rPr lang="zh-TW" altLang="en-US" sz="2800" dirty="0" smtClean="0">
                <a:solidFill>
                  <a:srgbClr val="3333FF"/>
                </a:solidFill>
              </a:rPr>
              <a:t>密演算法</a:t>
            </a:r>
            <a:r>
              <a:rPr lang="en-US" altLang="zh-TW" sz="2800" dirty="0" smtClean="0">
                <a:solidFill>
                  <a:srgbClr val="3333FF"/>
                </a:solidFill>
              </a:rPr>
              <a:t>(public key cryptography)</a:t>
            </a:r>
            <a:r>
              <a:rPr lang="zh-TW" altLang="en-US" sz="2800" dirty="0" smtClean="0"/>
              <a:t>，是現今使用最廣泛的加密演算法之一。</a:t>
            </a:r>
            <a:endParaRPr lang="en-US" altLang="zh-TW" sz="2800" dirty="0" smtClean="0"/>
          </a:p>
          <a:p>
            <a:pPr algn="just"/>
            <a:r>
              <a:rPr lang="en-US" altLang="zh-TW" sz="2800" dirty="0"/>
              <a:t>RSA</a:t>
            </a:r>
            <a:r>
              <a:rPr lang="zh-TW" altLang="en-US" sz="2800" dirty="0"/>
              <a:t>的觀念是每</a:t>
            </a:r>
            <a:r>
              <a:rPr lang="zh-TW" altLang="en-US" sz="2800" dirty="0" smtClean="0"/>
              <a:t>個使用者都擁有</a:t>
            </a:r>
            <a:r>
              <a:rPr lang="zh-TW" altLang="en-US" sz="2800" dirty="0"/>
              <a:t>一把</a:t>
            </a:r>
            <a:r>
              <a:rPr lang="zh-TW" altLang="en-US" sz="2800" dirty="0">
                <a:solidFill>
                  <a:srgbClr val="3333FF"/>
                </a:solidFill>
              </a:rPr>
              <a:t>公</a:t>
            </a:r>
            <a:r>
              <a:rPr lang="zh-TW" altLang="en-US" sz="2800" dirty="0" smtClean="0">
                <a:solidFill>
                  <a:srgbClr val="3333FF"/>
                </a:solidFill>
              </a:rPr>
              <a:t>鑰</a:t>
            </a:r>
            <a:r>
              <a:rPr lang="en-US" altLang="zh-TW" sz="2800" dirty="0" smtClean="0">
                <a:solidFill>
                  <a:srgbClr val="3333FF"/>
                </a:solidFill>
              </a:rPr>
              <a:t>(public key)</a:t>
            </a:r>
            <a:r>
              <a:rPr lang="zh-TW" altLang="en-US" sz="2800" dirty="0" smtClean="0"/>
              <a:t>與</a:t>
            </a:r>
            <a:r>
              <a:rPr lang="zh-TW" altLang="en-US" sz="2800" dirty="0"/>
              <a:t>一</a:t>
            </a:r>
            <a:r>
              <a:rPr lang="zh-TW" altLang="en-US" sz="2800" dirty="0" smtClean="0"/>
              <a:t>把對應的</a:t>
            </a:r>
            <a:r>
              <a:rPr lang="zh-TW" altLang="en-US" sz="2800" dirty="0" smtClean="0">
                <a:solidFill>
                  <a:srgbClr val="3333FF"/>
                </a:solidFill>
              </a:rPr>
              <a:t>私鑰</a:t>
            </a:r>
            <a:r>
              <a:rPr lang="en-US" altLang="zh-TW" sz="2800" dirty="0" smtClean="0">
                <a:solidFill>
                  <a:srgbClr val="3333FF"/>
                </a:solidFill>
              </a:rPr>
              <a:t>(private key)</a:t>
            </a:r>
            <a:r>
              <a:rPr lang="zh-TW" altLang="en-US" sz="2800" dirty="0" smtClean="0"/>
              <a:t>，</a:t>
            </a:r>
            <a:r>
              <a:rPr lang="zh-TW" altLang="en-US" sz="2800" dirty="0"/>
              <a:t>公鑰</a:t>
            </a:r>
            <a:r>
              <a:rPr lang="zh-TW" altLang="en-US" sz="2800" dirty="0" smtClean="0"/>
              <a:t>可以公開發布並隨意網路</a:t>
            </a:r>
            <a:r>
              <a:rPr lang="zh-TW" altLang="en-US" sz="2800" dirty="0"/>
              <a:t>上</a:t>
            </a:r>
            <a:r>
              <a:rPr lang="zh-TW" altLang="en-US" sz="2800" dirty="0" smtClean="0"/>
              <a:t>傳輸並作為加</a:t>
            </a:r>
            <a:r>
              <a:rPr lang="zh-TW" altLang="en-US" sz="2800" dirty="0"/>
              <a:t>密</a:t>
            </a:r>
            <a:r>
              <a:rPr lang="zh-TW" altLang="en-US" sz="2800" dirty="0" smtClean="0"/>
              <a:t>鑰匙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或稱加密金鑰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，而私鑰則由使用者自行保存，並作為解密金鑰。</a:t>
            </a:r>
            <a:endParaRPr lang="en-US" altLang="zh-TW" sz="2800" dirty="0" smtClean="0"/>
          </a:p>
          <a:p>
            <a:pPr algn="just"/>
            <a:r>
              <a:rPr lang="zh-TW" altLang="en-US" sz="2800" dirty="0" smtClean="0"/>
              <a:t>因為加密與解密使用的金鑰不同，因此稱為非對稱加密法；又因為加密金鑰可以公開發布，因此稱為</a:t>
            </a:r>
            <a:r>
              <a:rPr lang="zh-TW" altLang="en-US" sz="2800" dirty="0"/>
              <a:t>公開金鑰加</a:t>
            </a:r>
            <a:r>
              <a:rPr lang="zh-TW" altLang="en-US" sz="2800" dirty="0" smtClean="0"/>
              <a:t>密法。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154C3-CA2C-435B-BAD9-6537B1DA7494}" type="slidenum">
              <a:rPr lang="en-US" altLang="zh-TW" smtClean="0"/>
              <a:pPr>
                <a:defRPr/>
              </a:pPr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51032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RSA</a:t>
            </a:r>
            <a:r>
              <a:rPr lang="zh-TW" altLang="en-US" dirty="0" smtClean="0"/>
              <a:t>的安全性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23528" y="1772816"/>
            <a:ext cx="8352928" cy="4114800"/>
          </a:xfrm>
        </p:spPr>
        <p:txBody>
          <a:bodyPr/>
          <a:lstStyle/>
          <a:p>
            <a:pPr algn="just"/>
            <a:r>
              <a:rPr lang="en-US" altLang="zh-TW" sz="2400" dirty="0" smtClean="0"/>
              <a:t>RSA</a:t>
            </a:r>
            <a:r>
              <a:rPr lang="zh-TW" altLang="en-US" sz="2400" dirty="0" smtClean="0"/>
              <a:t>加密演算法的安全性建立於對</a:t>
            </a:r>
            <a:r>
              <a:rPr lang="zh-TW" altLang="en-US" sz="2400" dirty="0"/>
              <a:t>極大</a:t>
            </a:r>
            <a:r>
              <a:rPr lang="zh-TW" altLang="en-US" sz="2400" dirty="0" smtClean="0"/>
              <a:t>整數</a:t>
            </a:r>
            <a:r>
              <a:rPr lang="zh-TW" altLang="en-US" sz="2400" dirty="0" smtClean="0">
                <a:solidFill>
                  <a:srgbClr val="3333FF"/>
                </a:solidFill>
              </a:rPr>
              <a:t>因數分解</a:t>
            </a:r>
            <a:r>
              <a:rPr lang="en-US" altLang="zh-TW" sz="2400" dirty="0" smtClean="0">
                <a:solidFill>
                  <a:srgbClr val="3333FF"/>
                </a:solidFill>
              </a:rPr>
              <a:t>(factorization)</a:t>
            </a:r>
            <a:r>
              <a:rPr lang="zh-TW" altLang="en-US" sz="2400" dirty="0" smtClean="0"/>
              <a:t>的難度上。因此</a:t>
            </a:r>
            <a:r>
              <a:rPr lang="en-US" altLang="zh-TW" sz="2400" dirty="0"/>
              <a:t>RSA</a:t>
            </a:r>
            <a:r>
              <a:rPr lang="zh-TW" altLang="en-US" sz="2400" dirty="0"/>
              <a:t>是</a:t>
            </a:r>
            <a:r>
              <a:rPr lang="zh-TW" altLang="en-US" sz="2400" dirty="0">
                <a:solidFill>
                  <a:srgbClr val="3333FF"/>
                </a:solidFill>
              </a:rPr>
              <a:t>計算安全的</a:t>
            </a:r>
            <a:r>
              <a:rPr lang="en-US" altLang="zh-TW" sz="2400" dirty="0">
                <a:solidFill>
                  <a:srgbClr val="3333FF"/>
                </a:solidFill>
              </a:rPr>
              <a:t>(computationally secure)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假如我們能夠找到快速針對大整數因數</a:t>
            </a:r>
            <a:r>
              <a:rPr lang="zh-TW" altLang="en-US" sz="2400" dirty="0"/>
              <a:t>分解的</a:t>
            </a:r>
            <a:r>
              <a:rPr lang="zh-TW" altLang="en-US" sz="2400" dirty="0" smtClean="0"/>
              <a:t>演算法，那麼</a:t>
            </a:r>
            <a:r>
              <a:rPr lang="en-US" altLang="zh-TW" sz="2400" dirty="0" smtClean="0"/>
              <a:t>RSA</a:t>
            </a:r>
            <a:r>
              <a:rPr lang="zh-TW" altLang="en-US" sz="2400" dirty="0" smtClean="0"/>
              <a:t>的安全性就會極劇下降。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但找目前尚未找到在傳統計算機上執行的有效演算法可以做到快速</a:t>
            </a:r>
            <a:r>
              <a:rPr lang="zh-TW" altLang="en-US" sz="2400" dirty="0"/>
              <a:t>地的大整數因數</a:t>
            </a:r>
            <a:r>
              <a:rPr lang="zh-TW" altLang="en-US" sz="2400" dirty="0" smtClean="0"/>
              <a:t>分解。現今只有</a:t>
            </a:r>
            <a:r>
              <a:rPr lang="zh-TW" altLang="en-US" sz="2400" dirty="0"/>
              <a:t>短的</a:t>
            </a:r>
            <a:r>
              <a:rPr lang="en-US" altLang="zh-TW" sz="2400" dirty="0" smtClean="0"/>
              <a:t>RSA</a:t>
            </a:r>
            <a:r>
              <a:rPr lang="zh-TW" altLang="en-US" sz="2400" dirty="0" smtClean="0"/>
              <a:t>金鑰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例如長度</a:t>
            </a:r>
            <a:r>
              <a:rPr lang="en-US" altLang="zh-TW" sz="2400" dirty="0" smtClean="0"/>
              <a:t>512</a:t>
            </a:r>
            <a:r>
              <a:rPr lang="zh-TW" altLang="en-US" sz="2400" dirty="0" smtClean="0"/>
              <a:t>位元</a:t>
            </a:r>
            <a:r>
              <a:rPr lang="en-US" altLang="zh-TW" sz="2400" dirty="0" smtClean="0"/>
              <a:t>)</a:t>
            </a:r>
            <a:r>
              <a:rPr lang="zh-TW" altLang="en-US" sz="2400" dirty="0" smtClean="0"/>
              <a:t>才可能以強力方式</a:t>
            </a:r>
            <a:r>
              <a:rPr lang="en-US" altLang="zh-TW" sz="2400" dirty="0" smtClean="0"/>
              <a:t>(brute force)</a:t>
            </a:r>
            <a:r>
              <a:rPr lang="zh-TW" altLang="en-US" sz="2400" dirty="0" smtClean="0"/>
              <a:t>破</a:t>
            </a:r>
            <a:r>
              <a:rPr lang="zh-TW" altLang="en-US" sz="2400" dirty="0"/>
              <a:t>解</a:t>
            </a:r>
            <a:r>
              <a:rPr lang="zh-TW" altLang="en-US" sz="2400" dirty="0" smtClean="0"/>
              <a:t>。</a:t>
            </a:r>
            <a:endParaRPr lang="en-US" altLang="zh-TW" sz="2400" dirty="0" smtClean="0"/>
          </a:p>
          <a:p>
            <a:pPr algn="just"/>
            <a:r>
              <a:rPr lang="zh-TW" altLang="en-US" sz="2400" dirty="0" smtClean="0"/>
              <a:t>未來若</a:t>
            </a:r>
            <a:r>
              <a:rPr lang="zh-TW" altLang="en-US" sz="2400" dirty="0" smtClean="0">
                <a:solidFill>
                  <a:srgbClr val="3333FF"/>
                </a:solidFill>
              </a:rPr>
              <a:t>量子計算機</a:t>
            </a:r>
            <a:r>
              <a:rPr lang="en-US" altLang="zh-TW" sz="2400" dirty="0" smtClean="0">
                <a:solidFill>
                  <a:srgbClr val="3333FF"/>
                </a:solidFill>
              </a:rPr>
              <a:t>(quantum computer)</a:t>
            </a:r>
            <a:r>
              <a:rPr lang="zh-TW" altLang="en-US" sz="2400" dirty="0" smtClean="0"/>
              <a:t>能夠</a:t>
            </a:r>
            <a:r>
              <a:rPr lang="zh-TW" altLang="en-US" sz="2400" dirty="0"/>
              <a:t>發展</a:t>
            </a:r>
            <a:r>
              <a:rPr lang="zh-TW" altLang="en-US" sz="2400" dirty="0" smtClean="0"/>
              <a:t>成功，則在其上執行</a:t>
            </a:r>
            <a:r>
              <a:rPr lang="zh-TW" altLang="en-US" sz="2400" dirty="0" smtClean="0">
                <a:solidFill>
                  <a:srgbClr val="3333FF"/>
                </a:solidFill>
              </a:rPr>
              <a:t>秀爾演算法</a:t>
            </a:r>
            <a:r>
              <a:rPr lang="en-US" altLang="zh-TW" sz="2400" dirty="0" smtClean="0">
                <a:solidFill>
                  <a:srgbClr val="3333FF"/>
                </a:solidFill>
              </a:rPr>
              <a:t>(Shor’s algorithm)</a:t>
            </a:r>
            <a:r>
              <a:rPr lang="zh-TW" altLang="en-US" sz="2400" dirty="0" smtClean="0"/>
              <a:t>則可快速進行大整數因數分解。</a:t>
            </a:r>
            <a:endParaRPr lang="en-US" altLang="zh-TW" sz="24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154C3-CA2C-435B-BAD9-6537B1DA7494}" type="slidenum">
              <a:rPr lang="en-US" altLang="zh-TW" smtClean="0"/>
              <a:pPr>
                <a:defRPr/>
              </a:pPr>
              <a:t>5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91173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RSA</a:t>
            </a:r>
            <a:r>
              <a:rPr lang="zh-TW" altLang="en-US" dirty="0" smtClean="0"/>
              <a:t>金鑰的長度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2017713"/>
            <a:ext cx="8703568" cy="4114800"/>
          </a:xfrm>
        </p:spPr>
        <p:txBody>
          <a:bodyPr/>
          <a:lstStyle/>
          <a:p>
            <a:pPr algn="just"/>
            <a:r>
              <a:rPr lang="en-US" altLang="zh-TW" sz="2800" dirty="0" smtClean="0"/>
              <a:t>RSA Security</a:t>
            </a:r>
            <a:r>
              <a:rPr lang="zh-TW" altLang="en-US" sz="2800" dirty="0"/>
              <a:t>公司</a:t>
            </a:r>
            <a:r>
              <a:rPr lang="zh-TW" altLang="en-US" sz="2800" dirty="0" smtClean="0"/>
              <a:t>提出</a:t>
            </a:r>
            <a:r>
              <a:rPr lang="zh-TW" altLang="en-US" sz="2800" dirty="0"/>
              <a:t>了</a:t>
            </a:r>
            <a:r>
              <a:rPr lang="en-US" altLang="zh-TW" sz="2800" dirty="0"/>
              <a:t>8</a:t>
            </a:r>
            <a:r>
              <a:rPr lang="zh-TW" altLang="en-US" sz="2800" dirty="0"/>
              <a:t>個巨大</a:t>
            </a:r>
            <a:r>
              <a:rPr lang="zh-TW" altLang="en-US" sz="2800" dirty="0" smtClean="0"/>
              <a:t>合數</a:t>
            </a:r>
            <a:r>
              <a:rPr lang="en-US" altLang="zh-TW" sz="2800" dirty="0" smtClean="0"/>
              <a:t>(composite number): RSA-640</a:t>
            </a:r>
            <a:r>
              <a:rPr lang="zh-TW" altLang="en-US" sz="2800" dirty="0"/>
              <a:t>、</a:t>
            </a:r>
            <a:r>
              <a:rPr lang="en-US" altLang="zh-TW" sz="2800" dirty="0"/>
              <a:t>RSA-704</a:t>
            </a:r>
            <a:r>
              <a:rPr lang="zh-TW" altLang="en-US" sz="2800" dirty="0"/>
              <a:t>、</a:t>
            </a:r>
            <a:r>
              <a:rPr lang="en-US" altLang="zh-TW" sz="2800" dirty="0"/>
              <a:t>RSA-768</a:t>
            </a:r>
            <a:r>
              <a:rPr lang="zh-TW" altLang="en-US" sz="2800" dirty="0"/>
              <a:t>、</a:t>
            </a:r>
            <a:r>
              <a:rPr lang="en-US" altLang="zh-TW" sz="2800" dirty="0"/>
              <a:t>RSA-896</a:t>
            </a:r>
            <a:r>
              <a:rPr lang="zh-TW" altLang="en-US" sz="2800" dirty="0"/>
              <a:t>、</a:t>
            </a:r>
            <a:r>
              <a:rPr lang="en-US" altLang="zh-TW" sz="2800" dirty="0"/>
              <a:t>RSA-1024</a:t>
            </a:r>
            <a:r>
              <a:rPr lang="zh-TW" altLang="en-US" sz="2800" dirty="0"/>
              <a:t>、</a:t>
            </a:r>
            <a:r>
              <a:rPr lang="en-US" altLang="zh-TW" sz="2800" dirty="0"/>
              <a:t>RSA-1536</a:t>
            </a:r>
            <a:r>
              <a:rPr lang="zh-TW" altLang="en-US" sz="2800" dirty="0"/>
              <a:t>、</a:t>
            </a:r>
            <a:r>
              <a:rPr lang="en-US" altLang="zh-TW" sz="2800" dirty="0" smtClean="0"/>
              <a:t>RSA-2048</a:t>
            </a:r>
            <a:r>
              <a:rPr lang="zh-TW" altLang="en-US" sz="2800" dirty="0" smtClean="0"/>
              <a:t>，提供獎</a:t>
            </a:r>
            <a:r>
              <a:rPr lang="zh-TW" altLang="en-US" sz="2800" dirty="0"/>
              <a:t>金</a:t>
            </a:r>
            <a:r>
              <a:rPr lang="zh-TW" altLang="en-US" sz="2800" dirty="0" smtClean="0"/>
              <a:t>開放給大眾進行質因數</a:t>
            </a:r>
            <a:r>
              <a:rPr lang="zh-TW" altLang="en-US" sz="2800" dirty="0"/>
              <a:t>分解，用來驗證</a:t>
            </a:r>
            <a:r>
              <a:rPr lang="en-US" altLang="zh-TW" sz="2800" dirty="0" smtClean="0"/>
              <a:t>RSA</a:t>
            </a:r>
            <a:r>
              <a:rPr lang="zh-TW" altLang="en-US" sz="2800" dirty="0" smtClean="0"/>
              <a:t>的安全性。</a:t>
            </a:r>
            <a:endParaRPr lang="en-US" altLang="zh-TW" sz="2800" dirty="0" smtClean="0"/>
          </a:p>
          <a:p>
            <a:pPr algn="just"/>
            <a:r>
              <a:rPr lang="zh-TW" altLang="en-US" sz="2800" dirty="0" smtClean="0"/>
              <a:t>這些</a:t>
            </a:r>
            <a:r>
              <a:rPr lang="zh-TW" altLang="en-US" sz="2800" dirty="0"/>
              <a:t>合成數為兩</a:t>
            </a:r>
            <a:r>
              <a:rPr lang="zh-TW" altLang="en-US" sz="2800" dirty="0" smtClean="0"/>
              <a:t>個極大質數的乘積</a:t>
            </a:r>
            <a:r>
              <a:rPr lang="zh-TW" altLang="en-US" sz="2800" dirty="0"/>
              <a:t>，一般</a:t>
            </a:r>
            <a:r>
              <a:rPr lang="zh-TW" altLang="en-US" sz="2800" dirty="0" smtClean="0"/>
              <a:t>的計算機根本無法在短時間內進行極大整數因數</a:t>
            </a:r>
            <a:r>
              <a:rPr lang="zh-TW" altLang="en-US" sz="2800" dirty="0"/>
              <a:t>分解。在</a:t>
            </a:r>
            <a:r>
              <a:rPr lang="en-US" altLang="zh-TW" sz="2800" dirty="0"/>
              <a:t>2009</a:t>
            </a:r>
            <a:r>
              <a:rPr lang="zh-TW" altLang="en-US" sz="2800" dirty="0"/>
              <a:t>年</a:t>
            </a:r>
            <a:r>
              <a:rPr lang="en-US" altLang="zh-TW" sz="2800" dirty="0"/>
              <a:t>12</a:t>
            </a:r>
            <a:r>
              <a:rPr lang="zh-TW" altLang="en-US" sz="2800" dirty="0"/>
              <a:t>月</a:t>
            </a:r>
            <a:r>
              <a:rPr lang="en-US" altLang="zh-TW" sz="2800" dirty="0"/>
              <a:t>12</a:t>
            </a:r>
            <a:r>
              <a:rPr lang="zh-TW" altLang="en-US" sz="2800" dirty="0"/>
              <a:t>日，編號為</a:t>
            </a:r>
            <a:r>
              <a:rPr lang="en-US" altLang="zh-TW" sz="2800" dirty="0" smtClean="0"/>
              <a:t>RSA-768</a:t>
            </a:r>
            <a:r>
              <a:rPr lang="zh-TW" altLang="en-US" sz="2800" dirty="0" smtClean="0"/>
              <a:t>的合成數</a:t>
            </a:r>
            <a:r>
              <a:rPr lang="en-US" altLang="zh-TW" sz="2800" dirty="0" smtClean="0"/>
              <a:t>(</a:t>
            </a:r>
            <a:r>
              <a:rPr lang="en-US" altLang="zh-TW" sz="2800" dirty="0"/>
              <a:t>768 bits, 232 </a:t>
            </a:r>
            <a:r>
              <a:rPr lang="en-US" altLang="zh-TW" sz="2800" dirty="0" smtClean="0"/>
              <a:t>digits)</a:t>
            </a:r>
            <a:r>
              <a:rPr lang="zh-TW" altLang="en-US" sz="2800" dirty="0"/>
              <a:t>也</a:t>
            </a:r>
            <a:r>
              <a:rPr lang="zh-TW" altLang="en-US" sz="2800" dirty="0" smtClean="0"/>
              <a:t>宣告</a:t>
            </a:r>
            <a:r>
              <a:rPr lang="zh-TW" altLang="en-US" sz="2800" dirty="0"/>
              <a:t>分解成功</a:t>
            </a:r>
            <a:r>
              <a:rPr lang="zh-TW" altLang="en-US" sz="2800" dirty="0" smtClean="0"/>
              <a:t>，</a:t>
            </a:r>
            <a:r>
              <a:rPr lang="zh-TW" altLang="en-US" sz="2800" dirty="0"/>
              <a:t>這一事件威脅了</a:t>
            </a:r>
            <a:r>
              <a:rPr lang="zh-TW" altLang="en-US" sz="2800" dirty="0" smtClean="0"/>
              <a:t>現在普遍通行</a:t>
            </a:r>
            <a:r>
              <a:rPr lang="zh-TW" altLang="en-US" sz="2800" dirty="0"/>
              <a:t>的</a:t>
            </a:r>
            <a:r>
              <a:rPr lang="en-US" altLang="zh-TW" sz="2800" dirty="0"/>
              <a:t>1024-bit</a:t>
            </a:r>
            <a:r>
              <a:rPr lang="zh-TW" altLang="en-US" sz="2800" dirty="0"/>
              <a:t>金鑰的安全性</a:t>
            </a:r>
            <a:r>
              <a:rPr lang="zh-TW" altLang="en-US" sz="2800" dirty="0" smtClean="0"/>
              <a:t>，這代表使用者</a:t>
            </a:r>
            <a:r>
              <a:rPr lang="zh-TW" altLang="en-US" sz="2800" dirty="0"/>
              <a:t>應儘快升級到</a:t>
            </a:r>
            <a:r>
              <a:rPr lang="en-US" altLang="zh-TW" sz="2800" dirty="0"/>
              <a:t>2048-bit</a:t>
            </a:r>
            <a:r>
              <a:rPr lang="zh-TW" altLang="en-US" sz="2800" dirty="0"/>
              <a:t>或以上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8154C3-CA2C-435B-BAD9-6537B1DA7494}" type="slidenum">
              <a:rPr lang="en-US" altLang="zh-TW" smtClean="0"/>
              <a:pPr>
                <a:defRPr/>
              </a:pPr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3484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圓角矩形圖說文字 3"/>
          <p:cNvSpPr/>
          <p:nvPr/>
        </p:nvSpPr>
        <p:spPr>
          <a:xfrm>
            <a:off x="6156176" y="5805264"/>
            <a:ext cx="2798912" cy="792088"/>
          </a:xfrm>
          <a:prstGeom prst="wedgeRoundRectCallout">
            <a:avLst>
              <a:gd name="adj1" fmla="val -54509"/>
              <a:gd name="adj2" fmla="val -20779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C: </a:t>
            </a:r>
            <a:r>
              <a:rPr lang="en-US" altLang="zh-TW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ciphertext</a:t>
            </a:r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zh-TW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密文</a:t>
            </a:r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TW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</a:t>
            </a:r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plaintext</a:t>
            </a:r>
            <a:r>
              <a:rPr lang="zh-TW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TW" alt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明文</a:t>
            </a:r>
            <a:r>
              <a:rPr lang="en-US" altLang="zh-TW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TW" alt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8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RSA</a:t>
            </a:r>
            <a:r>
              <a:rPr lang="zh-TW" altLang="en-US" b="1" dirty="0"/>
              <a:t>金鑰產生</a:t>
            </a:r>
            <a:r>
              <a:rPr lang="zh-TW" altLang="en-US" b="1" dirty="0" smtClean="0">
                <a:solidFill>
                  <a:schemeClr val="tx2"/>
                </a:solidFill>
              </a:rPr>
              <a:t>演算法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2017713"/>
            <a:ext cx="8487544" cy="4114800"/>
          </a:xfrm>
        </p:spPr>
        <p:txBody>
          <a:bodyPr rtlCol="0">
            <a:normAutofit fontScale="92500"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選兩個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相異</a:t>
            </a:r>
            <a:r>
              <a:rPr lang="zh-TW" altLang="en-US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大質數</a:t>
            </a:r>
            <a:r>
              <a:rPr lang="en-US" altLang="zh-TW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TW" altLang="en-US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TW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並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計算</a:t>
            </a:r>
            <a:r>
              <a:rPr lang="en-US" altLang="zh-TW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altLang="zh-TW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TW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i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i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i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n-US" altLang="zh-TW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最好長度相當，而且為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位數以上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計算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Euler’s </a:t>
            </a:r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Totient</a:t>
            </a:r>
            <a:r>
              <a:rPr lang="zh-TW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函數</a:t>
            </a:r>
            <a:r>
              <a:rPr lang="en-US" altLang="zh-TW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)=(</a:t>
            </a:r>
            <a:r>
              <a:rPr lang="en-US" altLang="zh-TW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-1)</a:t>
            </a:r>
            <a:r>
              <a:rPr lang="en-US" altLang="zh-TW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TW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-1)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TW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並</a:t>
            </a:r>
            <a:r>
              <a:rPr lang="zh-TW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選一個</a:t>
            </a:r>
            <a:r>
              <a:rPr lang="zh-TW" altLang="en-US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與</a:t>
            </a:r>
            <a:r>
              <a:rPr lang="en-US" altLang="zh-TW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互質數 </a:t>
            </a:r>
            <a:r>
              <a:rPr lang="en-US" altLang="zh-TW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為公鑰 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encryption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一般取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=3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或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65537; 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加密法為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= M</a:t>
            </a:r>
            <a:r>
              <a:rPr lang="en-US" altLang="zh-TW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 n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求出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，滿足 </a:t>
            </a:r>
            <a:r>
              <a:rPr lang="en-US" altLang="zh-TW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TW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 1</a:t>
            </a:r>
            <a:r>
              <a:rPr lang="en-US" altLang="zh-TW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en-US" altLang="zh-TW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(mod </a:t>
            </a:r>
            <a:r>
              <a:rPr lang="en-US" altLang="zh-TW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為私鑰</a:t>
            </a:r>
            <a:endParaRPr lang="en-US" altLang="zh-TW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TW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decryption; </a:t>
            </a:r>
            <a:r>
              <a:rPr lang="zh-TW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解密法為 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= C</a:t>
            </a:r>
            <a:r>
              <a:rPr lang="en-US" altLang="zh-TW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TW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 n</a:t>
            </a:r>
          </a:p>
        </p:txBody>
      </p:sp>
    </p:spTree>
    <p:extLst>
      <p:ext uri="{BB962C8B-B14F-4D97-AF65-F5344CB8AC3E}">
        <p14:creationId xmlns:p14="http://schemas.microsoft.com/office/powerpoint/2010/main" val="3791702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標題 1"/>
          <p:cNvSpPr>
            <a:spLocks noGrp="1"/>
          </p:cNvSpPr>
          <p:nvPr>
            <p:ph type="title"/>
          </p:nvPr>
        </p:nvSpPr>
        <p:spPr>
          <a:xfrm>
            <a:off x="1280145" y="214313"/>
            <a:ext cx="8404423" cy="1462087"/>
          </a:xfrm>
        </p:spPr>
        <p:txBody>
          <a:bodyPr/>
          <a:lstStyle/>
          <a:p>
            <a:r>
              <a:rPr lang="en-US" altLang="zh-TW" dirty="0" smtClean="0">
                <a:solidFill>
                  <a:schemeClr val="tx2"/>
                </a:solidFill>
              </a:rPr>
              <a:t>RSA</a:t>
            </a:r>
            <a:r>
              <a:rPr lang="zh-TW" altLang="en-US" b="1" dirty="0"/>
              <a:t>金鑰產生</a:t>
            </a:r>
            <a:r>
              <a:rPr lang="zh-TW" altLang="en-US" b="1" dirty="0" smtClean="0">
                <a:solidFill>
                  <a:schemeClr val="tx2"/>
                </a:solidFill>
              </a:rPr>
              <a:t>演算法簡單範例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1520" y="2017713"/>
            <a:ext cx="8703568" cy="4114800"/>
          </a:xfrm>
        </p:spPr>
        <p:txBody>
          <a:bodyPr rtlCol="0">
            <a:normAutofit lnSpcReduction="10000"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選兩個</a:t>
            </a:r>
            <a:r>
              <a:rPr lang="zh-TW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相</a:t>
            </a:r>
            <a:r>
              <a:rPr lang="zh-TW" altLang="en-US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異質數</a:t>
            </a:r>
            <a:r>
              <a:rPr lang="en-US" altLang="zh-TW" sz="2800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=11</a:t>
            </a:r>
            <a:r>
              <a:rPr lang="zh-TW" altLang="en-US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TW" sz="2800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=13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TW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並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計算</a:t>
            </a:r>
            <a:r>
              <a:rPr lang="en-US" altLang="zh-TW" sz="28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TW" sz="28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i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2800" i="1" dirty="0" err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sz="2800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=143</a:t>
            </a:r>
            <a:endParaRPr lang="en-US" altLang="zh-TW" sz="2800" i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計算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Euler</a:t>
            </a:r>
            <a:r>
              <a:rPr lang="zh-TW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函數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sz="28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)=(</a:t>
            </a:r>
            <a:r>
              <a:rPr lang="en-US" altLang="zh-TW" sz="28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-1)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8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)=120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TW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並</a:t>
            </a:r>
            <a:r>
              <a:rPr lang="zh-TW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選一個</a:t>
            </a:r>
            <a:r>
              <a:rPr lang="zh-TW" altLang="en-US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與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sz="28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TW" altLang="en-US" sz="28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互質數</a:t>
            </a:r>
            <a:r>
              <a:rPr lang="zh-TW" altLang="en-US" sz="2800" i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=23</a:t>
            </a:r>
            <a:r>
              <a:rPr lang="zh-TW" alt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)=(23, 143)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為公鑰</a:t>
            </a:r>
            <a:endParaRPr lang="en-US" altLang="zh-TW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加</a:t>
            </a:r>
            <a:r>
              <a:rPr lang="zh-TW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密法為</a:t>
            </a:r>
            <a:r>
              <a:rPr lang="en-US" altLang="zh-TW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= M</a:t>
            </a:r>
            <a:r>
              <a:rPr lang="en-US" altLang="zh-TW" sz="28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 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將明文訊息</a:t>
            </a:r>
            <a:r>
              <a:rPr lang="zh-TW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文字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"X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加密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=88</a:t>
            </a:r>
            <a:r>
              <a:rPr lang="en-US" altLang="zh-TW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 143=121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求出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=47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，滿足 </a:t>
            </a:r>
            <a:r>
              <a:rPr lang="en-US" altLang="zh-TW" sz="2800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altLang="zh-TW" sz="2800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sz="2800" i="1" dirty="0" err="1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TW" sz="2800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 1</a:t>
            </a:r>
            <a:r>
              <a:rPr lang="en-US" altLang="zh-TW" sz="2800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(mod 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sz="2800" i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800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)=(47,143)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為私鑰</a:t>
            </a:r>
            <a:endParaRPr lang="en-US" altLang="zh-TW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解密法為 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= C</a:t>
            </a:r>
            <a:r>
              <a:rPr lang="en-US" altLang="zh-TW" sz="28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 n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將密文訊息文字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“y“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解密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TW" alt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121</a:t>
            </a:r>
            <a:r>
              <a:rPr lang="en-US" altLang="zh-TW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 </a:t>
            </a:r>
            <a:r>
              <a:rPr lang="en-US" altLang="zh-TW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143=88</a:t>
            </a:r>
          </a:p>
        </p:txBody>
      </p:sp>
    </p:spTree>
    <p:extLst>
      <p:ext uri="{BB962C8B-B14F-4D97-AF65-F5344CB8AC3E}">
        <p14:creationId xmlns:p14="http://schemas.microsoft.com/office/powerpoint/2010/main" val="1785484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歐拉函數 </a:t>
            </a:r>
            <a:endParaRPr lang="en-US" altLang="zh-TW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3" y="2017985"/>
            <a:ext cx="9025001" cy="4651375"/>
          </a:xfrm>
        </p:spPr>
        <p:txBody>
          <a:bodyPr/>
          <a:lstStyle/>
          <a:p>
            <a:r>
              <a:rPr lang="en-US" altLang="zh-TW" sz="2400" dirty="0" smtClean="0"/>
              <a:t>Euler’s function or </a:t>
            </a:r>
            <a:r>
              <a:rPr lang="en-US" altLang="zh-TW" sz="2400" dirty="0" smtClean="0">
                <a:solidFill>
                  <a:srgbClr val="FF0000"/>
                </a:solidFill>
              </a:rPr>
              <a:t>Euler function </a:t>
            </a:r>
            <a:r>
              <a:rPr lang="en-US" altLang="zh-TW" sz="2400" dirty="0" smtClean="0"/>
              <a:t>or Euler totient function or Euler phi function</a:t>
            </a:r>
          </a:p>
          <a:p>
            <a:r>
              <a:rPr lang="zh-TW" altLang="en-US" sz="2400" dirty="0" smtClean="0">
                <a:solidFill>
                  <a:srgbClr val="FF0000"/>
                </a:solidFill>
              </a:rPr>
              <a:t>歐</a:t>
            </a:r>
            <a:r>
              <a:rPr lang="zh-TW" altLang="en-US" sz="2400" dirty="0">
                <a:solidFill>
                  <a:srgbClr val="FF0000"/>
                </a:solidFill>
              </a:rPr>
              <a:t>拉</a:t>
            </a:r>
            <a:r>
              <a:rPr lang="zh-TW" altLang="en-US" sz="2400" dirty="0" smtClean="0">
                <a:solidFill>
                  <a:srgbClr val="FF0000"/>
                </a:solidFill>
              </a:rPr>
              <a:t>函數</a:t>
            </a:r>
            <a:r>
              <a:rPr lang="en-US" altLang="zh-TW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zh-TW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TW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TW" altLang="en-US" sz="2400" dirty="0" smtClean="0"/>
              <a:t>小於</a:t>
            </a:r>
            <a:r>
              <a:rPr lang="zh-TW" altLang="en-US" sz="2400" dirty="0"/>
              <a:t>或</a:t>
            </a:r>
            <a:r>
              <a:rPr lang="zh-TW" altLang="en-US" sz="2400" dirty="0" smtClean="0"/>
              <a:t>等於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TW" altLang="en-US" sz="2400" dirty="0" smtClean="0"/>
              <a:t>的</a:t>
            </a:r>
            <a:r>
              <a:rPr lang="zh-TW" altLang="en-US" sz="2400" dirty="0"/>
              <a:t>正整數中</a:t>
            </a:r>
            <a:r>
              <a:rPr lang="zh-TW" altLang="en-US" sz="2400" dirty="0" smtClean="0"/>
              <a:t>與</a:t>
            </a:r>
            <a:r>
              <a:rPr lang="en-US" altLang="zh-TW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zh-TW" altLang="en-US" sz="2400" dirty="0" smtClean="0"/>
              <a:t>互</a:t>
            </a:r>
            <a:r>
              <a:rPr lang="zh-TW" altLang="en-US" sz="2400" dirty="0"/>
              <a:t>質的總</a:t>
            </a:r>
            <a:r>
              <a:rPr lang="zh-TW" altLang="en-US" sz="2400" dirty="0" smtClean="0"/>
              <a:t>個數</a:t>
            </a:r>
            <a:endParaRPr lang="en-US" altLang="zh-TW" sz="2400" dirty="0" smtClean="0"/>
          </a:p>
          <a:p>
            <a:pPr lvl="1"/>
            <a:r>
              <a:rPr lang="zh-TW" altLang="en-US" sz="2000" dirty="0" smtClean="0"/>
              <a:t>範例</a:t>
            </a:r>
            <a:r>
              <a:rPr lang="en-US" altLang="zh-TW" sz="2000" dirty="0" smtClean="0"/>
              <a:t>:</a:t>
            </a:r>
            <a:r>
              <a:rPr lang="zh-TW" altLang="en-US" sz="2000" dirty="0" smtClean="0"/>
              <a:t>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Ø(8)=4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，因為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1, 3, 5, 7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均和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互質</a:t>
            </a:r>
            <a:endParaRPr lang="en-US" altLang="zh-TW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sz="2000" dirty="0" smtClean="0"/>
              <a:t>範例</a:t>
            </a:r>
            <a:r>
              <a:rPr lang="en-US" altLang="zh-TW" sz="2000" dirty="0"/>
              <a:t>:</a:t>
            </a:r>
            <a:r>
              <a:rPr lang="zh-TW" altLang="en-US" sz="2000" dirty="0"/>
              <a:t>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Ø(5)=4=5-1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因為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2, 3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均和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互質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是質數，比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小的都與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互質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TW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TW" altLang="en-US" sz="2400" dirty="0" smtClean="0"/>
              <a:t>歐</a:t>
            </a:r>
            <a:r>
              <a:rPr lang="zh-TW" altLang="en-US" sz="2400" dirty="0"/>
              <a:t>拉函數</a:t>
            </a:r>
            <a:r>
              <a:rPr lang="zh-TW" altLang="en-US" sz="2400" dirty="0" smtClean="0"/>
              <a:t>特例</a:t>
            </a:r>
            <a:r>
              <a:rPr lang="en-US" altLang="zh-TW" sz="2400" dirty="0" smtClean="0"/>
              <a:t>:</a:t>
            </a:r>
            <a:r>
              <a:rPr lang="zh-TW" altLang="en-US" sz="2400" dirty="0" smtClean="0"/>
              <a:t> </a:t>
            </a:r>
            <a:endParaRPr lang="en-US" altLang="zh-TW" sz="2400" dirty="0" smtClean="0"/>
          </a:p>
          <a:p>
            <a:pPr marL="400050" lvl="1" indent="0">
              <a:buNone/>
            </a:pPr>
            <a:r>
              <a:rPr lang="en-US" altLang="zh-TW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 </a:t>
            </a:r>
            <a:r>
              <a:rPr lang="en-US" altLang="zh-TW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  <a:p>
            <a:pPr marL="400050" lvl="1" indent="0">
              <a:buNone/>
            </a:pP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若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與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互質，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則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  <a:r>
              <a:rPr lang="el-GR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Ø(</a:t>
            </a:r>
            <a:r>
              <a:rPr lang="en-US" altLang="zh-TW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20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Ø(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Ø(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(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-1)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TW" altLang="en-US" sz="2000" dirty="0" smtClean="0"/>
              <a:t>範例</a:t>
            </a:r>
            <a:r>
              <a:rPr lang="en-US" altLang="zh-TW" sz="2000" dirty="0" smtClean="0"/>
              <a:t>:</a:t>
            </a:r>
          </a:p>
          <a:p>
            <a:pPr marL="457200" lvl="1" indent="0">
              <a:buNone/>
            </a:pP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與</a:t>
            </a:r>
            <a:r>
              <a:rPr lang="en-US" altLang="zh-TW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互</a:t>
            </a:r>
            <a:r>
              <a:rPr lang="zh-TW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質</a:t>
            </a:r>
            <a:r>
              <a:rPr lang="zh-TW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且</a:t>
            </a:r>
            <a:r>
              <a:rPr lang="en-US" altLang="zh-TW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=11,</a:t>
            </a:r>
            <a:r>
              <a:rPr lang="en-US" altLang="zh-TW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=13, </a:t>
            </a:r>
            <a:r>
              <a:rPr lang="en-US" altLang="zh-TW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11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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143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  <a:r>
              <a:rPr lang="el-GR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(143</a:t>
            </a:r>
            <a:r>
              <a:rPr lang="el-GR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Ø(11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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Ø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(11)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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Ø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(13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(11-1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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TW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13-1) = </a:t>
            </a:r>
            <a:r>
              <a:rPr lang="en-US" altLang="zh-TW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120</a:t>
            </a:r>
            <a:endParaRPr lang="zh-TW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TW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2" name="投影片編號版面配置區 1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kumimoji="1" sz="28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Tahoma" pitchFamily="34" charset="0"/>
                <a:ea typeface="新細明體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4FB5E9-32B0-43A8-BFDF-F99A21CB0537}" type="slidenum">
              <a:rPr kumimoji="0" lang="en-US" altLang="zh-TW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zh-TW" sz="1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新細明體"/>
        <a:cs typeface=""/>
      </a:majorFont>
      <a:minorFont>
        <a:latin typeface="Tahoma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30956</TotalTime>
  <Words>1115</Words>
  <Application>Microsoft Office PowerPoint</Application>
  <PresentationFormat>如螢幕大小 (4:3)</PresentationFormat>
  <Paragraphs>88</Paragraphs>
  <Slides>12</Slides>
  <Notes>11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9" baseType="lpstr">
      <vt:lpstr>新細明體</vt:lpstr>
      <vt:lpstr>Calibri</vt:lpstr>
      <vt:lpstr>Symbol</vt:lpstr>
      <vt:lpstr>Tahoma</vt:lpstr>
      <vt:lpstr>Times New Roman</vt:lpstr>
      <vt:lpstr>Wingdings</vt:lpstr>
      <vt:lpstr>Blends</vt:lpstr>
      <vt:lpstr>PowerPoint 簡報</vt:lpstr>
      <vt:lpstr>RSA的發明人 (由左而右: Ronald Rivest, Adi Shamir, Leonard Adleman)</vt:lpstr>
      <vt:lpstr>RSA的歷史</vt:lpstr>
      <vt:lpstr>有關RSA</vt:lpstr>
      <vt:lpstr>RSA的安全性</vt:lpstr>
      <vt:lpstr>RSA金鑰的長度</vt:lpstr>
      <vt:lpstr>RSA金鑰產生演算法</vt:lpstr>
      <vt:lpstr>RSA金鑰產生演算法簡單範例</vt:lpstr>
      <vt:lpstr>歐拉函數 </vt:lpstr>
      <vt:lpstr>歐拉定理 </vt:lpstr>
      <vt:lpstr>歐拉</vt:lpstr>
      <vt:lpstr>PowerPoint 簡報</vt:lpstr>
    </vt:vector>
  </TitlesOfParts>
  <Company>My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Customer</dc:creator>
  <cp:lastModifiedBy>Bob</cp:lastModifiedBy>
  <cp:revision>373</cp:revision>
  <cp:lastPrinted>2015-12-28T23:27:58Z</cp:lastPrinted>
  <dcterms:created xsi:type="dcterms:W3CDTF">2004-05-10T15:40:01Z</dcterms:created>
  <dcterms:modified xsi:type="dcterms:W3CDTF">2015-12-29T01:11:03Z</dcterms:modified>
</cp:coreProperties>
</file>