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96" r:id="rId2"/>
    <p:sldId id="367" r:id="rId3"/>
    <p:sldId id="373" r:id="rId4"/>
    <p:sldId id="303" r:id="rId5"/>
    <p:sldId id="374" r:id="rId6"/>
    <p:sldId id="445" r:id="rId7"/>
    <p:sldId id="544" r:id="rId8"/>
    <p:sldId id="547" r:id="rId9"/>
    <p:sldId id="549" r:id="rId10"/>
    <p:sldId id="533" r:id="rId11"/>
    <p:sldId id="570" r:id="rId12"/>
    <p:sldId id="341" r:id="rId13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0000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97" autoAdjust="0"/>
    <p:restoredTop sz="82953" autoAdjust="0"/>
  </p:normalViewPr>
  <p:slideViewPr>
    <p:cSldViewPr>
      <p:cViewPr>
        <p:scale>
          <a:sx n="60" d="100"/>
          <a:sy n="60" d="100"/>
        </p:scale>
        <p:origin x="-122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092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275" y="0"/>
            <a:ext cx="2971092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844"/>
            <a:ext cx="2971092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275" y="9447844"/>
            <a:ext cx="2971092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46EB1B2-E435-48F1-983F-8377B8C535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1202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092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908" y="0"/>
            <a:ext cx="2971092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183" y="4725513"/>
            <a:ext cx="5029635" cy="447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9435"/>
            <a:ext cx="2971092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908" y="9449435"/>
            <a:ext cx="2971092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9AB9C6-3BEC-4C77-A3C5-F57F9BA9B1F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6022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9AB9C6-3BEC-4C77-A3C5-F57F9BA9B1FF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9644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9AB9C6-3BEC-4C77-A3C5-F57F9BA9B1FF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4482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9AB9C6-3BEC-4C77-A3C5-F57F9BA9B1FF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1912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9AB9C6-3BEC-4C77-A3C5-F57F9BA9B1FF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2878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9AB9C6-3BEC-4C77-A3C5-F57F9BA9B1FF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0215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9AB9C6-3BEC-4C77-A3C5-F57F9BA9B1FF}" type="slidenum">
              <a:rPr lang="zh-TW" altLang="en-US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670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ahoma" pitchFamily="34" charset="0"/>
                    <a:ea typeface="新細明體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479D-C9AF-4DA8-812B-4498C293F80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6193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D0BC3-88D4-4F70-8F11-04E1422EBCD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691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DBCDA-B5E7-4C93-8EF2-CF3921D17E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2160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AAC9A-95AB-477B-9DF2-DFB34C0235F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488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0CC45-7452-4DAB-A2F7-F98704FF973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983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35004-7083-4D78-BDEF-F564AE30826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176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E007A-9BAE-4EAA-9B26-22D327638F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051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3CAAE-E592-4F68-A294-C2516A627F9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716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71B96-0C5D-48C6-82A9-E9A65F09A72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047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54711-2668-4113-ACC5-3DEE0ED4500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470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2A811-90CB-47D0-960F-C15FD625196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583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80E55-D1C3-44F6-80B1-D91848191D1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268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9D5FBF2-D7EC-4A50-9234-30945A377CC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2060575"/>
            <a:ext cx="7885112" cy="1127125"/>
          </a:xfrm>
        </p:spPr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0000CC"/>
                </a:solidFill>
              </a:rPr>
              <a:t>圖形相關演算法</a:t>
            </a:r>
            <a:r>
              <a:rPr lang="en-US" altLang="zh-TW" b="1" dirty="0" smtClean="0">
                <a:solidFill>
                  <a:srgbClr val="0000CC"/>
                </a:solidFill>
              </a:rPr>
              <a:t/>
            </a:r>
            <a:br>
              <a:rPr lang="en-US" altLang="zh-TW" b="1" dirty="0" smtClean="0">
                <a:solidFill>
                  <a:srgbClr val="0000CC"/>
                </a:solidFill>
              </a:rPr>
            </a:br>
            <a:r>
              <a:rPr lang="zh-TW" altLang="en-US" b="1" dirty="0" smtClean="0">
                <a:solidFill>
                  <a:srgbClr val="0000CC"/>
                </a:solidFill>
              </a:rPr>
              <a:t>複雜度比較</a:t>
            </a:r>
          </a:p>
        </p:txBody>
      </p:sp>
      <p:sp>
        <p:nvSpPr>
          <p:cNvPr id="2" name="副標題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Floyd-</a:t>
            </a:r>
            <a:r>
              <a:rPr lang="en-US" altLang="zh-TW" dirty="0" err="1"/>
              <a:t>Warshall</a:t>
            </a:r>
            <a:r>
              <a:rPr lang="zh-TW" altLang="zh-TW" dirty="0"/>
              <a:t>最短路徑</a:t>
            </a:r>
            <a:r>
              <a:rPr lang="zh-TW" altLang="en-US" dirty="0"/>
              <a:t>演算法</a:t>
            </a:r>
            <a:endParaRPr lang="en-US" altLang="zh-TW" dirty="0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17713"/>
            <a:ext cx="8964612" cy="4651375"/>
          </a:xfrm>
        </p:spPr>
        <p:txBody>
          <a:bodyPr/>
          <a:lstStyle/>
          <a:p>
            <a:pPr marL="400050" lvl="1" indent="0">
              <a:buFont typeface="Wingdings" pitchFamily="2" charset="2"/>
              <a:buNone/>
            </a:pPr>
            <a:endParaRPr lang="en-US" altLang="zh-TW" sz="1800" dirty="0" smtClean="0"/>
          </a:p>
          <a:p>
            <a:pPr marL="400050" lvl="1" indent="0">
              <a:buNone/>
            </a:pPr>
            <a:r>
              <a:rPr lang="en-US" altLang="zh-TW" sz="1800" dirty="0" smtClean="0"/>
              <a:t>Algorithm Floyd-</a:t>
            </a:r>
            <a:r>
              <a:rPr lang="en-US" altLang="zh-TW" sz="1800" dirty="0" err="1" smtClean="0"/>
              <a:t>Warshall</a:t>
            </a:r>
            <a:r>
              <a:rPr lang="zh-TW" altLang="zh-TW" sz="1800" dirty="0"/>
              <a:t>最短路徑</a:t>
            </a:r>
            <a:r>
              <a:rPr lang="zh-TW" altLang="en-US" sz="1800" dirty="0"/>
              <a:t>演算法</a:t>
            </a:r>
            <a:endParaRPr lang="zh-TW" altLang="zh-TW" sz="1800" dirty="0" smtClean="0"/>
          </a:p>
          <a:p>
            <a:pPr marL="400050" lvl="1" indent="0">
              <a:buFont typeface="Wingdings" pitchFamily="2" charset="2"/>
              <a:buNone/>
            </a:pPr>
            <a:r>
              <a:rPr lang="en-US" altLang="zh-TW" sz="1800" dirty="0" smtClean="0"/>
              <a:t>Input</a:t>
            </a:r>
            <a:r>
              <a:rPr lang="zh-TW" altLang="zh-TW" sz="1800" dirty="0" smtClean="0"/>
              <a:t>：</a:t>
            </a:r>
            <a:r>
              <a:rPr lang="en-US" altLang="zh-TW" sz="1800" dirty="0" smtClean="0"/>
              <a:t>G</a:t>
            </a:r>
            <a:r>
              <a:rPr lang="zh-TW" altLang="zh-TW" sz="1800" dirty="0" smtClean="0"/>
              <a:t>為一個加權圖</a:t>
            </a:r>
            <a:r>
              <a:rPr lang="zh-TW" altLang="en-US" sz="1800" dirty="0"/>
              <a:t>有向</a:t>
            </a:r>
            <a:r>
              <a:rPr lang="en-US" altLang="zh-TW" sz="1800" dirty="0" smtClean="0"/>
              <a:t>(weighted digraph)</a:t>
            </a:r>
            <a:r>
              <a:rPr lang="zh-TW" altLang="zh-TW" sz="1800" dirty="0" smtClean="0"/>
              <a:t>，</a:t>
            </a:r>
            <a:r>
              <a:rPr lang="en-US" altLang="zh-TW" sz="1800" dirty="0" smtClean="0"/>
              <a:t> G</a:t>
            </a:r>
            <a:r>
              <a:rPr lang="zh-TW" altLang="zh-TW" sz="1800" dirty="0" smtClean="0"/>
              <a:t>中各邊的加權值以</a:t>
            </a:r>
            <a:r>
              <a:rPr lang="en-US" altLang="zh-TW" sz="1800" dirty="0" smtClean="0"/>
              <a:t>w[x][y]</a:t>
            </a:r>
            <a:r>
              <a:rPr lang="zh-TW" altLang="zh-TW" sz="1800" dirty="0" smtClean="0"/>
              <a:t>表示，</a:t>
            </a:r>
            <a:r>
              <a:rPr lang="en-US" altLang="zh-TW" sz="1800" dirty="0" smtClean="0"/>
              <a:t>x </a:t>
            </a:r>
            <a:r>
              <a:rPr lang="zh-TW" altLang="zh-TW" sz="1800" dirty="0" smtClean="0"/>
              <a:t>及</a:t>
            </a:r>
            <a:r>
              <a:rPr lang="en-US" altLang="zh-TW" sz="1800" dirty="0" smtClean="0"/>
              <a:t>y</a:t>
            </a:r>
            <a:r>
              <a:rPr lang="zh-TW" altLang="zh-TW" sz="1800" dirty="0" smtClean="0"/>
              <a:t>為邊的二個頂點。</a:t>
            </a:r>
            <a:r>
              <a:rPr lang="en-US" altLang="zh-TW" sz="1800" dirty="0" smtClean="0"/>
              <a:t> </a:t>
            </a:r>
            <a:endParaRPr lang="zh-TW" altLang="zh-TW" sz="1800" dirty="0" smtClean="0"/>
          </a:p>
          <a:p>
            <a:pPr marL="400050" lvl="1" indent="0">
              <a:buFont typeface="Wingdings" pitchFamily="2" charset="2"/>
              <a:buNone/>
            </a:pPr>
            <a:r>
              <a:rPr lang="en-US" altLang="zh-TW" sz="1800" dirty="0" smtClean="0"/>
              <a:t>Output</a:t>
            </a:r>
            <a:r>
              <a:rPr lang="zh-TW" altLang="zh-TW" sz="1800" dirty="0" smtClean="0"/>
              <a:t>：</a:t>
            </a:r>
            <a:r>
              <a:rPr lang="en-US" altLang="zh-TW" sz="1800" dirty="0" smtClean="0"/>
              <a:t>G</a:t>
            </a:r>
            <a:r>
              <a:rPr lang="zh-TW" altLang="zh-TW" sz="1800" dirty="0" smtClean="0"/>
              <a:t>中的每一個</a:t>
            </a:r>
            <a:r>
              <a:rPr lang="zh-TW" altLang="en-US" sz="1800" dirty="0" smtClean="0"/>
              <a:t>節</a:t>
            </a:r>
            <a:r>
              <a:rPr lang="zh-TW" altLang="zh-TW" sz="1800" dirty="0" smtClean="0"/>
              <a:t>點配對的最短路徑</a:t>
            </a:r>
            <a:r>
              <a:rPr lang="zh-TW" altLang="en-US" sz="1800" dirty="0" smtClean="0"/>
              <a:t>距離</a:t>
            </a:r>
            <a:r>
              <a:rPr lang="en-US" altLang="zh-TW" sz="1800" dirty="0" smtClean="0"/>
              <a:t>d[x][y]</a:t>
            </a:r>
            <a:r>
              <a:rPr lang="zh-TW" altLang="zh-TW" sz="1800" dirty="0" smtClean="0"/>
              <a:t>，</a:t>
            </a:r>
            <a:r>
              <a:rPr lang="zh-TW" altLang="en-US" sz="1800" dirty="0"/>
              <a:t>及對應</a:t>
            </a:r>
            <a:r>
              <a:rPr lang="zh-TW" altLang="en-US" sz="1800" dirty="0" smtClean="0"/>
              <a:t>的路徑前節點</a:t>
            </a:r>
            <a:r>
              <a:rPr lang="en-US" altLang="zh-TW" sz="1800" dirty="0" smtClean="0"/>
              <a:t>p[x][y]</a:t>
            </a:r>
            <a:r>
              <a:rPr lang="zh-TW" altLang="en-US" sz="1800" dirty="0" smtClean="0"/>
              <a:t>，其中</a:t>
            </a:r>
            <a:r>
              <a:rPr lang="en-US" altLang="zh-TW" sz="1800" dirty="0" smtClean="0"/>
              <a:t>x</a:t>
            </a:r>
            <a:r>
              <a:rPr lang="zh-TW" altLang="zh-TW" sz="1800" dirty="0" smtClean="0"/>
              <a:t>及</a:t>
            </a:r>
            <a:r>
              <a:rPr lang="en-US" altLang="zh-TW" sz="1800" dirty="0" smtClean="0"/>
              <a:t>y</a:t>
            </a:r>
            <a:r>
              <a:rPr lang="zh-TW" altLang="zh-TW" sz="1800" dirty="0" smtClean="0"/>
              <a:t>為邊的二個</a:t>
            </a:r>
            <a:r>
              <a:rPr lang="zh-TW" altLang="en-US" sz="1800" dirty="0" smtClean="0"/>
              <a:t>節</a:t>
            </a:r>
            <a:r>
              <a:rPr lang="zh-TW" altLang="zh-TW" sz="1800" dirty="0" smtClean="0"/>
              <a:t>點</a:t>
            </a:r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d[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][j</a:t>
            </a:r>
            <a:r>
              <a:rPr lang="en-US" altLang="zh-TW" sz="1800" dirty="0" smtClean="0"/>
              <a:t>]</a:t>
            </a:r>
            <a:r>
              <a:rPr lang="en-US" altLang="zh-TW" sz="1800" dirty="0" smtClean="0">
                <a:sym typeface="Wingdings" panose="05000000000000000000" pitchFamily="2" charset="2"/>
              </a:rPr>
              <a:t></a:t>
            </a:r>
            <a:r>
              <a:rPr lang="en-US" altLang="zh-TW" sz="1800" dirty="0" smtClean="0"/>
              <a:t>w[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][j</a:t>
            </a:r>
            <a:r>
              <a:rPr lang="en-US" altLang="zh-TW" sz="1800" dirty="0" smtClean="0"/>
              <a:t>], for </a:t>
            </a:r>
            <a:r>
              <a:rPr lang="en-US" altLang="zh-TW" sz="1800" dirty="0" smtClean="0"/>
              <a:t>each 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 and </a:t>
            </a:r>
            <a:r>
              <a:rPr lang="en-US" altLang="zh-TW" sz="1800" dirty="0" smtClean="0"/>
              <a:t>j</a:t>
            </a:r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P[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][j]</a:t>
            </a:r>
            <a:r>
              <a:rPr lang="en-US" altLang="zh-TW" sz="1800" dirty="0" smtClean="0">
                <a:sym typeface="Wingdings" panose="05000000000000000000" pitchFamily="2" charset="2"/>
              </a:rPr>
              <a:t></a:t>
            </a:r>
            <a:r>
              <a:rPr lang="en-US" altLang="zh-TW" sz="1800" dirty="0" err="1" smtClean="0">
                <a:sym typeface="Wingdings" panose="05000000000000000000" pitchFamily="2" charset="2"/>
              </a:rPr>
              <a:t>i</a:t>
            </a:r>
            <a:r>
              <a:rPr lang="en-US" altLang="zh-TW" sz="1800" dirty="0" smtClean="0">
                <a:sym typeface="Wingdings" panose="05000000000000000000" pitchFamily="2" charset="2"/>
              </a:rPr>
              <a:t>, for each </a:t>
            </a:r>
            <a:r>
              <a:rPr lang="en-US" altLang="zh-TW" sz="1800" dirty="0" err="1" smtClean="0">
                <a:sym typeface="Wingdings" panose="05000000000000000000" pitchFamily="2" charset="2"/>
              </a:rPr>
              <a:t>i</a:t>
            </a:r>
            <a:r>
              <a:rPr lang="en-US" altLang="zh-TW" sz="1800" dirty="0" smtClean="0">
                <a:sym typeface="Wingdings" panose="05000000000000000000" pitchFamily="2" charset="2"/>
              </a:rPr>
              <a:t> and j </a:t>
            </a:r>
            <a:endParaRPr lang="zh-TW" altLang="zh-TW" sz="18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for(k</a:t>
            </a:r>
            <a:r>
              <a:rPr lang="zh-TW" altLang="zh-TW" sz="1800" dirty="0" smtClean="0"/>
              <a:t>←</a:t>
            </a:r>
            <a:r>
              <a:rPr lang="en-US" altLang="zh-TW" sz="1800" dirty="0" smtClean="0"/>
              <a:t>1 to n) do   //</a:t>
            </a:r>
            <a:r>
              <a:rPr lang="zh-TW" altLang="zh-TW" sz="1800" dirty="0" smtClean="0"/>
              <a:t>假設</a:t>
            </a:r>
            <a:r>
              <a:rPr lang="zh-TW" altLang="en-US" sz="1800" dirty="0" smtClean="0"/>
              <a:t>節</a:t>
            </a:r>
            <a:r>
              <a:rPr lang="zh-TW" altLang="zh-TW" sz="1800" dirty="0" smtClean="0"/>
              <a:t>點的編號由</a:t>
            </a:r>
            <a:r>
              <a:rPr lang="en-US" altLang="zh-TW" sz="1800" dirty="0" smtClean="0"/>
              <a:t>1</a:t>
            </a:r>
            <a:r>
              <a:rPr lang="zh-TW" altLang="zh-TW" sz="1800" dirty="0" smtClean="0"/>
              <a:t>至</a:t>
            </a:r>
            <a:r>
              <a:rPr lang="en-US" altLang="zh-TW" sz="1800" dirty="0" smtClean="0"/>
              <a:t>n</a:t>
            </a:r>
            <a:endParaRPr lang="zh-TW" altLang="zh-TW" sz="18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  for(</a:t>
            </a:r>
            <a:r>
              <a:rPr lang="en-US" altLang="zh-TW" sz="1800" dirty="0" err="1" smtClean="0"/>
              <a:t>i</a:t>
            </a:r>
            <a:r>
              <a:rPr lang="zh-TW" altLang="zh-TW" sz="1800" dirty="0" smtClean="0"/>
              <a:t>←</a:t>
            </a:r>
            <a:r>
              <a:rPr lang="en-US" altLang="zh-TW" sz="1800" dirty="0" smtClean="0"/>
              <a:t>1 to n) do</a:t>
            </a:r>
            <a:endParaRPr lang="zh-TW" altLang="zh-TW" sz="18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    for(j</a:t>
            </a:r>
            <a:r>
              <a:rPr lang="zh-TW" altLang="zh-TW" sz="1800" dirty="0" smtClean="0"/>
              <a:t>←</a:t>
            </a:r>
            <a:r>
              <a:rPr lang="en-US" altLang="zh-TW" sz="1800" dirty="0" smtClean="0"/>
              <a:t>1 to n) do</a:t>
            </a:r>
            <a:endParaRPr lang="zh-TW" altLang="zh-TW" sz="18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       if (d[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][j]&gt;d[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][k]+d[k][j])</a:t>
            </a:r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           d[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][j]←d[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][k]+d[k][j]  </a:t>
            </a:r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           p[</a:t>
            </a:r>
            <a:r>
              <a:rPr lang="en-US" altLang="zh-TW" sz="1800" dirty="0" err="1" smtClean="0"/>
              <a:t>i</a:t>
            </a:r>
            <a:r>
              <a:rPr lang="en-US" altLang="zh-TW" sz="1800" dirty="0" smtClean="0"/>
              <a:t>][j]←p[k][j] </a:t>
            </a:r>
            <a:endParaRPr lang="zh-TW" altLang="zh-TW" sz="18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800" dirty="0" smtClean="0"/>
              <a:t>return </a:t>
            </a:r>
            <a:r>
              <a:rPr lang="en-US" altLang="zh-TW" sz="1800" dirty="0" smtClean="0"/>
              <a:t>d, p</a:t>
            </a:r>
            <a:endParaRPr lang="zh-TW" altLang="zh-TW" sz="1800" dirty="0" smtClean="0"/>
          </a:p>
          <a:p>
            <a:pPr eaLnBrk="1" hangingPunct="1"/>
            <a:endParaRPr lang="en-US" altLang="zh-TW" sz="2400" dirty="0" smtClean="0">
              <a:latin typeface="Times New Roman" pitchFamily="18" charset="0"/>
            </a:endParaRPr>
          </a:p>
          <a:p>
            <a:pPr eaLnBrk="1" hangingPunct="1"/>
            <a:endParaRPr lang="en-US" altLang="zh-TW" sz="2400" dirty="0" smtClean="0">
              <a:latin typeface="Times New Roman" pitchFamily="18" charset="0"/>
            </a:endParaRPr>
          </a:p>
          <a:p>
            <a:pPr eaLnBrk="1" hangingPunct="1"/>
            <a:endParaRPr lang="zh-TW" altLang="en-US" sz="2400" dirty="0" smtClean="0">
              <a:latin typeface="Times New Roman" pitchFamily="18" charset="0"/>
            </a:endParaRPr>
          </a:p>
        </p:txBody>
      </p:sp>
      <p:sp>
        <p:nvSpPr>
          <p:cNvPr id="41990" name="矩形 6"/>
          <p:cNvSpPr>
            <a:spLocks noChangeArrowheads="1"/>
          </p:cNvSpPr>
          <p:nvPr/>
        </p:nvSpPr>
        <p:spPr bwMode="auto">
          <a:xfrm>
            <a:off x="611509" y="2420515"/>
            <a:ext cx="8352979" cy="41768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374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Floyd-</a:t>
            </a:r>
            <a:r>
              <a:rPr lang="en-US" altLang="zh-TW" dirty="0" err="1"/>
              <a:t>Warshall</a:t>
            </a:r>
            <a:r>
              <a:rPr lang="zh-TW" altLang="zh-TW" dirty="0" smtClean="0"/>
              <a:t>最</a:t>
            </a:r>
            <a:r>
              <a:rPr lang="zh-TW" altLang="zh-TW" dirty="0"/>
              <a:t>短路徑</a:t>
            </a:r>
            <a:r>
              <a:rPr lang="zh-TW" altLang="en-US" dirty="0" smtClean="0"/>
              <a:t>演算法複雜度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276871"/>
            <a:ext cx="8487544" cy="3855641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400" dirty="0" smtClean="0"/>
              <a:t>假設</a:t>
            </a:r>
            <a:r>
              <a:rPr lang="en-US" altLang="zh-TW" sz="2400" dirty="0" smtClean="0">
                <a:solidFill>
                  <a:srgbClr val="0000FF"/>
                </a:solidFill>
              </a:rPr>
              <a:t>G</a:t>
            </a:r>
            <a:r>
              <a:rPr lang="zh-TW" altLang="en-US" sz="2400" dirty="0" smtClean="0">
                <a:solidFill>
                  <a:srgbClr val="0000FF"/>
                </a:solidFill>
              </a:rPr>
              <a:t>一共有</a:t>
            </a:r>
            <a:r>
              <a:rPr lang="en-US" altLang="zh-TW" sz="2400" dirty="0" smtClean="0">
                <a:solidFill>
                  <a:srgbClr val="0000FF"/>
                </a:solidFill>
              </a:rPr>
              <a:t>n</a:t>
            </a:r>
            <a:r>
              <a:rPr lang="zh-TW" altLang="en-US" sz="2400" dirty="0" smtClean="0">
                <a:solidFill>
                  <a:srgbClr val="0000FF"/>
                </a:solidFill>
              </a:rPr>
              <a:t>個節點</a:t>
            </a:r>
            <a:r>
              <a:rPr lang="en-US" altLang="zh-TW" sz="2400" dirty="0" smtClean="0">
                <a:solidFill>
                  <a:srgbClr val="0000FF"/>
                </a:solidFill>
              </a:rPr>
              <a:t>(</a:t>
            </a:r>
            <a:r>
              <a:rPr lang="zh-TW" altLang="en-US" sz="2400" dirty="0" smtClean="0">
                <a:solidFill>
                  <a:srgbClr val="0000FF"/>
                </a:solidFill>
              </a:rPr>
              <a:t>也就是</a:t>
            </a:r>
            <a:r>
              <a:rPr lang="en-US" altLang="zh-TW" sz="2400" dirty="0" smtClean="0">
                <a:solidFill>
                  <a:srgbClr val="0000FF"/>
                </a:solidFill>
              </a:rPr>
              <a:t>|V|=n)</a:t>
            </a:r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3</a:t>
            </a:r>
            <a:r>
              <a:rPr lang="zh-TW" altLang="en-US" sz="2400" dirty="0" smtClean="0"/>
              <a:t>的</a:t>
            </a:r>
            <a:r>
              <a:rPr lang="zh-TW" altLang="en-US" sz="2400" dirty="0" smtClean="0"/>
              <a:t>外層</a:t>
            </a:r>
            <a:r>
              <a:rPr lang="en-US" altLang="zh-TW" sz="2400" dirty="0" smtClean="0"/>
              <a:t>for</a:t>
            </a:r>
            <a:r>
              <a:rPr lang="zh-TW" altLang="en-US" sz="2400" dirty="0" smtClean="0"/>
              <a:t>迴圈</a:t>
            </a:r>
            <a:r>
              <a:rPr lang="zh-TW" altLang="en-US" sz="2400" dirty="0"/>
              <a:t>一</a:t>
            </a:r>
            <a:r>
              <a:rPr lang="zh-TW" altLang="en-US" sz="2400" dirty="0" smtClean="0"/>
              <a:t>共有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次</a:t>
            </a:r>
            <a:r>
              <a:rPr lang="zh-TW" altLang="en-US" sz="2400" dirty="0"/>
              <a:t>迭代</a:t>
            </a:r>
            <a:endParaRPr lang="en-US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4</a:t>
            </a:r>
            <a:r>
              <a:rPr lang="zh-TW" altLang="en-US" sz="2400" dirty="0" smtClean="0"/>
              <a:t>的</a:t>
            </a:r>
            <a:r>
              <a:rPr lang="zh-TW" altLang="en-US" sz="2400" dirty="0" smtClean="0"/>
              <a:t>中層</a:t>
            </a:r>
            <a:r>
              <a:rPr lang="en-US" altLang="zh-TW" sz="2400" dirty="0" smtClean="0"/>
              <a:t>for</a:t>
            </a:r>
            <a:r>
              <a:rPr lang="zh-TW" altLang="en-US" sz="2400" dirty="0" smtClean="0"/>
              <a:t>迴圈一共有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次</a:t>
            </a:r>
            <a:r>
              <a:rPr lang="zh-TW" altLang="en-US" sz="2400" dirty="0"/>
              <a:t>迭代</a:t>
            </a:r>
            <a:endParaRPr lang="en-US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5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內</a:t>
            </a:r>
            <a:r>
              <a:rPr lang="zh-TW" altLang="en-US" sz="2400" dirty="0" smtClean="0"/>
              <a:t>層</a:t>
            </a:r>
            <a:r>
              <a:rPr lang="en-US" altLang="zh-TW" sz="2400" dirty="0"/>
              <a:t>for</a:t>
            </a:r>
            <a:r>
              <a:rPr lang="zh-TW" altLang="en-US" sz="2400" dirty="0"/>
              <a:t>迴圈一共有</a:t>
            </a:r>
            <a:r>
              <a:rPr lang="en-US" altLang="zh-TW" sz="2400" dirty="0"/>
              <a:t>n</a:t>
            </a:r>
            <a:r>
              <a:rPr lang="zh-TW" altLang="en-US" sz="2400" dirty="0"/>
              <a:t>次</a:t>
            </a:r>
            <a:r>
              <a:rPr lang="zh-TW" altLang="en-US" sz="2400" dirty="0" smtClean="0"/>
              <a:t>迭代</a:t>
            </a:r>
            <a:endParaRPr lang="zh-TW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6-8</a:t>
            </a:r>
            <a:r>
              <a:rPr lang="zh-TW" altLang="en-US" sz="2400" dirty="0" smtClean="0"/>
              <a:t>的</a:t>
            </a:r>
            <a:r>
              <a:rPr lang="en-US" altLang="zh-TW" sz="2400" dirty="0" smtClean="0"/>
              <a:t>if</a:t>
            </a:r>
            <a:r>
              <a:rPr lang="zh-TW" altLang="en-US" sz="2400" dirty="0" smtClean="0"/>
              <a:t>敘述的執行為常數時間</a:t>
            </a:r>
            <a:endParaRPr lang="en-US" altLang="zh-TW" sz="2400" dirty="0" smtClean="0"/>
          </a:p>
          <a:p>
            <a:endParaRPr lang="en-US" altLang="zh-TW" sz="2400" dirty="0"/>
          </a:p>
          <a:p>
            <a:pPr marL="0" indent="0">
              <a:buNone/>
            </a:pPr>
            <a:r>
              <a:rPr lang="zh-TW" altLang="en-US" sz="2400" dirty="0" smtClean="0"/>
              <a:t>因此</a:t>
            </a:r>
            <a:r>
              <a:rPr lang="zh-TW" altLang="en-US" sz="2400" dirty="0" smtClean="0">
                <a:solidFill>
                  <a:srgbClr val="0000FF"/>
                </a:solidFill>
              </a:rPr>
              <a:t>總時間複雜度</a:t>
            </a:r>
            <a:r>
              <a:rPr lang="zh-TW" altLang="en-US" sz="2400" dirty="0" smtClean="0"/>
              <a:t>為</a:t>
            </a:r>
            <a:r>
              <a:rPr lang="en-US" altLang="zh-TW" sz="2400" dirty="0" smtClean="0">
                <a:solidFill>
                  <a:srgbClr val="0000FF"/>
                </a:solidFill>
              </a:rPr>
              <a:t>O(n</a:t>
            </a:r>
            <a:r>
              <a:rPr lang="en-US" altLang="zh-TW" sz="2400" baseline="30000" dirty="0" smtClean="0">
                <a:solidFill>
                  <a:srgbClr val="0000FF"/>
                </a:solidFill>
              </a:rPr>
              <a:t>3</a:t>
            </a:r>
            <a:r>
              <a:rPr lang="en-US" altLang="zh-TW" sz="2400" dirty="0" smtClean="0">
                <a:solidFill>
                  <a:srgbClr val="0000FF"/>
                </a:solidFill>
              </a:rPr>
              <a:t>)=O(|V|</a:t>
            </a:r>
            <a:r>
              <a:rPr lang="en-US" altLang="zh-TW" sz="2400" baseline="30000" dirty="0" smtClean="0">
                <a:solidFill>
                  <a:srgbClr val="0000FF"/>
                </a:solidFill>
              </a:rPr>
              <a:t>3</a:t>
            </a:r>
            <a:r>
              <a:rPr lang="en-US" altLang="zh-TW" sz="2400" dirty="0" smtClean="0">
                <a:solidFill>
                  <a:srgbClr val="0000FF"/>
                </a:solidFill>
              </a:rPr>
              <a:t>)</a:t>
            </a:r>
            <a:endParaRPr lang="zh-TW" altLang="zh-TW" sz="2400" dirty="0">
              <a:solidFill>
                <a:srgbClr val="0000FF"/>
              </a:solidFill>
            </a:endParaRPr>
          </a:p>
          <a:p>
            <a:endParaRPr lang="zh-TW" altLang="zh-TW" sz="2400" dirty="0"/>
          </a:p>
          <a:p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904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17713"/>
            <a:ext cx="8775700" cy="43640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zh-TW" altLang="en-US" sz="74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zh-TW" sz="7400" i="1" dirty="0" smtClean="0">
                <a:solidFill>
                  <a:srgbClr val="0000CC"/>
                </a:solidFill>
                <a:latin typeface="Times New Roman" pitchFamily="18" charset="0"/>
              </a:rPr>
              <a:t>The End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12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Kruskal</a:t>
            </a:r>
            <a:r>
              <a:rPr lang="zh-TW" altLang="en-US" dirty="0"/>
              <a:t>最小含括</a:t>
            </a:r>
            <a:r>
              <a:rPr lang="zh-TW" altLang="en-US" dirty="0" smtClean="0"/>
              <a:t>樹演算法</a:t>
            </a:r>
          </a:p>
        </p:txBody>
      </p:sp>
      <p:sp>
        <p:nvSpPr>
          <p:cNvPr id="14340" name="Rectangle 53"/>
          <p:cNvSpPr>
            <a:spLocks noGrp="1" noChangeArrowheads="1"/>
          </p:cNvSpPr>
          <p:nvPr>
            <p:ph type="body" idx="1"/>
          </p:nvPr>
        </p:nvSpPr>
        <p:spPr>
          <a:xfrm>
            <a:off x="179512" y="1988840"/>
            <a:ext cx="9145017" cy="4579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altLang="zh-TW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Kruskal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最小含括樹演算法</a:t>
            </a:r>
            <a:endParaRPr lang="en-US" altLang="zh-TW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Input: 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無向加權圖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G=(V, E)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，其中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|V|=n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Output: G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的最小含括樹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(MST)H=(V, T)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T←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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//T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MST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的邊集合，一開始設為空集合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 T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包含少於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個邊 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選出邊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(u, v)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，其中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(u, v)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，且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(u, v)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的加權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(weight)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最小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E←E-(u, v)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if ( (u, v)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加入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中形成循環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(cycle) )  then  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將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(u, v)</a:t>
            </a: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丟棄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zh-TW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  T←T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</a:t>
            </a: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(u, v)</a:t>
            </a:r>
          </a:p>
          <a:p>
            <a:pPr marL="514350" indent="-514350" eaLnBrk="1" hangingPunct="1">
              <a:lnSpc>
                <a:spcPct val="90000"/>
              </a:lnSpc>
              <a:buSzPct val="100000"/>
              <a:buFont typeface="+mj-lt"/>
              <a:buAutoNum type="arabicPeriod"/>
            </a:pPr>
            <a:r>
              <a:rPr lang="en-US" altLang="zh-TW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 H=(V, T) </a:t>
            </a:r>
            <a:endParaRPr lang="zh-TW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 sz="4000" dirty="0" err="1" smtClean="0"/>
              <a:t>Kruskal</a:t>
            </a:r>
            <a:r>
              <a:rPr lang="zh-TW" altLang="en-US" sz="4000" dirty="0" smtClean="0"/>
              <a:t>演算法的時間複雜度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017713"/>
            <a:ext cx="8775576" cy="4114800"/>
          </a:xfrm>
        </p:spPr>
        <p:txBody>
          <a:bodyPr/>
          <a:lstStyle/>
          <a:p>
            <a:pPr algn="just" eaLnBrk="1" hangingPunct="1"/>
            <a:r>
              <a:rPr lang="zh-TW" altLang="en-US" dirty="0" smtClean="0"/>
              <a:t>時間複雜度</a:t>
            </a:r>
            <a:r>
              <a:rPr lang="en-US" altLang="zh-TW" dirty="0" smtClean="0"/>
              <a:t>: O(|E| </a:t>
            </a:r>
            <a:r>
              <a:rPr lang="en-US" altLang="zh-TW" dirty="0" err="1" smtClean="0"/>
              <a:t>log|E</a:t>
            </a:r>
            <a:r>
              <a:rPr lang="en-US" altLang="zh-TW" dirty="0" smtClean="0"/>
              <a:t>|)</a:t>
            </a:r>
          </a:p>
          <a:p>
            <a:pPr eaLnBrk="1" hangingPunct="1"/>
            <a:endParaRPr lang="zh-TW" altLang="en-US" dirty="0" smtClean="0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618282" y="2886076"/>
            <a:ext cx="6413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 dirty="0">
                <a:latin typeface="Times New Roman" pitchFamily="18" charset="0"/>
              </a:rPr>
              <a:t>排序</a:t>
            </a:r>
            <a:endParaRPr lang="en-US" altLang="zh-TW" sz="2400" dirty="0"/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2052066" y="3003550"/>
            <a:ext cx="793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3725291" y="2930525"/>
            <a:ext cx="21066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altLang="zh-TW" sz="2500">
                <a:solidFill>
                  <a:srgbClr val="000000"/>
                </a:solidFill>
                <a:latin typeface="Times New Roman" pitchFamily="18" charset="0"/>
              </a:rPr>
              <a:t>O(|E| log|E|)</a:t>
            </a:r>
            <a:endParaRPr lang="en-US" altLang="zh-TW" sz="2400"/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6606524" y="2930153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617919" y="3819525"/>
            <a:ext cx="4260782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 dirty="0" smtClean="0">
                <a:latin typeface="Times New Roman" pitchFamily="18" charset="0"/>
              </a:rPr>
              <a:t>找</a:t>
            </a:r>
            <a:r>
              <a:rPr lang="zh-TW" altLang="en-US" sz="2500" dirty="0">
                <a:latin typeface="Times New Roman" pitchFamily="18" charset="0"/>
              </a:rPr>
              <a:t>出</a:t>
            </a:r>
            <a:r>
              <a:rPr lang="zh-TW" altLang="en-US" sz="2500" dirty="0" smtClean="0">
                <a:latin typeface="Times New Roman" pitchFamily="18" charset="0"/>
              </a:rPr>
              <a:t>元素</a:t>
            </a:r>
            <a:r>
              <a:rPr lang="zh-TW" altLang="en-US" sz="2500" dirty="0">
                <a:latin typeface="Times New Roman" pitchFamily="18" charset="0"/>
              </a:rPr>
              <a:t>所在的</a:t>
            </a:r>
            <a:r>
              <a:rPr lang="zh-TW" altLang="en-US" sz="2500" dirty="0" smtClean="0">
                <a:latin typeface="Times New Roman" pitchFamily="18" charset="0"/>
              </a:rPr>
              <a:t>集合 </a:t>
            </a:r>
            <a:r>
              <a:rPr lang="en-US" altLang="zh-TW" sz="2500" dirty="0" smtClean="0">
                <a:latin typeface="Times New Roman" pitchFamily="18" charset="0"/>
              </a:rPr>
              <a:t>O(log |V|)</a:t>
            </a:r>
            <a:endParaRPr lang="en-US" altLang="zh-TW" sz="2400" dirty="0"/>
          </a:p>
        </p:txBody>
      </p:sp>
      <p:sp>
        <p:nvSpPr>
          <p:cNvPr id="20490" name="Rectangle 9"/>
          <p:cNvSpPr>
            <a:spLocks noChangeArrowheads="1"/>
          </p:cNvSpPr>
          <p:nvPr/>
        </p:nvSpPr>
        <p:spPr bwMode="auto">
          <a:xfrm>
            <a:off x="2944241" y="3489325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617919" y="4260850"/>
            <a:ext cx="2978379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 dirty="0">
                <a:latin typeface="Times New Roman" pitchFamily="18" charset="0"/>
              </a:rPr>
              <a:t>聯集兩</a:t>
            </a:r>
            <a:r>
              <a:rPr lang="zh-TW" altLang="en-US" sz="2500" dirty="0" smtClean="0">
                <a:latin typeface="Times New Roman" pitchFamily="18" charset="0"/>
              </a:rPr>
              <a:t>集合 </a:t>
            </a:r>
            <a:r>
              <a:rPr lang="en-US" altLang="zh-TW" sz="2500" dirty="0">
                <a:latin typeface="Times New Roman" pitchFamily="18" charset="0"/>
              </a:rPr>
              <a:t>O(log |V|)</a:t>
            </a:r>
            <a:endParaRPr lang="en-US" altLang="zh-TW" sz="2400" dirty="0"/>
          </a:p>
        </p:txBody>
      </p:sp>
      <p:sp>
        <p:nvSpPr>
          <p:cNvPr id="20492" name="Rectangle 11"/>
          <p:cNvSpPr>
            <a:spLocks noChangeArrowheads="1"/>
          </p:cNvSpPr>
          <p:nvPr/>
        </p:nvSpPr>
        <p:spPr bwMode="auto">
          <a:xfrm>
            <a:off x="2944241" y="4048125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0493" name="Rectangle 12"/>
          <p:cNvSpPr>
            <a:spLocks noChangeArrowheads="1"/>
          </p:cNvSpPr>
          <p:nvPr/>
        </p:nvSpPr>
        <p:spPr bwMode="auto">
          <a:xfrm>
            <a:off x="3418904" y="3727450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5401612" y="4004891"/>
            <a:ext cx="159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altLang="zh-TW" sz="2000" dirty="0">
                <a:solidFill>
                  <a:srgbClr val="000000"/>
                </a:solidFill>
                <a:latin typeface="Times New Roman" pitchFamily="18" charset="0"/>
              </a:rPr>
              <a:t>O(|E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itchFamily="18" charset="0"/>
              </a:rPr>
              <a:t>| log |V|)</a:t>
            </a:r>
            <a:endParaRPr lang="en-US" altLang="zh-TW" sz="1800" dirty="0"/>
          </a:p>
        </p:txBody>
      </p:sp>
      <p:sp>
        <p:nvSpPr>
          <p:cNvPr id="20495" name="Rectangle 14"/>
          <p:cNvSpPr>
            <a:spLocks noChangeArrowheads="1"/>
          </p:cNvSpPr>
          <p:nvPr/>
        </p:nvSpPr>
        <p:spPr bwMode="auto">
          <a:xfrm>
            <a:off x="7106587" y="3777878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0496" name="Rectangle 15"/>
          <p:cNvSpPr>
            <a:spLocks noChangeArrowheads="1"/>
          </p:cNvSpPr>
          <p:nvPr/>
        </p:nvSpPr>
        <p:spPr bwMode="auto">
          <a:xfrm>
            <a:off x="940816" y="4532313"/>
            <a:ext cx="1539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graphicFrame>
        <p:nvGraphicFramePr>
          <p:cNvPr id="2049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702216"/>
              </p:ext>
            </p:extLst>
          </p:nvPr>
        </p:nvGraphicFramePr>
        <p:xfrm>
          <a:off x="5148064" y="3489325"/>
          <a:ext cx="252412" cy="1241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2" name="方程式" r:id="rId4" imgW="190440" imgH="711000" progId="Equation.3">
                  <p:embed/>
                </p:oleObj>
              </mc:Choice>
              <mc:Fallback>
                <p:oleObj name="方程式" r:id="rId4" imgW="190440" imgH="711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489325"/>
                        <a:ext cx="252412" cy="12410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AutoShape 17"/>
          <p:cNvSpPr>
            <a:spLocks/>
          </p:cNvSpPr>
          <p:nvPr/>
        </p:nvSpPr>
        <p:spPr bwMode="auto">
          <a:xfrm>
            <a:off x="6831801" y="2780928"/>
            <a:ext cx="225425" cy="1922463"/>
          </a:xfrm>
          <a:prstGeom prst="rightBrace">
            <a:avLst>
              <a:gd name="adj1" fmla="val 71068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0499" name="Rectangle 18"/>
          <p:cNvSpPr>
            <a:spLocks noChangeArrowheads="1"/>
          </p:cNvSpPr>
          <p:nvPr/>
        </p:nvSpPr>
        <p:spPr bwMode="auto">
          <a:xfrm>
            <a:off x="7128812" y="3514353"/>
            <a:ext cx="210661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zh-TW" sz="2500" dirty="0">
                <a:solidFill>
                  <a:srgbClr val="000000"/>
                </a:solidFill>
                <a:latin typeface="Times New Roman" pitchFamily="18" charset="0"/>
              </a:rPr>
              <a:t>O(|E| </a:t>
            </a:r>
            <a:r>
              <a:rPr lang="en-US" altLang="zh-TW" sz="2500" dirty="0" err="1">
                <a:solidFill>
                  <a:srgbClr val="000000"/>
                </a:solidFill>
                <a:latin typeface="Times New Roman" pitchFamily="18" charset="0"/>
              </a:rPr>
              <a:t>log|E</a:t>
            </a:r>
            <a:r>
              <a:rPr lang="en-US" altLang="zh-TW" sz="2500" dirty="0">
                <a:solidFill>
                  <a:srgbClr val="000000"/>
                </a:solidFill>
                <a:latin typeface="Times New Roman" pitchFamily="18" charset="0"/>
              </a:rPr>
              <a:t>|)</a:t>
            </a:r>
            <a:endParaRPr lang="en-US" altLang="zh-TW" sz="2400" dirty="0"/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7001891" y="5518199"/>
            <a:ext cx="210661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500" dirty="0" smtClean="0">
                <a:solidFill>
                  <a:srgbClr val="000000"/>
                </a:solidFill>
                <a:latin typeface="Times New Roman" pitchFamily="18" charset="0"/>
              </a:rPr>
              <a:t>=O(|V|</a:t>
            </a:r>
            <a:r>
              <a:rPr lang="en-US" altLang="zh-TW" sz="2500" baseline="30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altLang="zh-TW" sz="25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zh-TW" sz="2500" dirty="0">
                <a:solidFill>
                  <a:srgbClr val="000000"/>
                </a:solidFill>
                <a:latin typeface="Times New Roman" pitchFamily="18" charset="0"/>
              </a:rPr>
              <a:t>log </a:t>
            </a:r>
            <a:r>
              <a:rPr lang="en-US" altLang="zh-TW" sz="2500" dirty="0" smtClean="0">
                <a:solidFill>
                  <a:srgbClr val="000000"/>
                </a:solidFill>
                <a:latin typeface="Times New Roman" pitchFamily="18" charset="0"/>
              </a:rPr>
              <a:t>|V|)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500" dirty="0" smtClean="0">
                <a:solidFill>
                  <a:srgbClr val="000000"/>
                </a:solidFill>
                <a:latin typeface="Times New Roman" pitchFamily="18" charset="0"/>
              </a:rPr>
              <a:t>=O(n</a:t>
            </a:r>
            <a:r>
              <a:rPr lang="en-US" altLang="zh-TW" sz="2500" baseline="30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altLang="zh-TW" sz="2500" dirty="0" smtClean="0">
                <a:solidFill>
                  <a:srgbClr val="000000"/>
                </a:solidFill>
                <a:latin typeface="Times New Roman" pitchFamily="18" charset="0"/>
              </a:rPr>
              <a:t> log n)</a:t>
            </a:r>
            <a:endParaRPr lang="en-US" altLang="zh-TW" sz="2400" dirty="0"/>
          </a:p>
        </p:txBody>
      </p:sp>
      <p:sp>
        <p:nvSpPr>
          <p:cNvPr id="59412" name="AutoShape 20"/>
          <p:cNvSpPr>
            <a:spLocks noChangeArrowheads="1"/>
          </p:cNvSpPr>
          <p:nvPr/>
        </p:nvSpPr>
        <p:spPr bwMode="auto">
          <a:xfrm>
            <a:off x="7721029" y="4437112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59413" name="Rectangle 21"/>
          <p:cNvSpPr>
            <a:spLocks noChangeArrowheads="1"/>
          </p:cNvSpPr>
          <p:nvPr/>
        </p:nvSpPr>
        <p:spPr bwMode="auto">
          <a:xfrm>
            <a:off x="7596336" y="4076328"/>
            <a:ext cx="133162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100" dirty="0" smtClean="0">
                <a:solidFill>
                  <a:srgbClr val="000000"/>
                </a:solidFill>
                <a:latin typeface="Times New Roman" pitchFamily="18" charset="0"/>
              </a:rPr>
              <a:t>|</a:t>
            </a:r>
            <a:r>
              <a:rPr lang="en-US" altLang="zh-TW" sz="2100" dirty="0">
                <a:solidFill>
                  <a:srgbClr val="000000"/>
                </a:solidFill>
                <a:latin typeface="Times New Roman" pitchFamily="18" charset="0"/>
              </a:rPr>
              <a:t>E</a:t>
            </a:r>
            <a:r>
              <a:rPr lang="en-US" altLang="zh-TW" sz="2100" dirty="0" smtClean="0">
                <a:solidFill>
                  <a:srgbClr val="000000"/>
                </a:solidFill>
                <a:latin typeface="Times New Roman" pitchFamily="18" charset="0"/>
              </a:rPr>
              <a:t>| </a:t>
            </a:r>
            <a:r>
              <a:rPr lang="en-US" altLang="zh-TW" sz="2100" dirty="0" smtClean="0">
                <a:solidFill>
                  <a:srgbClr val="000000"/>
                </a:solidFill>
                <a:latin typeface="Times New Roman" pitchFamily="18" charset="0"/>
                <a:sym typeface="Symbol"/>
              </a:rPr>
              <a:t> |V|</a:t>
            </a:r>
            <a:r>
              <a:rPr lang="en-US" altLang="zh-TW" sz="2100" baseline="30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zh-TW" sz="2000" dirty="0"/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539427" y="3429000"/>
            <a:ext cx="446115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dirty="0" smtClean="0">
                <a:solidFill>
                  <a:schemeClr val="hlink"/>
                </a:solidFill>
                <a:latin typeface="Times New Roman" pitchFamily="18" charset="0"/>
              </a:rPr>
              <a:t>行</a:t>
            </a:r>
            <a:r>
              <a:rPr lang="en-US" altLang="zh-TW" sz="2000" smtClean="0">
                <a:solidFill>
                  <a:schemeClr val="hlink"/>
                </a:solidFill>
                <a:latin typeface="Times New Roman" pitchFamily="18" charset="0"/>
              </a:rPr>
              <a:t>2-6 </a:t>
            </a:r>
            <a:r>
              <a:rPr lang="zh-TW" altLang="en-US" sz="2000" dirty="0" smtClean="0">
                <a:solidFill>
                  <a:schemeClr val="hlink"/>
                </a:solidFill>
                <a:latin typeface="Times New Roman" pitchFamily="18" charset="0"/>
              </a:rPr>
              <a:t>迴圈 </a:t>
            </a:r>
            <a:r>
              <a:rPr lang="en-US" altLang="zh-TW" sz="2000" dirty="0" smtClean="0">
                <a:solidFill>
                  <a:schemeClr val="hlink"/>
                </a:solidFill>
                <a:latin typeface="Times New Roman" pitchFamily="18" charset="0"/>
              </a:rPr>
              <a:t>(</a:t>
            </a:r>
            <a:r>
              <a:rPr lang="zh-TW" altLang="en-US" sz="2000" dirty="0" smtClean="0">
                <a:solidFill>
                  <a:schemeClr val="hlink"/>
                </a:solidFill>
                <a:latin typeface="Times New Roman" pitchFamily="18" charset="0"/>
              </a:rPr>
              <a:t>幾乎每個邊都要檢查</a:t>
            </a:r>
            <a:r>
              <a:rPr lang="en-US" altLang="zh-TW" sz="2000" dirty="0" smtClean="0">
                <a:solidFill>
                  <a:schemeClr val="hlink"/>
                </a:solidFill>
                <a:latin typeface="Times New Roman" pitchFamily="18" charset="0"/>
              </a:rPr>
              <a:t>)</a:t>
            </a:r>
            <a:r>
              <a:rPr lang="zh-TW" altLang="en-US" sz="2000" dirty="0" smtClean="0">
                <a:solidFill>
                  <a:schemeClr val="hlink"/>
                </a:solidFill>
                <a:latin typeface="Times New Roman" pitchFamily="18" charset="0"/>
              </a:rPr>
              <a:t>  </a:t>
            </a:r>
            <a:r>
              <a:rPr lang="en-US" altLang="zh-TW" sz="2000" dirty="0" smtClean="0">
                <a:solidFill>
                  <a:schemeClr val="hlink"/>
                </a:solidFill>
                <a:latin typeface="Times New Roman" pitchFamily="18" charset="0"/>
              </a:rPr>
              <a:t>O(|E|)</a:t>
            </a:r>
            <a:endParaRPr lang="en-US" altLang="zh-TW" sz="1800" dirty="0">
              <a:solidFill>
                <a:schemeClr val="hlink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9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9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  <p:bldP spid="20485" grpId="0"/>
      <p:bldP spid="20486" grpId="0"/>
      <p:bldP spid="20487" grpId="0"/>
      <p:bldP spid="20489" grpId="0"/>
      <p:bldP spid="20491" grpId="0"/>
      <p:bldP spid="20494" grpId="0"/>
      <p:bldP spid="20498" grpId="0" animBg="1"/>
      <p:bldP spid="20499" grpId="0"/>
      <p:bldP spid="59411" grpId="0"/>
      <p:bldP spid="59412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Prim</a:t>
            </a:r>
            <a:r>
              <a:rPr lang="zh-TW" altLang="zh-TW" dirty="0"/>
              <a:t>最小含括樹演算法</a:t>
            </a:r>
            <a:endParaRPr lang="en-US" altLang="zh-TW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324528" cy="4464224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400" dirty="0" smtClean="0"/>
              <a:t>Algorithm  Prim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最小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含括樹演算法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TW" sz="2400" dirty="0" smtClean="0"/>
              <a:t>Input: G=(V, E)</a:t>
            </a:r>
            <a:r>
              <a:rPr lang="zh-TW" altLang="en-US" sz="2400" dirty="0" smtClean="0"/>
              <a:t>為無向加權圖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，其中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|V|=n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TW" sz="2400" dirty="0" smtClean="0"/>
              <a:t>Output</a:t>
            </a:r>
            <a:r>
              <a:rPr lang="zh-TW" altLang="en-US" sz="2400" dirty="0" smtClean="0"/>
              <a:t>：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的最小含括樹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(MST)H=(V, T)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zh-TW" sz="2400" dirty="0" smtClean="0"/>
              <a:t>T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</a:t>
            </a:r>
            <a:r>
              <a:rPr lang="en-US" altLang="zh-TW" sz="2400" dirty="0"/>
              <a:t>    //T</a:t>
            </a:r>
            <a:r>
              <a:rPr lang="zh-TW" altLang="en-US" sz="2400" dirty="0"/>
              <a:t>為</a:t>
            </a:r>
            <a:r>
              <a:rPr lang="en-US" altLang="zh-TW" sz="2400" dirty="0"/>
              <a:t>MST</a:t>
            </a:r>
            <a:r>
              <a:rPr lang="zh-TW" altLang="en-US" sz="2400" dirty="0"/>
              <a:t>的邊集合，一開始設為空集合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zh-TW" sz="2400" dirty="0" smtClean="0"/>
              <a:t>X←{</a:t>
            </a:r>
            <a:r>
              <a:rPr lang="en-US" altLang="zh-TW" sz="2400" i="1" dirty="0" smtClean="0"/>
              <a:t>v</a:t>
            </a:r>
            <a:r>
              <a:rPr lang="en-US" altLang="zh-TW" sz="2400" dirty="0" smtClean="0"/>
              <a:t>} //</a:t>
            </a:r>
            <a:r>
              <a:rPr lang="zh-TW" altLang="en-US" sz="2400" dirty="0" smtClean="0"/>
              <a:t>隨意選擇一個節點</a:t>
            </a:r>
            <a:r>
              <a:rPr lang="en-US" altLang="zh-TW" sz="2400" i="1" dirty="0" smtClean="0"/>
              <a:t>v</a:t>
            </a:r>
            <a:r>
              <a:rPr lang="zh-TW" altLang="en-US" sz="2400" dirty="0" smtClean="0"/>
              <a:t>加入集合</a:t>
            </a:r>
            <a:r>
              <a:rPr lang="en-US" altLang="zh-TW" sz="2400" dirty="0" smtClean="0"/>
              <a:t>X</a:t>
            </a:r>
            <a:r>
              <a:rPr lang="zh-TW" altLang="en-US" sz="2400" dirty="0" smtClean="0"/>
              <a:t>中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zh-TW" sz="2400" dirty="0" smtClean="0"/>
              <a:t>while  T</a:t>
            </a:r>
            <a:r>
              <a:rPr lang="zh-TW" altLang="en-US" sz="2400" dirty="0" smtClean="0"/>
              <a:t>包含少於</a:t>
            </a:r>
            <a:r>
              <a:rPr lang="en-US" altLang="zh-TW" sz="2400" dirty="0" smtClean="0"/>
              <a:t>n-1</a:t>
            </a:r>
            <a:r>
              <a:rPr lang="zh-TW" altLang="en-US" sz="2400" dirty="0" smtClean="0"/>
              <a:t>個邊 </a:t>
            </a:r>
            <a:r>
              <a:rPr lang="en-US" altLang="zh-TW" sz="2400" dirty="0" smtClean="0"/>
              <a:t>do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zh-TW" sz="2400" dirty="0" smtClean="0"/>
              <a:t>  </a:t>
            </a:r>
            <a:r>
              <a:rPr lang="zh-TW" altLang="en-US" sz="2400" dirty="0" smtClean="0"/>
              <a:t>選出</a:t>
            </a:r>
            <a:r>
              <a:rPr lang="en-US" altLang="zh-TW" sz="2400" dirty="0" smtClean="0"/>
              <a:t>(u, v)</a:t>
            </a:r>
            <a:r>
              <a:rPr lang="en-US" altLang="zh-TW" sz="2400" dirty="0" smtClean="0">
                <a:sym typeface="Symbol" pitchFamily="18" charset="2"/>
              </a:rPr>
              <a:t>E</a:t>
            </a:r>
            <a:r>
              <a:rPr lang="zh-TW" altLang="en-US" sz="2400" dirty="0" smtClean="0"/>
              <a:t>，其中</a:t>
            </a:r>
            <a:r>
              <a:rPr lang="en-US" altLang="zh-TW" sz="2400" dirty="0" err="1" smtClean="0"/>
              <a:t>u</a:t>
            </a:r>
            <a:r>
              <a:rPr lang="en-US" altLang="zh-TW" sz="2400" dirty="0" err="1" smtClean="0">
                <a:sym typeface="Symbol" pitchFamily="18" charset="2"/>
              </a:rPr>
              <a:t>X</a:t>
            </a:r>
            <a:r>
              <a:rPr lang="zh-TW" altLang="en-US" sz="2400" dirty="0" smtClean="0"/>
              <a:t>且</a:t>
            </a:r>
            <a:r>
              <a:rPr lang="en-US" altLang="zh-TW" sz="2400" dirty="0" err="1" smtClean="0"/>
              <a:t>v</a:t>
            </a:r>
            <a:r>
              <a:rPr lang="en-US" altLang="zh-TW" sz="2400" dirty="0" err="1" smtClean="0">
                <a:sym typeface="Symbol" pitchFamily="18" charset="2"/>
              </a:rPr>
              <a:t>V-X</a:t>
            </a:r>
            <a:r>
              <a:rPr lang="zh-TW" altLang="en-US" sz="2400" dirty="0" smtClean="0"/>
              <a:t>，且</a:t>
            </a:r>
            <a:r>
              <a:rPr lang="en-US" altLang="zh-TW" sz="2400" dirty="0" smtClean="0"/>
              <a:t>(u, v)</a:t>
            </a:r>
            <a:r>
              <a:rPr lang="zh-TW" altLang="en-US" sz="2400" dirty="0" smtClean="0"/>
              <a:t>的加權</a:t>
            </a:r>
            <a:r>
              <a:rPr lang="en-US" altLang="zh-TW" sz="2400" dirty="0" smtClean="0"/>
              <a:t>(weight)</a:t>
            </a:r>
            <a:r>
              <a:rPr lang="zh-TW" altLang="en-US" sz="2400" dirty="0" smtClean="0"/>
              <a:t>最小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zh-TW" altLang="en-US" sz="2400" dirty="0" smtClean="0"/>
              <a:t>  </a:t>
            </a:r>
            <a:r>
              <a:rPr lang="en-US" altLang="zh-TW" sz="2400" dirty="0" smtClean="0"/>
              <a:t>T←T</a:t>
            </a:r>
            <a:r>
              <a:rPr lang="en-US" altLang="zh-TW" sz="2400" dirty="0" smtClean="0">
                <a:sym typeface="Symbol" pitchFamily="18" charset="2"/>
              </a:rPr>
              <a:t></a:t>
            </a:r>
            <a:r>
              <a:rPr lang="en-US" altLang="zh-TW" sz="2400" dirty="0" smtClean="0"/>
              <a:t>(u, v)   //(u, v)</a:t>
            </a:r>
            <a:r>
              <a:rPr lang="zh-TW" altLang="en-US" sz="2400" dirty="0" smtClean="0"/>
              <a:t>是一個邊</a:t>
            </a:r>
            <a:endParaRPr lang="en-US" altLang="zh-TW" sz="2400" dirty="0" smtClean="0"/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zh-TW" sz="2400" dirty="0" smtClean="0"/>
              <a:t>  X←X</a:t>
            </a:r>
            <a:r>
              <a:rPr lang="en-US" altLang="zh-TW" sz="2400" dirty="0" smtClean="0">
                <a:sym typeface="Symbol" pitchFamily="18" charset="2"/>
              </a:rPr>
              <a:t></a:t>
            </a:r>
            <a:r>
              <a:rPr lang="en-US" altLang="zh-TW" sz="2400" dirty="0" smtClean="0"/>
              <a:t>{v}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zh-TW" sz="2400" dirty="0" smtClean="0"/>
              <a:t>return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=(V,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T)</a:t>
            </a:r>
            <a:endParaRPr lang="zh-TW" altLang="en-US" sz="24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dirty="0" smtClean="0"/>
              <a:t>Prim</a:t>
            </a:r>
            <a:r>
              <a:rPr lang="zh-TW" altLang="en-US" sz="4000" dirty="0"/>
              <a:t>最小含括樹演算法</a:t>
            </a:r>
            <a:r>
              <a:rPr lang="zh-TW" altLang="en-US" sz="4000" dirty="0" smtClean="0"/>
              <a:t>時間複雜度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03450"/>
            <a:ext cx="8856984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dirty="0"/>
              <a:t>總時間複雜度</a:t>
            </a:r>
            <a:r>
              <a:rPr lang="en-US" altLang="zh-TW" dirty="0"/>
              <a:t>: O(n</a:t>
            </a:r>
            <a:r>
              <a:rPr lang="en-US" altLang="zh-TW" baseline="30000" dirty="0"/>
              <a:t>2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，因為</a:t>
            </a:r>
            <a:endParaRPr lang="en-US" altLang="zh-TW" dirty="0" smtClean="0"/>
          </a:p>
          <a:p>
            <a:pPr lvl="1" algn="just" eaLnBrk="1" hangingPunct="1">
              <a:lnSpc>
                <a:spcPct val="90000"/>
              </a:lnSpc>
            </a:pPr>
            <a:r>
              <a:rPr lang="zh-TW" altLang="en-US" sz="3600" dirty="0" smtClean="0"/>
              <a:t>外層的</a:t>
            </a:r>
            <a:r>
              <a:rPr lang="en-US" altLang="zh-TW" sz="3600" dirty="0" smtClean="0"/>
              <a:t>while</a:t>
            </a:r>
            <a:r>
              <a:rPr lang="zh-TW" altLang="en-US" sz="3600" dirty="0" smtClean="0"/>
              <a:t>迴圈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行</a:t>
            </a:r>
            <a:r>
              <a:rPr lang="en-US" altLang="zh-TW" sz="3600" dirty="0" smtClean="0"/>
              <a:t>3-6): n-1 </a:t>
            </a:r>
            <a:r>
              <a:rPr lang="en-US" altLang="zh-TW" sz="3600" dirty="0" smtClean="0">
                <a:sym typeface="Wingdings" pitchFamily="2" charset="2"/>
              </a:rPr>
              <a:t> O(n)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3600" dirty="0" smtClean="0">
                <a:sym typeface="Wingdings" pitchFamily="2" charset="2"/>
              </a:rPr>
              <a:t>內層迴圈</a:t>
            </a:r>
            <a:r>
              <a:rPr lang="en-US" altLang="zh-TW" sz="3600" dirty="0" smtClean="0">
                <a:sym typeface="Wingdings" pitchFamily="2" charset="2"/>
              </a:rPr>
              <a:t>(</a:t>
            </a:r>
            <a:r>
              <a:rPr lang="zh-TW" altLang="en-US" sz="3600" dirty="0" smtClean="0">
                <a:sym typeface="Wingdings" pitchFamily="2" charset="2"/>
              </a:rPr>
              <a:t>行</a:t>
            </a:r>
            <a:r>
              <a:rPr lang="en-US" altLang="zh-TW" sz="3600" dirty="0" smtClean="0">
                <a:sym typeface="Wingdings" pitchFamily="2" charset="2"/>
              </a:rPr>
              <a:t>4): </a:t>
            </a:r>
            <a:r>
              <a:rPr lang="zh-TW" altLang="en-US" sz="3600" dirty="0" smtClean="0">
                <a:sym typeface="Wingdings" pitchFamily="2" charset="2"/>
              </a:rPr>
              <a:t>在</a:t>
            </a:r>
            <a:r>
              <a:rPr lang="en-US" altLang="zh-TW" sz="3600" dirty="0" smtClean="0">
                <a:sym typeface="Wingdings" pitchFamily="2" charset="2"/>
              </a:rPr>
              <a:t>(u,</a:t>
            </a:r>
            <a:r>
              <a:rPr lang="zh-TW" altLang="en-US" sz="3600" dirty="0" smtClean="0">
                <a:sym typeface="Wingdings" pitchFamily="2" charset="2"/>
              </a:rPr>
              <a:t> </a:t>
            </a:r>
            <a:r>
              <a:rPr lang="en-US" altLang="zh-TW" sz="3600" dirty="0" smtClean="0">
                <a:sym typeface="Wingdings" pitchFamily="2" charset="2"/>
              </a:rPr>
              <a:t>v)</a:t>
            </a:r>
            <a:r>
              <a:rPr lang="zh-TW" altLang="en-US" sz="3600" dirty="0" smtClean="0">
                <a:sym typeface="Wingdings" pitchFamily="2" charset="2"/>
              </a:rPr>
              <a:t>中選擇最小權重，其中</a:t>
            </a:r>
            <a:r>
              <a:rPr lang="en-US" altLang="zh-TW" sz="3600" dirty="0" smtClean="0">
                <a:sym typeface="Wingdings" pitchFamily="2" charset="2"/>
              </a:rPr>
              <a:t>u</a:t>
            </a:r>
            <a:r>
              <a:rPr lang="zh-TW" altLang="en-US" sz="3600" dirty="0" smtClean="0">
                <a:sym typeface="Wingdings" pitchFamily="2" charset="2"/>
              </a:rPr>
              <a:t>屬於</a:t>
            </a:r>
            <a:r>
              <a:rPr lang="en-US" altLang="zh-TW" sz="3600" dirty="0" smtClean="0">
                <a:sym typeface="Wingdings" pitchFamily="2" charset="2"/>
              </a:rPr>
              <a:t>X</a:t>
            </a:r>
            <a:r>
              <a:rPr lang="zh-TW" altLang="en-US" sz="3600" dirty="0" smtClean="0">
                <a:sym typeface="Wingdings" pitchFamily="2" charset="2"/>
              </a:rPr>
              <a:t>，</a:t>
            </a:r>
            <a:r>
              <a:rPr lang="en-US" altLang="zh-TW" sz="3600" dirty="0" smtClean="0">
                <a:sym typeface="Wingdings" pitchFamily="2" charset="2"/>
              </a:rPr>
              <a:t>v</a:t>
            </a:r>
            <a:r>
              <a:rPr lang="zh-TW" altLang="en-US" sz="3600" dirty="0" smtClean="0">
                <a:sym typeface="Wingdings" pitchFamily="2" charset="2"/>
              </a:rPr>
              <a:t>屬於</a:t>
            </a:r>
            <a:r>
              <a:rPr lang="en-US" altLang="zh-TW" sz="3600" dirty="0" smtClean="0">
                <a:sym typeface="Wingdings" pitchFamily="2" charset="2"/>
              </a:rPr>
              <a:t>V-X  O(n)</a:t>
            </a:r>
            <a:br>
              <a:rPr lang="en-US" altLang="zh-TW" sz="3600" dirty="0" smtClean="0">
                <a:sym typeface="Wingdings" pitchFamily="2" charset="2"/>
              </a:rPr>
            </a:br>
            <a:r>
              <a:rPr lang="en-US" altLang="zh-TW" sz="3600" dirty="0" smtClean="0">
                <a:sym typeface="Wingdings" pitchFamily="2" charset="2"/>
              </a:rPr>
              <a:t>(</a:t>
            </a:r>
            <a:r>
              <a:rPr lang="zh-TW" altLang="en-US" sz="3600" dirty="0" smtClean="0">
                <a:sym typeface="Wingdings" pitchFamily="2" charset="2"/>
              </a:rPr>
              <a:t>藉著使用</a:t>
            </a:r>
            <a:r>
              <a:rPr lang="en-US" altLang="zh-TW" sz="3600" dirty="0" smtClean="0">
                <a:sym typeface="Wingdings" pitchFamily="2" charset="2"/>
              </a:rPr>
              <a:t>Prim</a:t>
            </a:r>
            <a:r>
              <a:rPr lang="zh-TW" altLang="en-US" sz="3600" dirty="0" smtClean="0">
                <a:sym typeface="Wingdings" pitchFamily="2" charset="2"/>
              </a:rPr>
              <a:t>提出的兩個向量</a:t>
            </a:r>
            <a:r>
              <a:rPr lang="en-US" altLang="zh-TW" sz="3600" dirty="0" smtClean="0">
                <a:sym typeface="Wingdings" pitchFamily="2" charset="2"/>
              </a:rPr>
              <a:t>C1</a:t>
            </a:r>
            <a:r>
              <a:rPr lang="zh-TW" altLang="en-US" sz="3600" dirty="0" smtClean="0">
                <a:sym typeface="Wingdings" pitchFamily="2" charset="2"/>
              </a:rPr>
              <a:t>和</a:t>
            </a:r>
            <a:r>
              <a:rPr lang="en-US" altLang="zh-TW" sz="3600" dirty="0" smtClean="0">
                <a:sym typeface="Wingdings" pitchFamily="2" charset="2"/>
              </a:rPr>
              <a:t>C2)</a:t>
            </a:r>
            <a:br>
              <a:rPr lang="en-US" altLang="zh-TW" sz="3600" dirty="0" smtClean="0">
                <a:sym typeface="Wingdings" pitchFamily="2" charset="2"/>
              </a:rPr>
            </a:br>
            <a:r>
              <a:rPr lang="en-US" altLang="zh-TW" sz="2000" dirty="0" smtClean="0">
                <a:sym typeface="Wingdings" pitchFamily="2" charset="2"/>
              </a:rPr>
              <a:t>(</a:t>
            </a:r>
            <a:r>
              <a:rPr lang="en-US" altLang="zh-TW" sz="2000" dirty="0">
                <a:sym typeface="Wingdings" pitchFamily="2" charset="2"/>
              </a:rPr>
              <a:t>Ref: R. C. </a:t>
            </a:r>
            <a:r>
              <a:rPr lang="en-US" altLang="zh-TW" sz="2000" dirty="0" smtClean="0">
                <a:sym typeface="Wingdings" pitchFamily="2" charset="2"/>
              </a:rPr>
              <a:t>Prim, “Shortest </a:t>
            </a:r>
            <a:r>
              <a:rPr lang="en-US" altLang="zh-TW" sz="2000" dirty="0">
                <a:sym typeface="Wingdings" pitchFamily="2" charset="2"/>
              </a:rPr>
              <a:t>connection networks and some </a:t>
            </a:r>
            <a:r>
              <a:rPr lang="en-US" altLang="zh-TW" sz="2000" dirty="0" smtClean="0">
                <a:sym typeface="Wingdings" pitchFamily="2" charset="2"/>
              </a:rPr>
              <a:t>generalizations,” </a:t>
            </a:r>
            <a:r>
              <a:rPr lang="en-US" altLang="zh-TW" sz="2000" i="1" dirty="0">
                <a:sym typeface="Wingdings" pitchFamily="2" charset="2"/>
              </a:rPr>
              <a:t>Bell System Technical Journal</a:t>
            </a:r>
            <a:r>
              <a:rPr lang="en-US" altLang="zh-TW" sz="2000" dirty="0">
                <a:sym typeface="Wingdings" pitchFamily="2" charset="2"/>
              </a:rPr>
              <a:t>, 36(1389–1401), </a:t>
            </a:r>
            <a:r>
              <a:rPr lang="en-US" altLang="zh-TW" sz="2000" dirty="0" smtClean="0">
                <a:sym typeface="Wingdings" pitchFamily="2" charset="2"/>
              </a:rPr>
              <a:t>1957.)</a:t>
            </a:r>
            <a:endParaRPr lang="zh-TW" altLang="en-US" sz="2000" dirty="0" smtClean="0"/>
          </a:p>
          <a:p>
            <a:pPr algn="just" eaLnBrk="1" hangingPunct="1">
              <a:lnSpc>
                <a:spcPct val="90000"/>
              </a:lnSpc>
            </a:pPr>
            <a:r>
              <a:rPr lang="zh-TW" altLang="en-US" dirty="0" smtClean="0"/>
              <a:t>比較</a:t>
            </a:r>
            <a:r>
              <a:rPr lang="en-US" altLang="zh-TW" dirty="0"/>
              <a:t>: </a:t>
            </a:r>
            <a:r>
              <a:rPr lang="zh-TW" altLang="en-US" dirty="0" smtClean="0"/>
              <a:t>如果</a:t>
            </a:r>
            <a:r>
              <a:rPr lang="en-US" altLang="zh-TW" dirty="0" smtClean="0"/>
              <a:t> |E|&lt;&lt;n</a:t>
            </a:r>
            <a:r>
              <a:rPr lang="en-US" altLang="zh-TW" baseline="30000" dirty="0" smtClean="0"/>
              <a:t>2</a:t>
            </a:r>
            <a:r>
              <a:rPr lang="zh-TW" altLang="en-US" dirty="0" smtClean="0"/>
              <a:t>，則採用</a:t>
            </a:r>
            <a:r>
              <a:rPr lang="en-US" altLang="zh-TW" dirty="0" err="1" smtClean="0"/>
              <a:t>Kruskal</a:t>
            </a:r>
            <a:r>
              <a:rPr lang="zh-TW" altLang="en-US" dirty="0" smtClean="0"/>
              <a:t>演算法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複雜度</a:t>
            </a:r>
            <a:r>
              <a:rPr lang="en-US" altLang="zh-TW" dirty="0"/>
              <a:t>O(|E| </a:t>
            </a:r>
            <a:r>
              <a:rPr lang="en-US" altLang="zh-TW" dirty="0" err="1"/>
              <a:t>log|E</a:t>
            </a:r>
            <a:r>
              <a:rPr lang="en-US" altLang="zh-TW" dirty="0" smtClean="0"/>
              <a:t>|)</a:t>
            </a:r>
            <a:r>
              <a:rPr lang="zh-TW" altLang="en-US" dirty="0" smtClean="0"/>
              <a:t>效能較佳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908175" y="3003550"/>
            <a:ext cx="793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4582" name="Rectangle 9"/>
          <p:cNvSpPr>
            <a:spLocks noChangeArrowheads="1"/>
          </p:cNvSpPr>
          <p:nvPr/>
        </p:nvSpPr>
        <p:spPr bwMode="auto">
          <a:xfrm>
            <a:off x="2800350" y="3489325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4583" name="Rectangle 11"/>
          <p:cNvSpPr>
            <a:spLocks noChangeArrowheads="1"/>
          </p:cNvSpPr>
          <p:nvPr/>
        </p:nvSpPr>
        <p:spPr bwMode="auto">
          <a:xfrm>
            <a:off x="2800350" y="4048125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4584" name="Rectangle 12"/>
          <p:cNvSpPr>
            <a:spLocks noChangeArrowheads="1"/>
          </p:cNvSpPr>
          <p:nvPr/>
        </p:nvSpPr>
        <p:spPr bwMode="auto">
          <a:xfrm>
            <a:off x="3275013" y="3727450"/>
            <a:ext cx="2571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4585" name="Rectangle 15"/>
          <p:cNvSpPr>
            <a:spLocks noChangeArrowheads="1"/>
          </p:cNvSpPr>
          <p:nvPr/>
        </p:nvSpPr>
        <p:spPr bwMode="auto">
          <a:xfrm>
            <a:off x="796925" y="4532313"/>
            <a:ext cx="1539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zh-TW" altLang="en-US" sz="240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Dijkstra</a:t>
            </a:r>
            <a:r>
              <a:rPr lang="zh-TW" altLang="zh-TW" dirty="0"/>
              <a:t>最短路徑</a:t>
            </a:r>
            <a:r>
              <a:rPr lang="zh-TW" altLang="en-US" dirty="0" smtClean="0"/>
              <a:t>演算法</a:t>
            </a:r>
            <a:endParaRPr lang="en-US" altLang="zh-TW" dirty="0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" y="1945406"/>
            <a:ext cx="8713470" cy="4579938"/>
          </a:xfrm>
          <a:ln>
            <a:noFill/>
          </a:ln>
        </p:spPr>
        <p:txBody>
          <a:bodyPr/>
          <a:lstStyle/>
          <a:p>
            <a:pPr marL="0" indent="0">
              <a:buNone/>
              <a:defRPr/>
            </a:pPr>
            <a:endParaRPr lang="en-US" altLang="zh-TW" sz="1800" dirty="0" smtClean="0"/>
          </a:p>
          <a:p>
            <a:pPr marL="0" indent="0">
              <a:buNone/>
              <a:defRPr/>
            </a:pPr>
            <a:r>
              <a:rPr lang="en-US" altLang="zh-TW" sz="1800" dirty="0" smtClean="0"/>
              <a:t>Algorithm  </a:t>
            </a:r>
            <a:r>
              <a:rPr lang="en-US" altLang="zh-TW" sz="1800" dirty="0"/>
              <a:t>Dijkstra</a:t>
            </a:r>
            <a:r>
              <a:rPr lang="zh-TW" altLang="zh-TW" sz="1800" dirty="0"/>
              <a:t>最短路徑</a:t>
            </a:r>
            <a:r>
              <a:rPr lang="zh-TW" altLang="en-US" sz="1800" dirty="0" smtClean="0"/>
              <a:t>演算法</a:t>
            </a:r>
            <a:endParaRPr lang="zh-TW" altLang="zh-TW" sz="1800" dirty="0"/>
          </a:p>
          <a:p>
            <a:pPr marL="0" indent="0">
              <a:buNone/>
              <a:defRPr/>
            </a:pPr>
            <a:r>
              <a:rPr lang="en-US" altLang="zh-TW" sz="1800" dirty="0"/>
              <a:t>Input</a:t>
            </a:r>
            <a:r>
              <a:rPr lang="zh-TW" altLang="zh-TW" sz="1800" dirty="0" smtClean="0"/>
              <a:t>：</a:t>
            </a:r>
            <a:r>
              <a:rPr lang="zh-TW" altLang="en-US" sz="1800" dirty="0" smtClean="0"/>
              <a:t>給定</a:t>
            </a:r>
            <a:r>
              <a:rPr lang="zh-TW" altLang="zh-TW" sz="1800" dirty="0" smtClean="0"/>
              <a:t>一個</a:t>
            </a:r>
            <a:r>
              <a:rPr lang="zh-TW" altLang="en-US" sz="1800" dirty="0" smtClean="0"/>
              <a:t>非負</a:t>
            </a:r>
            <a:r>
              <a:rPr lang="zh-TW" altLang="zh-TW" sz="1800" dirty="0" smtClean="0"/>
              <a:t>加權</a:t>
            </a:r>
            <a:r>
              <a:rPr lang="zh-TW" altLang="en-US" sz="1800" dirty="0" smtClean="0"/>
              <a:t>有向</a:t>
            </a:r>
            <a:r>
              <a:rPr lang="zh-TW" altLang="zh-TW" sz="1800" dirty="0" smtClean="0"/>
              <a:t>圖</a:t>
            </a:r>
            <a:r>
              <a:rPr lang="en-US" altLang="zh-TW" sz="1800" dirty="0" smtClean="0"/>
              <a:t>(non-negative weighted digraph)G=(V, E)</a:t>
            </a:r>
            <a:r>
              <a:rPr lang="zh-TW" altLang="zh-TW" sz="1800" dirty="0" smtClean="0"/>
              <a:t>，</a:t>
            </a:r>
            <a:r>
              <a:rPr lang="zh-TW" altLang="en-US" sz="1800" dirty="0"/>
              <a:t>及</a:t>
            </a:r>
            <a:r>
              <a:rPr lang="zh-TW" altLang="en-US" sz="1800" dirty="0" smtClean="0"/>
              <a:t>一個</a:t>
            </a:r>
            <a:r>
              <a:rPr lang="zh-TW" altLang="zh-TW" sz="1800" dirty="0" smtClean="0"/>
              <a:t>來源</a:t>
            </a:r>
            <a:r>
              <a:rPr lang="en-US" altLang="zh-TW" sz="1800" dirty="0"/>
              <a:t>(source</a:t>
            </a:r>
            <a:r>
              <a:rPr lang="en-US" altLang="zh-TW" sz="1800" dirty="0" smtClean="0"/>
              <a:t>)</a:t>
            </a:r>
            <a:r>
              <a:rPr lang="zh-TW" altLang="en-US" sz="1800" dirty="0" smtClean="0"/>
              <a:t>節點</a:t>
            </a:r>
            <a:r>
              <a:rPr lang="en-US" altLang="zh-TW" sz="1800" dirty="0" smtClean="0"/>
              <a:t>s</a:t>
            </a:r>
            <a:r>
              <a:rPr lang="zh-TW" altLang="zh-TW" sz="1800" dirty="0" smtClean="0"/>
              <a:t>。</a:t>
            </a:r>
            <a:r>
              <a:rPr lang="en-US" altLang="zh-TW" sz="1800" dirty="0"/>
              <a:t>G</a:t>
            </a:r>
            <a:r>
              <a:rPr lang="zh-TW" altLang="zh-TW" sz="1800" dirty="0"/>
              <a:t>各邊的加權值以</a:t>
            </a:r>
            <a:r>
              <a:rPr lang="en-US" altLang="zh-TW" sz="1800" dirty="0"/>
              <a:t>w[x][y]</a:t>
            </a:r>
            <a:r>
              <a:rPr lang="zh-TW" altLang="zh-TW" sz="1800" dirty="0"/>
              <a:t>表示，其中</a:t>
            </a:r>
            <a:r>
              <a:rPr lang="en-US" altLang="zh-TW" sz="1800" dirty="0"/>
              <a:t>x </a:t>
            </a:r>
            <a:r>
              <a:rPr lang="zh-TW" altLang="zh-TW" sz="1800" dirty="0"/>
              <a:t>及</a:t>
            </a:r>
            <a:r>
              <a:rPr lang="en-US" altLang="zh-TW" sz="1800" dirty="0"/>
              <a:t>y</a:t>
            </a:r>
            <a:r>
              <a:rPr lang="zh-TW" altLang="zh-TW" sz="1800" dirty="0"/>
              <a:t>為邊的二</a:t>
            </a:r>
            <a:r>
              <a:rPr lang="zh-TW" altLang="zh-TW" sz="1800" dirty="0" smtClean="0"/>
              <a:t>個</a:t>
            </a:r>
            <a:r>
              <a:rPr lang="zh-TW" altLang="en-US" sz="1800" dirty="0" smtClean="0"/>
              <a:t>節點</a:t>
            </a:r>
            <a:r>
              <a:rPr lang="zh-TW" altLang="zh-TW" sz="1800" dirty="0" smtClean="0"/>
              <a:t>。</a:t>
            </a:r>
            <a:r>
              <a:rPr lang="en-US" altLang="zh-TW" sz="1800" dirty="0" smtClean="0"/>
              <a:t> </a:t>
            </a:r>
            <a:endParaRPr lang="zh-TW" altLang="zh-TW" sz="1800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TW" sz="1800" dirty="0"/>
              <a:t>Output</a:t>
            </a:r>
            <a:r>
              <a:rPr lang="zh-TW" altLang="zh-TW" sz="1800" dirty="0"/>
              <a:t>：對每</a:t>
            </a:r>
            <a:r>
              <a:rPr lang="zh-TW" altLang="zh-TW" sz="1800" dirty="0" smtClean="0"/>
              <a:t>一個</a:t>
            </a:r>
            <a:r>
              <a:rPr lang="zh-TW" altLang="en-US" sz="1800" dirty="0" smtClean="0"/>
              <a:t>節點</a:t>
            </a:r>
            <a:r>
              <a:rPr lang="en-US" altLang="zh-TW" sz="1800" dirty="0" smtClean="0"/>
              <a:t>u</a:t>
            </a:r>
            <a:r>
              <a:rPr lang="zh-TW" altLang="zh-TW" sz="1800" dirty="0"/>
              <a:t>而言，傳回一個</a:t>
            </a:r>
            <a:r>
              <a:rPr lang="zh-TW" altLang="zh-TW" sz="1800" dirty="0" smtClean="0"/>
              <a:t>由</a:t>
            </a:r>
            <a:r>
              <a:rPr lang="en-US" altLang="zh-TW" sz="1800" dirty="0" smtClean="0"/>
              <a:t>s</a:t>
            </a:r>
            <a:r>
              <a:rPr lang="zh-TW" altLang="zh-TW" sz="1800" dirty="0" smtClean="0"/>
              <a:t>到</a:t>
            </a:r>
            <a:r>
              <a:rPr lang="en-US" altLang="zh-TW" sz="1800" dirty="0"/>
              <a:t>u</a:t>
            </a:r>
            <a:r>
              <a:rPr lang="zh-TW" altLang="zh-TW" sz="1800" dirty="0"/>
              <a:t>的最短</a:t>
            </a:r>
            <a:r>
              <a:rPr lang="zh-TW" altLang="zh-TW" sz="1800" dirty="0" smtClean="0"/>
              <a:t>路徑</a:t>
            </a:r>
            <a:r>
              <a:rPr lang="zh-TW" altLang="en-US" sz="1800" dirty="0" smtClean="0"/>
              <a:t>距離</a:t>
            </a:r>
            <a:r>
              <a:rPr lang="en-US" altLang="zh-TW" sz="1800" dirty="0" smtClean="0"/>
              <a:t>(</a:t>
            </a:r>
            <a:r>
              <a:rPr lang="zh-TW" altLang="en-US" sz="1800" dirty="0"/>
              <a:t>累積邊</a:t>
            </a:r>
            <a:r>
              <a:rPr lang="zh-TW" altLang="en-US" sz="1800" dirty="0" smtClean="0"/>
              <a:t>加權</a:t>
            </a:r>
            <a:r>
              <a:rPr lang="en-US" altLang="zh-TW" sz="1800" dirty="0" smtClean="0"/>
              <a:t>)d[u</a:t>
            </a:r>
            <a:r>
              <a:rPr lang="en-US" altLang="zh-TW" sz="1800" dirty="0"/>
              <a:t>]</a:t>
            </a:r>
            <a:r>
              <a:rPr lang="zh-TW" altLang="zh-TW" sz="1800" dirty="0"/>
              <a:t>。</a:t>
            </a:r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 smtClean="0"/>
              <a:t>d[s]</a:t>
            </a:r>
            <a:r>
              <a:rPr lang="zh-TW" altLang="zh-TW" sz="1800" dirty="0"/>
              <a:t>←</a:t>
            </a:r>
            <a:r>
              <a:rPr lang="en-US" altLang="zh-TW" sz="1800" dirty="0"/>
              <a:t>0; </a:t>
            </a:r>
            <a:r>
              <a:rPr lang="en-US" altLang="zh-TW" sz="1800" dirty="0" smtClean="0"/>
              <a:t>d[u</a:t>
            </a:r>
            <a:r>
              <a:rPr lang="en-US" altLang="zh-TW" sz="1800" dirty="0"/>
              <a:t>]</a:t>
            </a:r>
            <a:r>
              <a:rPr lang="zh-TW" altLang="zh-TW" sz="1800" dirty="0"/>
              <a:t>←∞</a:t>
            </a:r>
            <a:r>
              <a:rPr lang="en-US" altLang="zh-TW" sz="1800" dirty="0"/>
              <a:t> for each u</a:t>
            </a:r>
            <a:r>
              <a:rPr lang="zh-TW" altLang="zh-TW" sz="1800" dirty="0" smtClean="0"/>
              <a:t>≠</a:t>
            </a:r>
            <a:r>
              <a:rPr lang="en-US" altLang="zh-TW" sz="1800" dirty="0" smtClean="0"/>
              <a:t>s</a:t>
            </a:r>
            <a:endParaRPr lang="zh-TW" altLang="zh-TW" sz="1800" dirty="0"/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zh-TW" altLang="zh-TW" sz="1800" dirty="0"/>
              <a:t>將每</a:t>
            </a:r>
            <a:r>
              <a:rPr lang="zh-TW" altLang="zh-TW" sz="1800" dirty="0" smtClean="0"/>
              <a:t>一個</a:t>
            </a:r>
            <a:r>
              <a:rPr lang="zh-TW" altLang="en-US" sz="1800" dirty="0" smtClean="0"/>
              <a:t>節點</a:t>
            </a:r>
            <a:r>
              <a:rPr lang="zh-TW" altLang="zh-TW" sz="1800" dirty="0" smtClean="0"/>
              <a:t>加入</a:t>
            </a:r>
            <a:r>
              <a:rPr lang="zh-TW" altLang="en-US" sz="1800" dirty="0" smtClean="0"/>
              <a:t>優先佇列</a:t>
            </a:r>
            <a:r>
              <a:rPr lang="en-US" altLang="zh-TW" sz="1800" dirty="0" smtClean="0"/>
              <a:t>Q</a:t>
            </a:r>
            <a:endParaRPr lang="zh-TW" altLang="zh-TW" sz="1800" dirty="0" smtClean="0">
              <a:solidFill>
                <a:srgbClr val="00B050"/>
              </a:solidFill>
            </a:endParaRPr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 smtClean="0"/>
              <a:t>while Q</a:t>
            </a:r>
            <a:r>
              <a:rPr lang="zh-TW" altLang="zh-TW" sz="1800" dirty="0" smtClean="0"/>
              <a:t>≠</a:t>
            </a:r>
            <a:r>
              <a:rPr lang="en-US" altLang="zh-TW" sz="1800" dirty="0" smtClean="0">
                <a:sym typeface="Symbol"/>
              </a:rPr>
              <a:t></a:t>
            </a:r>
            <a:r>
              <a:rPr lang="en-US" altLang="zh-TW" sz="1800" dirty="0" smtClean="0"/>
              <a:t> do</a:t>
            </a:r>
            <a:endParaRPr lang="zh-TW" altLang="zh-TW" sz="1800" dirty="0" smtClean="0"/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 smtClean="0"/>
              <a:t>   </a:t>
            </a:r>
            <a:r>
              <a:rPr lang="zh-TW" altLang="zh-TW" sz="1800" dirty="0" smtClean="0"/>
              <a:t>自</a:t>
            </a:r>
            <a:r>
              <a:rPr lang="en-US" altLang="zh-TW" sz="1800" dirty="0" smtClean="0"/>
              <a:t>Q</a:t>
            </a:r>
            <a:r>
              <a:rPr lang="zh-TW" altLang="zh-TW" sz="1800" dirty="0" smtClean="0"/>
              <a:t>中移出具有最小</a:t>
            </a:r>
            <a:r>
              <a:rPr lang="en-US" altLang="zh-TW" sz="1800" dirty="0" smtClean="0"/>
              <a:t>d[u]</a:t>
            </a:r>
            <a:r>
              <a:rPr lang="zh-TW" altLang="zh-TW" sz="1800" dirty="0" smtClean="0"/>
              <a:t>值之</a:t>
            </a:r>
            <a:r>
              <a:rPr lang="zh-TW" altLang="en-US" sz="1800" dirty="0" smtClean="0"/>
              <a:t>節點</a:t>
            </a:r>
            <a:r>
              <a:rPr lang="en-US" altLang="zh-TW" sz="1800" dirty="0" smtClean="0"/>
              <a:t>u</a:t>
            </a:r>
            <a:r>
              <a:rPr lang="zh-TW" altLang="en-US" sz="1800" dirty="0" smtClean="0"/>
              <a:t>  </a:t>
            </a:r>
            <a:endParaRPr lang="zh-TW" altLang="zh-TW" sz="1800" dirty="0" smtClean="0"/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 smtClean="0"/>
              <a:t>   </a:t>
            </a:r>
            <a:r>
              <a:rPr lang="en-US" altLang="zh-TW" sz="1800" dirty="0"/>
              <a:t>for </a:t>
            </a:r>
            <a:r>
              <a:rPr lang="zh-TW" altLang="zh-TW" sz="1800" dirty="0"/>
              <a:t>每一個</a:t>
            </a:r>
            <a:r>
              <a:rPr lang="zh-TW" altLang="zh-TW" sz="1800" dirty="0" smtClean="0"/>
              <a:t>與</a:t>
            </a:r>
            <a:r>
              <a:rPr lang="en-US" altLang="zh-TW" sz="1800" dirty="0" smtClean="0"/>
              <a:t>u</a:t>
            </a:r>
            <a:r>
              <a:rPr lang="zh-TW" altLang="zh-TW" sz="1800" dirty="0" smtClean="0"/>
              <a:t>相鄰之</a:t>
            </a:r>
            <a:r>
              <a:rPr lang="zh-TW" altLang="en-US" sz="1800" dirty="0" smtClean="0"/>
              <a:t>節點</a:t>
            </a:r>
            <a:r>
              <a:rPr lang="en-US" altLang="zh-TW" sz="1800" dirty="0" smtClean="0"/>
              <a:t>x</a:t>
            </a:r>
            <a:r>
              <a:rPr lang="zh-TW" altLang="en-US" sz="1800" dirty="0" smtClean="0"/>
              <a:t>  </a:t>
            </a:r>
            <a:r>
              <a:rPr lang="en-US" altLang="zh-TW" sz="1800" dirty="0" smtClean="0"/>
              <a:t>do</a:t>
            </a:r>
            <a:endParaRPr lang="zh-TW" altLang="zh-TW" sz="1800" dirty="0"/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/>
              <a:t>   </a:t>
            </a:r>
            <a:r>
              <a:rPr lang="en-US" altLang="zh-TW" sz="1800" dirty="0" smtClean="0"/>
              <a:t>  if  </a:t>
            </a:r>
            <a:r>
              <a:rPr lang="en-US" altLang="zh-TW" sz="1800" dirty="0"/>
              <a:t>d[x</a:t>
            </a:r>
            <a:r>
              <a:rPr lang="en-US" altLang="zh-TW" sz="1800" dirty="0" smtClean="0"/>
              <a:t>]</a:t>
            </a:r>
            <a:r>
              <a:rPr lang="en-US" altLang="zh-TW" sz="1100" dirty="0" smtClean="0"/>
              <a:t> </a:t>
            </a:r>
            <a:r>
              <a:rPr lang="zh-TW" altLang="en-US" sz="1100" dirty="0" smtClean="0"/>
              <a:t> </a:t>
            </a:r>
            <a:r>
              <a:rPr lang="en-US" altLang="zh-TW" sz="1800" dirty="0" smtClean="0"/>
              <a:t>&gt;</a:t>
            </a:r>
            <a:r>
              <a:rPr lang="en-US" altLang="zh-TW" sz="1050" dirty="0" smtClean="0"/>
              <a:t> </a:t>
            </a:r>
            <a:r>
              <a:rPr lang="en-US" altLang="zh-TW" sz="1800" dirty="0" smtClean="0"/>
              <a:t>d[u</a:t>
            </a:r>
            <a:r>
              <a:rPr lang="en-US" altLang="zh-TW" sz="1800" dirty="0"/>
              <a:t>]+w[u][x</a:t>
            </a:r>
            <a:r>
              <a:rPr lang="en-US" altLang="zh-TW" sz="1800" dirty="0" smtClean="0"/>
              <a:t>] then</a:t>
            </a:r>
            <a:endParaRPr lang="zh-TW" altLang="zh-TW" sz="1800" dirty="0"/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/>
              <a:t>       </a:t>
            </a:r>
            <a:r>
              <a:rPr lang="en-US" altLang="zh-TW" sz="1800" dirty="0" smtClean="0"/>
              <a:t>  d[x</a:t>
            </a:r>
            <a:r>
              <a:rPr lang="en-US" altLang="zh-TW" sz="1800" dirty="0"/>
              <a:t>]</a:t>
            </a:r>
            <a:r>
              <a:rPr lang="zh-TW" altLang="zh-TW" sz="1800" dirty="0" smtClean="0"/>
              <a:t>←</a:t>
            </a:r>
            <a:r>
              <a:rPr lang="en-US" altLang="zh-TW" sz="1800" dirty="0" smtClean="0"/>
              <a:t>d[u</a:t>
            </a:r>
            <a:r>
              <a:rPr lang="en-US" altLang="zh-TW" sz="1800" dirty="0"/>
              <a:t>]+w[u][x]</a:t>
            </a:r>
            <a:endParaRPr lang="zh-TW" altLang="zh-TW" sz="1800" dirty="0"/>
          </a:p>
          <a:p>
            <a:pPr>
              <a:buSzPct val="100000"/>
              <a:buFont typeface="+mj-lt"/>
              <a:buAutoNum type="arabicPeriod"/>
              <a:defRPr/>
            </a:pPr>
            <a:r>
              <a:rPr lang="en-US" altLang="zh-TW" sz="1800" dirty="0"/>
              <a:t>return </a:t>
            </a:r>
            <a:r>
              <a:rPr lang="en-US" altLang="zh-TW" sz="1800" dirty="0" smtClean="0"/>
              <a:t>d</a:t>
            </a:r>
            <a:endParaRPr lang="zh-TW" altLang="zh-TW" sz="1800" dirty="0"/>
          </a:p>
          <a:p>
            <a:pPr eaLnBrk="1" hangingPunct="1">
              <a:defRPr/>
            </a:pPr>
            <a:endParaRPr lang="zh-TW" altLang="en-US" sz="2200" dirty="0" smtClean="0">
              <a:latin typeface="Times New Roman" pitchFamily="18" charset="0"/>
            </a:endParaRPr>
          </a:p>
        </p:txBody>
      </p:sp>
      <p:sp>
        <p:nvSpPr>
          <p:cNvPr id="36870" name="矩形 8"/>
          <p:cNvSpPr>
            <a:spLocks noChangeArrowheads="1"/>
          </p:cNvSpPr>
          <p:nvPr/>
        </p:nvSpPr>
        <p:spPr bwMode="auto">
          <a:xfrm>
            <a:off x="107504" y="2276872"/>
            <a:ext cx="8712646" cy="396044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226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Dijkstra</a:t>
            </a:r>
            <a:r>
              <a:rPr lang="zh-TW" altLang="zh-TW" dirty="0"/>
              <a:t>最短路徑</a:t>
            </a:r>
            <a:r>
              <a:rPr lang="zh-TW" altLang="en-US" dirty="0" smtClean="0"/>
              <a:t>演算法複雜度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276871"/>
            <a:ext cx="8487544" cy="3855641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400" dirty="0" smtClean="0"/>
              <a:t>假設</a:t>
            </a:r>
            <a:r>
              <a:rPr lang="en-US" altLang="zh-TW" sz="2400" dirty="0" smtClean="0">
                <a:solidFill>
                  <a:srgbClr val="0000FF"/>
                </a:solidFill>
              </a:rPr>
              <a:t>G</a:t>
            </a:r>
            <a:r>
              <a:rPr lang="zh-TW" altLang="en-US" sz="2400" dirty="0" smtClean="0">
                <a:solidFill>
                  <a:srgbClr val="0000FF"/>
                </a:solidFill>
              </a:rPr>
              <a:t>一共有</a:t>
            </a:r>
            <a:r>
              <a:rPr lang="en-US" altLang="zh-TW" sz="2400" dirty="0" smtClean="0">
                <a:solidFill>
                  <a:srgbClr val="0000FF"/>
                </a:solidFill>
              </a:rPr>
              <a:t>n</a:t>
            </a:r>
            <a:r>
              <a:rPr lang="zh-TW" altLang="en-US" sz="2400" dirty="0" smtClean="0">
                <a:solidFill>
                  <a:srgbClr val="0000FF"/>
                </a:solidFill>
              </a:rPr>
              <a:t>個節點，</a:t>
            </a:r>
            <a:r>
              <a:rPr lang="en-US" altLang="zh-TW" sz="2400" dirty="0" smtClean="0">
                <a:solidFill>
                  <a:srgbClr val="0000FF"/>
                </a:solidFill>
              </a:rPr>
              <a:t>m</a:t>
            </a:r>
            <a:r>
              <a:rPr lang="zh-TW" altLang="en-US" sz="2400" dirty="0" smtClean="0">
                <a:solidFill>
                  <a:srgbClr val="0000FF"/>
                </a:solidFill>
              </a:rPr>
              <a:t>個邊</a:t>
            </a:r>
            <a:r>
              <a:rPr lang="en-US" altLang="zh-TW" sz="2400" dirty="0" smtClean="0">
                <a:solidFill>
                  <a:srgbClr val="0000FF"/>
                </a:solidFill>
              </a:rPr>
              <a:t>(</a:t>
            </a:r>
            <a:r>
              <a:rPr lang="zh-TW" altLang="en-US" sz="2400" dirty="0" smtClean="0">
                <a:solidFill>
                  <a:srgbClr val="0000FF"/>
                </a:solidFill>
              </a:rPr>
              <a:t>也就是</a:t>
            </a:r>
            <a:r>
              <a:rPr lang="en-US" altLang="zh-TW" sz="2400" dirty="0" smtClean="0">
                <a:solidFill>
                  <a:srgbClr val="0000FF"/>
                </a:solidFill>
              </a:rPr>
              <a:t>|V|=n, |E|=m)</a:t>
            </a:r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2</a:t>
            </a:r>
            <a:r>
              <a:rPr lang="zh-TW" altLang="zh-TW" sz="2400" dirty="0" smtClean="0"/>
              <a:t>將</a:t>
            </a:r>
            <a:r>
              <a:rPr lang="zh-TW" altLang="zh-TW" sz="2400" dirty="0"/>
              <a:t>每一個</a:t>
            </a:r>
            <a:r>
              <a:rPr lang="zh-TW" altLang="en-US" sz="2400" dirty="0"/>
              <a:t>節點</a:t>
            </a:r>
            <a:r>
              <a:rPr lang="zh-TW" altLang="zh-TW" sz="2400" dirty="0"/>
              <a:t>加入</a:t>
            </a:r>
            <a:r>
              <a:rPr lang="zh-TW" altLang="en-US" sz="2400" dirty="0"/>
              <a:t>優先佇列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，因此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具有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個元素</a:t>
            </a:r>
            <a:endParaRPr lang="zh-TW" altLang="zh-TW" sz="2400" dirty="0">
              <a:solidFill>
                <a:srgbClr val="00B050"/>
              </a:solidFill>
            </a:endParaRPr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3</a:t>
            </a:r>
            <a:r>
              <a:rPr lang="zh-TW" altLang="en-US" sz="2400" dirty="0" smtClean="0"/>
              <a:t>的</a:t>
            </a:r>
            <a:r>
              <a:rPr lang="en-US" altLang="zh-TW" sz="2400" dirty="0" smtClean="0"/>
              <a:t>while</a:t>
            </a:r>
            <a:r>
              <a:rPr lang="zh-TW" altLang="en-US" sz="2400" dirty="0" smtClean="0"/>
              <a:t>迴圈每次迭代會自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中次</a:t>
            </a:r>
            <a:r>
              <a:rPr lang="zh-TW" altLang="en-US" sz="2400" dirty="0"/>
              <a:t>移出一個節點，因此會執行</a:t>
            </a:r>
            <a:r>
              <a:rPr lang="en-US" altLang="zh-TW" sz="2400" dirty="0"/>
              <a:t>n</a:t>
            </a:r>
            <a:r>
              <a:rPr lang="zh-TW" altLang="en-US" sz="2400" dirty="0"/>
              <a:t>次</a:t>
            </a:r>
            <a:r>
              <a:rPr lang="zh-TW" altLang="en-US" sz="2400" dirty="0" smtClean="0"/>
              <a:t>迭代</a:t>
            </a:r>
            <a:endParaRPr lang="en-US" altLang="zh-TW" sz="2400" dirty="0" smtClean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4</a:t>
            </a:r>
            <a:r>
              <a:rPr lang="zh-TW" altLang="en-US" sz="2400" dirty="0" smtClean="0"/>
              <a:t>使用</a:t>
            </a:r>
            <a:r>
              <a:rPr lang="en-US" altLang="zh-TW" sz="2400" dirty="0" smtClean="0"/>
              <a:t>O(log n)</a:t>
            </a:r>
            <a:r>
              <a:rPr lang="zh-TW" altLang="en-US" sz="2400" dirty="0" smtClean="0"/>
              <a:t>時間自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中移出</a:t>
            </a:r>
            <a:r>
              <a:rPr lang="zh-TW" altLang="zh-TW" sz="2400" dirty="0"/>
              <a:t>最小</a:t>
            </a:r>
            <a:r>
              <a:rPr lang="en-US" altLang="zh-TW" sz="2400" dirty="0"/>
              <a:t>d[u]</a:t>
            </a:r>
            <a:r>
              <a:rPr lang="zh-TW" altLang="zh-TW" sz="2400" dirty="0"/>
              <a:t>值之節點</a:t>
            </a:r>
            <a:r>
              <a:rPr lang="en-US" altLang="zh-TW" sz="2400" dirty="0"/>
              <a:t>u</a:t>
            </a:r>
            <a:endParaRPr lang="zh-TW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5</a:t>
            </a:r>
            <a:r>
              <a:rPr lang="zh-TW" altLang="en-US" sz="2400" dirty="0" smtClean="0"/>
              <a:t>的</a:t>
            </a:r>
            <a:r>
              <a:rPr lang="en-US" altLang="zh-TW" sz="2400" dirty="0" smtClean="0"/>
              <a:t>for</a:t>
            </a:r>
            <a:r>
              <a:rPr lang="zh-TW" altLang="en-US" sz="2400" dirty="0"/>
              <a:t>迴</a:t>
            </a:r>
            <a:r>
              <a:rPr lang="zh-TW" altLang="en-US" sz="2400" dirty="0" smtClean="0"/>
              <a:t>圈</a:t>
            </a:r>
            <a:r>
              <a:rPr lang="zh-TW" altLang="en-US" sz="2400" dirty="0"/>
              <a:t>在整個演算法的執行過程中</a:t>
            </a:r>
            <a:r>
              <a:rPr lang="zh-TW" altLang="en-US" sz="2400" dirty="0" smtClean="0"/>
              <a:t>一共執行</a:t>
            </a:r>
            <a:r>
              <a:rPr lang="en-US" altLang="zh-TW" sz="2400" dirty="0" smtClean="0"/>
              <a:t>m</a:t>
            </a:r>
            <a:r>
              <a:rPr lang="zh-TW" altLang="en-US" sz="2400" dirty="0" smtClean="0"/>
              <a:t>次迭代</a:t>
            </a:r>
            <a:endParaRPr lang="en-US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7</a:t>
            </a:r>
            <a:r>
              <a:rPr lang="zh-TW" altLang="en-US" sz="2400" dirty="0" smtClean="0"/>
              <a:t>使用</a:t>
            </a:r>
            <a:r>
              <a:rPr lang="en-US" altLang="zh-TW" sz="2400" dirty="0"/>
              <a:t>O(log </a:t>
            </a:r>
            <a:r>
              <a:rPr lang="en-US" altLang="zh-TW" sz="2400" dirty="0" smtClean="0"/>
              <a:t>n)</a:t>
            </a:r>
            <a:r>
              <a:rPr lang="zh-TW" altLang="en-US" sz="2400" dirty="0" smtClean="0"/>
              <a:t>的時間根據新的</a:t>
            </a:r>
            <a:r>
              <a:rPr lang="en-US" altLang="zh-TW" sz="2400" dirty="0" smtClean="0"/>
              <a:t>d[u]</a:t>
            </a:r>
            <a:r>
              <a:rPr lang="zh-TW" altLang="en-US" sz="2400" dirty="0" smtClean="0"/>
              <a:t>值更新</a:t>
            </a:r>
            <a:r>
              <a:rPr lang="en-US" altLang="zh-TW" sz="2400" dirty="0" smtClean="0"/>
              <a:t>u</a:t>
            </a:r>
            <a:r>
              <a:rPr lang="zh-TW" altLang="en-US" sz="2400" dirty="0" smtClean="0"/>
              <a:t>在</a:t>
            </a:r>
            <a:r>
              <a:rPr lang="en-US" altLang="zh-TW" sz="2400" dirty="0" smtClean="0"/>
              <a:t>Q</a:t>
            </a:r>
            <a:r>
              <a:rPr lang="zh-TW" altLang="en-US" sz="2400" dirty="0" smtClean="0"/>
              <a:t>中的位置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先刪除</a:t>
            </a:r>
            <a:r>
              <a:rPr lang="en-US" altLang="zh-TW" sz="2400" dirty="0" smtClean="0"/>
              <a:t>u</a:t>
            </a:r>
            <a:r>
              <a:rPr lang="zh-TW" altLang="en-US" sz="2400" dirty="0" smtClean="0"/>
              <a:t>在新增</a:t>
            </a:r>
            <a:r>
              <a:rPr lang="en-US" altLang="zh-TW" sz="2400" dirty="0" smtClean="0"/>
              <a:t>u</a:t>
            </a:r>
          </a:p>
          <a:p>
            <a:pPr marL="0" indent="0">
              <a:buNone/>
            </a:pPr>
            <a:r>
              <a:rPr lang="zh-TW" altLang="en-US" sz="2400" dirty="0" smtClean="0"/>
              <a:t>因此</a:t>
            </a:r>
            <a:r>
              <a:rPr lang="zh-TW" altLang="en-US" sz="2400" dirty="0" smtClean="0">
                <a:solidFill>
                  <a:srgbClr val="0000FF"/>
                </a:solidFill>
              </a:rPr>
              <a:t>總時間複雜度為</a:t>
            </a:r>
            <a:r>
              <a:rPr lang="en-US" altLang="zh-TW" sz="2400" dirty="0" smtClean="0">
                <a:solidFill>
                  <a:srgbClr val="0000FF"/>
                </a:solidFill>
              </a:rPr>
              <a:t>O((</a:t>
            </a:r>
            <a:r>
              <a:rPr lang="en-US" altLang="zh-TW" sz="2400" dirty="0" err="1" smtClean="0">
                <a:solidFill>
                  <a:srgbClr val="0000FF"/>
                </a:solidFill>
              </a:rPr>
              <a:t>n+m</a:t>
            </a:r>
            <a:r>
              <a:rPr lang="en-US" altLang="zh-TW" sz="2400" dirty="0" smtClean="0">
                <a:solidFill>
                  <a:srgbClr val="0000FF"/>
                </a:solidFill>
              </a:rPr>
              <a:t>) log n)=O( (|V|+|E|)  log |V|)</a:t>
            </a:r>
            <a:endParaRPr lang="zh-TW" altLang="zh-TW" sz="2400" dirty="0">
              <a:solidFill>
                <a:srgbClr val="0000FF"/>
              </a:solidFill>
            </a:endParaRPr>
          </a:p>
          <a:p>
            <a:endParaRPr lang="zh-TW" altLang="zh-TW" sz="2400" dirty="0"/>
          </a:p>
          <a:p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29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Bellman-Ford</a:t>
            </a:r>
            <a:r>
              <a:rPr lang="zh-TW" altLang="en-US" dirty="0" smtClean="0"/>
              <a:t>最</a:t>
            </a:r>
            <a:r>
              <a:rPr lang="zh-TW" altLang="en-US" dirty="0"/>
              <a:t>短</a:t>
            </a:r>
            <a:r>
              <a:rPr lang="zh-TW" altLang="en-US" dirty="0" smtClean="0"/>
              <a:t>路徑演算法</a:t>
            </a:r>
            <a:endParaRPr lang="en-US" altLang="zh-TW" dirty="0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17713"/>
            <a:ext cx="8704263" cy="4579937"/>
          </a:xfrm>
        </p:spPr>
        <p:txBody>
          <a:bodyPr/>
          <a:lstStyle/>
          <a:p>
            <a:pPr eaLnBrk="1" hangingPunct="1"/>
            <a:endParaRPr lang="en-US" altLang="zh-TW" sz="2000" dirty="0" smtClean="0">
              <a:latin typeface="Times New Roman" pitchFamily="18" charset="0"/>
            </a:endParaRPr>
          </a:p>
          <a:p>
            <a:pPr marL="400050" lvl="1" indent="0">
              <a:buNone/>
            </a:pPr>
            <a:r>
              <a:rPr lang="en-US" altLang="zh-TW" sz="1600" dirty="0" smtClean="0"/>
              <a:t>Algorithm  Bellman-Ford</a:t>
            </a:r>
            <a:r>
              <a:rPr lang="zh-TW" altLang="en-US" sz="1600" dirty="0"/>
              <a:t>最短路徑</a:t>
            </a:r>
            <a:r>
              <a:rPr lang="zh-TW" altLang="en-US" sz="1600" dirty="0" smtClean="0"/>
              <a:t>演算法</a:t>
            </a:r>
            <a:endParaRPr lang="zh-TW" altLang="zh-TW" sz="1600" dirty="0" smtClean="0"/>
          </a:p>
          <a:p>
            <a:pPr marL="400050" lvl="1" indent="0">
              <a:buNone/>
            </a:pPr>
            <a:r>
              <a:rPr lang="en-US" altLang="zh-TW" sz="1600" dirty="0" smtClean="0"/>
              <a:t>Input: </a:t>
            </a:r>
            <a:r>
              <a:rPr lang="zh-TW" altLang="zh-TW" sz="1600" dirty="0" smtClean="0"/>
              <a:t>給</a:t>
            </a:r>
            <a:r>
              <a:rPr lang="zh-TW" altLang="zh-TW" sz="1600" dirty="0"/>
              <a:t>定一個加權有向圖</a:t>
            </a:r>
            <a:r>
              <a:rPr lang="en-US" altLang="zh-TW" sz="1600" dirty="0"/>
              <a:t>(weighted digraph)G=(V, E)</a:t>
            </a:r>
            <a:r>
              <a:rPr lang="zh-TW" altLang="zh-TW" sz="1600" dirty="0"/>
              <a:t>，及一個來源</a:t>
            </a:r>
            <a:r>
              <a:rPr lang="en-US" altLang="zh-TW" sz="1600" dirty="0"/>
              <a:t>(source)</a:t>
            </a:r>
            <a:r>
              <a:rPr lang="zh-TW" altLang="zh-TW" sz="1600" dirty="0"/>
              <a:t>節點</a:t>
            </a:r>
            <a:r>
              <a:rPr lang="en-US" altLang="zh-TW" sz="1600" dirty="0"/>
              <a:t>s</a:t>
            </a:r>
            <a:r>
              <a:rPr lang="zh-TW" altLang="zh-TW" sz="1600" dirty="0"/>
              <a:t>。</a:t>
            </a:r>
            <a:r>
              <a:rPr lang="en-US" altLang="zh-TW" sz="1600" dirty="0"/>
              <a:t>G</a:t>
            </a:r>
            <a:r>
              <a:rPr lang="zh-TW" altLang="zh-TW" sz="1600" dirty="0"/>
              <a:t>各邊的加權值以</a:t>
            </a:r>
            <a:r>
              <a:rPr lang="en-US" altLang="zh-TW" sz="1600" dirty="0"/>
              <a:t>w[x][y]</a:t>
            </a:r>
            <a:r>
              <a:rPr lang="zh-TW" altLang="zh-TW" sz="1600" dirty="0"/>
              <a:t>表示，其中</a:t>
            </a:r>
            <a:r>
              <a:rPr lang="en-US" altLang="zh-TW" sz="1600" dirty="0"/>
              <a:t>x </a:t>
            </a:r>
            <a:r>
              <a:rPr lang="zh-TW" altLang="zh-TW" sz="1600" dirty="0"/>
              <a:t>及</a:t>
            </a:r>
            <a:r>
              <a:rPr lang="en-US" altLang="zh-TW" sz="1600" dirty="0"/>
              <a:t>y</a:t>
            </a:r>
            <a:r>
              <a:rPr lang="zh-TW" altLang="zh-TW" sz="1600" dirty="0"/>
              <a:t>為邊的二個節點</a:t>
            </a:r>
            <a:r>
              <a:rPr lang="zh-TW" altLang="zh-TW" sz="1600" dirty="0" smtClean="0"/>
              <a:t>。</a:t>
            </a:r>
          </a:p>
          <a:p>
            <a:pPr marL="400050" lvl="1" indent="0">
              <a:buNone/>
            </a:pPr>
            <a:r>
              <a:rPr lang="en-US" altLang="zh-TW" sz="1600" dirty="0" smtClean="0"/>
              <a:t>Output: </a:t>
            </a:r>
            <a:r>
              <a:rPr lang="zh-TW" altLang="zh-TW" sz="1600" dirty="0" smtClean="0"/>
              <a:t>對每一個頂點</a:t>
            </a:r>
            <a:r>
              <a:rPr lang="en-US" altLang="zh-TW" sz="1600" dirty="0" smtClean="0"/>
              <a:t>u</a:t>
            </a:r>
            <a:r>
              <a:rPr lang="zh-TW" altLang="zh-TW" sz="1600" dirty="0" smtClean="0"/>
              <a:t>而言，傳回一個由</a:t>
            </a:r>
            <a:r>
              <a:rPr lang="en-US" altLang="zh-TW" sz="1600" dirty="0" smtClean="0"/>
              <a:t>s</a:t>
            </a:r>
            <a:r>
              <a:rPr lang="zh-TW" altLang="zh-TW" sz="1600" dirty="0" smtClean="0"/>
              <a:t>到</a:t>
            </a:r>
            <a:r>
              <a:rPr lang="en-US" altLang="zh-TW" sz="1600" dirty="0" smtClean="0"/>
              <a:t>u</a:t>
            </a:r>
            <a:r>
              <a:rPr lang="zh-TW" altLang="zh-TW" sz="1600" dirty="0" smtClean="0"/>
              <a:t>的最短路徑</a:t>
            </a:r>
            <a:r>
              <a:rPr lang="zh-TW" altLang="en-US" sz="1600" dirty="0" smtClean="0"/>
              <a:t>距離</a:t>
            </a:r>
            <a:r>
              <a:rPr lang="en-US" altLang="zh-TW" sz="1600" dirty="0"/>
              <a:t>(</a:t>
            </a:r>
            <a:r>
              <a:rPr lang="zh-TW" altLang="en-US" sz="1600" dirty="0"/>
              <a:t>累積邊加權</a:t>
            </a:r>
            <a:r>
              <a:rPr lang="en-US" altLang="zh-TW" sz="1600" dirty="0" smtClean="0"/>
              <a:t>)d[u]</a:t>
            </a:r>
            <a:r>
              <a:rPr lang="zh-TW" altLang="zh-TW" sz="1600" dirty="0" smtClean="0"/>
              <a:t>。</a:t>
            </a:r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d[s]</a:t>
            </a:r>
            <a:r>
              <a:rPr lang="zh-TW" altLang="zh-TW" sz="1600" dirty="0" smtClean="0"/>
              <a:t>←</a:t>
            </a:r>
            <a:r>
              <a:rPr lang="en-US" altLang="zh-TW" sz="1600" dirty="0" smtClean="0"/>
              <a:t>0;  d[u]</a:t>
            </a:r>
            <a:r>
              <a:rPr lang="zh-TW" altLang="zh-TW" sz="1600" dirty="0" smtClean="0"/>
              <a:t>←∞</a:t>
            </a:r>
            <a:r>
              <a:rPr lang="en-US" altLang="zh-TW" sz="1600" dirty="0" smtClean="0"/>
              <a:t> for each u</a:t>
            </a:r>
            <a:r>
              <a:rPr lang="zh-TW" altLang="zh-TW" sz="1600" dirty="0" smtClean="0"/>
              <a:t>≠</a:t>
            </a:r>
            <a:r>
              <a:rPr lang="en-US" altLang="zh-TW" sz="1600" dirty="0" smtClean="0"/>
              <a:t>s</a:t>
            </a:r>
            <a:endParaRPr lang="zh-TW" altLang="zh-TW" sz="16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for </a:t>
            </a:r>
            <a:r>
              <a:rPr lang="en-US" altLang="zh-TW" sz="1600" dirty="0" err="1" smtClean="0"/>
              <a:t>i</a:t>
            </a:r>
            <a:r>
              <a:rPr lang="zh-TW" altLang="zh-TW" sz="1600" dirty="0" smtClean="0"/>
              <a:t>←</a:t>
            </a:r>
            <a:r>
              <a:rPr lang="en-US" altLang="zh-TW" sz="1600" dirty="0" smtClean="0"/>
              <a:t>1 to |V|-1 do</a:t>
            </a:r>
            <a:endParaRPr lang="zh-TW" altLang="zh-TW" sz="16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  for </a:t>
            </a:r>
            <a:r>
              <a:rPr lang="zh-TW" altLang="zh-TW" sz="1600" dirty="0" smtClean="0"/>
              <a:t>每一個</a:t>
            </a:r>
            <a:r>
              <a:rPr lang="en-US" altLang="zh-TW" sz="1600" dirty="0" smtClean="0"/>
              <a:t>G</a:t>
            </a:r>
            <a:r>
              <a:rPr lang="zh-TW" altLang="zh-TW" sz="1600" dirty="0" smtClean="0"/>
              <a:t>的邊</a:t>
            </a:r>
            <a:r>
              <a:rPr lang="en-US" altLang="zh-TW" sz="1600" dirty="0" smtClean="0"/>
              <a:t>(u, x)</a:t>
            </a:r>
            <a:r>
              <a:rPr lang="zh-TW" altLang="zh-TW" sz="1600" dirty="0" smtClean="0"/>
              <a:t>　</a:t>
            </a:r>
            <a:r>
              <a:rPr lang="en-US" altLang="zh-TW" sz="1600" dirty="0" smtClean="0"/>
              <a:t>do</a:t>
            </a:r>
            <a:endParaRPr lang="zh-TW" altLang="zh-TW" sz="16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    if  d[x] &gt; d[u] + w[u][x]  then</a:t>
            </a:r>
            <a:endParaRPr lang="zh-TW" altLang="zh-TW" sz="16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        d[x]</a:t>
            </a:r>
            <a:r>
              <a:rPr lang="zh-TW" altLang="zh-TW" sz="1600" dirty="0" smtClean="0"/>
              <a:t>←</a:t>
            </a:r>
            <a:r>
              <a:rPr lang="en-US" altLang="zh-TW" sz="1600" dirty="0" smtClean="0"/>
              <a:t> d[x] + w[u][x]</a:t>
            </a:r>
            <a:endParaRPr lang="zh-TW" altLang="zh-TW" sz="16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for </a:t>
            </a:r>
            <a:r>
              <a:rPr lang="zh-TW" altLang="zh-TW" sz="1600" dirty="0" smtClean="0"/>
              <a:t>每一個</a:t>
            </a:r>
            <a:r>
              <a:rPr lang="en-US" altLang="zh-TW" sz="1600" dirty="0" smtClean="0"/>
              <a:t>G</a:t>
            </a:r>
            <a:r>
              <a:rPr lang="zh-TW" altLang="zh-TW" sz="1600" dirty="0" smtClean="0"/>
              <a:t>的邊</a:t>
            </a:r>
            <a:r>
              <a:rPr lang="en-US" altLang="zh-TW" sz="1600" dirty="0" smtClean="0"/>
              <a:t>(u, x)  do   //</a:t>
            </a:r>
            <a:r>
              <a:rPr lang="zh-TW" altLang="en-US" sz="1600" dirty="0" smtClean="0"/>
              <a:t>檢查有無負循環</a:t>
            </a:r>
            <a:r>
              <a:rPr lang="en-US" altLang="zh-TW" sz="1600" dirty="0" smtClean="0"/>
              <a:t>(negative-weight cycle)</a:t>
            </a:r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    if  d[x] &gt; d[u] + w[u][x] then</a:t>
            </a:r>
            <a:r>
              <a:rPr lang="zh-TW" altLang="en-US" sz="1600" dirty="0" smtClean="0"/>
              <a:t> </a:t>
            </a:r>
            <a:r>
              <a:rPr lang="en-US" altLang="zh-TW" sz="1600" dirty="0" smtClean="0"/>
              <a:t>return false   //</a:t>
            </a:r>
            <a:r>
              <a:rPr lang="zh-TW" altLang="zh-TW" sz="1600" dirty="0" smtClean="0"/>
              <a:t>代表有負</a:t>
            </a:r>
            <a:r>
              <a:rPr lang="zh-TW" altLang="en-US" sz="1600" dirty="0" smtClean="0"/>
              <a:t>循環，無法產生正確結果</a:t>
            </a:r>
            <a:endParaRPr lang="zh-TW" altLang="zh-TW" sz="1600" dirty="0" smtClean="0"/>
          </a:p>
          <a:p>
            <a:pPr lvl="1" indent="-342900">
              <a:buClr>
                <a:srgbClr val="0000FF"/>
              </a:buClr>
              <a:buSzPct val="100000"/>
              <a:buFont typeface="+mj-lt"/>
              <a:buAutoNum type="arabicPeriod"/>
            </a:pPr>
            <a:r>
              <a:rPr lang="en-US" altLang="zh-TW" sz="1600" dirty="0" smtClean="0"/>
              <a:t>return d</a:t>
            </a:r>
            <a:endParaRPr lang="zh-TW" altLang="zh-TW" sz="2000" dirty="0" smtClean="0"/>
          </a:p>
          <a:p>
            <a:pPr eaLnBrk="1" hangingPunct="1"/>
            <a:endParaRPr lang="zh-TW" altLang="en-US" sz="20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 sz="2000" dirty="0" smtClean="0">
              <a:latin typeface="Times New Roman" pitchFamily="18" charset="0"/>
            </a:endParaRPr>
          </a:p>
        </p:txBody>
      </p:sp>
      <p:sp>
        <p:nvSpPr>
          <p:cNvPr id="39942" name="矩形 1"/>
          <p:cNvSpPr>
            <a:spLocks noChangeArrowheads="1"/>
          </p:cNvSpPr>
          <p:nvPr/>
        </p:nvSpPr>
        <p:spPr bwMode="auto">
          <a:xfrm>
            <a:off x="684213" y="2348880"/>
            <a:ext cx="8135937" cy="352839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675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Bellman-Ford</a:t>
            </a:r>
            <a:r>
              <a:rPr lang="zh-TW" altLang="zh-TW" dirty="0" smtClean="0"/>
              <a:t>最</a:t>
            </a:r>
            <a:r>
              <a:rPr lang="zh-TW" altLang="zh-TW" dirty="0"/>
              <a:t>短路徑</a:t>
            </a:r>
            <a:r>
              <a:rPr lang="zh-TW" altLang="en-US" dirty="0" smtClean="0"/>
              <a:t>演算法複雜度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276871"/>
            <a:ext cx="8487544" cy="3855641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400" dirty="0" smtClean="0"/>
              <a:t>假設</a:t>
            </a:r>
            <a:r>
              <a:rPr lang="en-US" altLang="zh-TW" sz="2400" dirty="0" smtClean="0">
                <a:solidFill>
                  <a:srgbClr val="0000FF"/>
                </a:solidFill>
              </a:rPr>
              <a:t>G</a:t>
            </a:r>
            <a:r>
              <a:rPr lang="zh-TW" altLang="en-US" sz="2400" dirty="0" smtClean="0">
                <a:solidFill>
                  <a:srgbClr val="0000FF"/>
                </a:solidFill>
              </a:rPr>
              <a:t>一共有</a:t>
            </a:r>
            <a:r>
              <a:rPr lang="en-US" altLang="zh-TW" sz="2400" dirty="0" smtClean="0">
                <a:solidFill>
                  <a:srgbClr val="0000FF"/>
                </a:solidFill>
              </a:rPr>
              <a:t>n</a:t>
            </a:r>
            <a:r>
              <a:rPr lang="zh-TW" altLang="en-US" sz="2400" dirty="0" smtClean="0">
                <a:solidFill>
                  <a:srgbClr val="0000FF"/>
                </a:solidFill>
              </a:rPr>
              <a:t>個節點，</a:t>
            </a:r>
            <a:r>
              <a:rPr lang="en-US" altLang="zh-TW" sz="2400" dirty="0" smtClean="0">
                <a:solidFill>
                  <a:srgbClr val="0000FF"/>
                </a:solidFill>
              </a:rPr>
              <a:t>m</a:t>
            </a:r>
            <a:r>
              <a:rPr lang="zh-TW" altLang="en-US" sz="2400" dirty="0" smtClean="0">
                <a:solidFill>
                  <a:srgbClr val="0000FF"/>
                </a:solidFill>
              </a:rPr>
              <a:t>個邊</a:t>
            </a:r>
            <a:r>
              <a:rPr lang="en-US" altLang="zh-TW" sz="2400" dirty="0" smtClean="0">
                <a:solidFill>
                  <a:srgbClr val="0000FF"/>
                </a:solidFill>
              </a:rPr>
              <a:t>(</a:t>
            </a:r>
            <a:r>
              <a:rPr lang="zh-TW" altLang="en-US" sz="2400" dirty="0" smtClean="0">
                <a:solidFill>
                  <a:srgbClr val="0000FF"/>
                </a:solidFill>
              </a:rPr>
              <a:t>也就是</a:t>
            </a:r>
            <a:r>
              <a:rPr lang="en-US" altLang="zh-TW" sz="2400" dirty="0" smtClean="0">
                <a:solidFill>
                  <a:srgbClr val="0000FF"/>
                </a:solidFill>
              </a:rPr>
              <a:t>|V|=n, |E|=m)</a:t>
            </a:r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2-5</a:t>
            </a:r>
            <a:r>
              <a:rPr lang="zh-TW" altLang="en-US" sz="2400" dirty="0" smtClean="0"/>
              <a:t>的外層</a:t>
            </a:r>
            <a:r>
              <a:rPr lang="en-US" altLang="zh-TW" sz="2400" dirty="0" smtClean="0"/>
              <a:t>for</a:t>
            </a:r>
            <a:r>
              <a:rPr lang="zh-TW" altLang="en-US" sz="2400" dirty="0" smtClean="0"/>
              <a:t>迴圈</a:t>
            </a:r>
            <a:r>
              <a:rPr lang="zh-TW" altLang="en-US" sz="2400" dirty="0"/>
              <a:t>一</a:t>
            </a:r>
            <a:r>
              <a:rPr lang="zh-TW" altLang="en-US" sz="2400" dirty="0" smtClean="0"/>
              <a:t>共有</a:t>
            </a:r>
            <a:r>
              <a:rPr lang="en-US" altLang="zh-TW" sz="2400" dirty="0" smtClean="0"/>
              <a:t>n-1</a:t>
            </a:r>
            <a:r>
              <a:rPr lang="zh-TW" altLang="en-US" sz="2400" dirty="0" smtClean="0"/>
              <a:t>次</a:t>
            </a:r>
            <a:r>
              <a:rPr lang="zh-TW" altLang="en-US" sz="2400" dirty="0"/>
              <a:t>迭代</a:t>
            </a:r>
            <a:endParaRPr lang="en-US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3-5</a:t>
            </a:r>
            <a:r>
              <a:rPr lang="zh-TW" altLang="en-US" sz="2400" dirty="0" smtClean="0"/>
              <a:t>的內層</a:t>
            </a:r>
            <a:r>
              <a:rPr lang="en-US" altLang="zh-TW" sz="2400" dirty="0" smtClean="0"/>
              <a:t>for</a:t>
            </a:r>
            <a:r>
              <a:rPr lang="zh-TW" altLang="en-US" sz="2400" dirty="0" smtClean="0"/>
              <a:t>迴圈一共有</a:t>
            </a:r>
            <a:r>
              <a:rPr lang="en-US" altLang="zh-TW" sz="2400" dirty="0" smtClean="0"/>
              <a:t>m</a:t>
            </a:r>
            <a:r>
              <a:rPr lang="zh-TW" altLang="en-US" sz="2400" dirty="0" smtClean="0"/>
              <a:t>次</a:t>
            </a:r>
            <a:r>
              <a:rPr lang="zh-TW" altLang="en-US" sz="2400" dirty="0"/>
              <a:t>迭代</a:t>
            </a:r>
            <a:endParaRPr lang="en-US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4-5</a:t>
            </a:r>
            <a:r>
              <a:rPr lang="zh-TW" altLang="en-US" sz="2400" dirty="0" smtClean="0"/>
              <a:t>為內層</a:t>
            </a:r>
            <a:r>
              <a:rPr lang="en-US" altLang="zh-TW" sz="2400" dirty="0" smtClean="0"/>
              <a:t>if</a:t>
            </a:r>
            <a:r>
              <a:rPr lang="zh-TW" altLang="en-US" sz="2400" dirty="0" smtClean="0"/>
              <a:t>指令，針對每個邊</a:t>
            </a:r>
            <a:r>
              <a:rPr lang="en-US" altLang="zh-TW" sz="2400" dirty="0" smtClean="0"/>
              <a:t>(u, x)</a:t>
            </a:r>
            <a:r>
              <a:rPr lang="zh-TW" altLang="en-US" sz="2400" dirty="0" smtClean="0"/>
              <a:t>依據目前的</a:t>
            </a:r>
            <a:r>
              <a:rPr lang="en-US" altLang="zh-TW" sz="2400" dirty="0" smtClean="0"/>
              <a:t>d[u]</a:t>
            </a:r>
            <a:r>
              <a:rPr lang="zh-TW" altLang="en-US" sz="2400" dirty="0" smtClean="0"/>
              <a:t>值調整</a:t>
            </a:r>
            <a:r>
              <a:rPr lang="en-US" altLang="zh-TW" sz="2400" dirty="0" smtClean="0"/>
              <a:t>d[x]</a:t>
            </a:r>
            <a:endParaRPr lang="zh-TW" altLang="zh-TW" sz="2400" dirty="0"/>
          </a:p>
          <a:p>
            <a:r>
              <a:rPr lang="zh-TW" altLang="en-US" sz="2400" b="1" u="sng" dirty="0" smtClean="0">
                <a:solidFill>
                  <a:srgbClr val="0000FF"/>
                </a:solidFill>
              </a:rPr>
              <a:t>行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6-7</a:t>
            </a:r>
            <a:r>
              <a:rPr lang="zh-TW" altLang="en-US" sz="2400" dirty="0" smtClean="0"/>
              <a:t>的</a:t>
            </a:r>
            <a:r>
              <a:rPr lang="en-US" altLang="zh-TW" sz="2400" dirty="0" smtClean="0"/>
              <a:t>for</a:t>
            </a:r>
            <a:r>
              <a:rPr lang="zh-TW" altLang="en-US" sz="2400" dirty="0"/>
              <a:t>迴</a:t>
            </a:r>
            <a:r>
              <a:rPr lang="zh-TW" altLang="en-US" sz="2400" dirty="0" smtClean="0"/>
              <a:t>圈在</a:t>
            </a:r>
            <a:r>
              <a:rPr lang="zh-TW" altLang="en-US" sz="2400" dirty="0"/>
              <a:t>求出</a:t>
            </a:r>
            <a:r>
              <a:rPr lang="en-US" altLang="zh-TW" sz="2400" dirty="0"/>
              <a:t>(</a:t>
            </a:r>
            <a:r>
              <a:rPr lang="en-US" altLang="zh-TW" sz="2400" dirty="0" smtClean="0"/>
              <a:t>n-1)</a:t>
            </a:r>
            <a:r>
              <a:rPr lang="zh-TW" altLang="en-US" sz="2400" dirty="0" smtClean="0"/>
              <a:t>邊路徑之後再</a:t>
            </a:r>
            <a:r>
              <a:rPr lang="zh-TW" altLang="en-US" sz="2400" dirty="0"/>
              <a:t>針對每個邊</a:t>
            </a:r>
            <a:r>
              <a:rPr lang="en-US" altLang="zh-TW" sz="2400" dirty="0"/>
              <a:t>(u, x)</a:t>
            </a:r>
            <a:r>
              <a:rPr lang="zh-TW" altLang="en-US" sz="2400" dirty="0"/>
              <a:t>依據目前的</a:t>
            </a:r>
            <a:r>
              <a:rPr lang="en-US" altLang="zh-TW" sz="2400" dirty="0"/>
              <a:t>d[u]</a:t>
            </a:r>
            <a:r>
              <a:rPr lang="zh-TW" altLang="en-US" sz="2400" dirty="0"/>
              <a:t>值調整</a:t>
            </a:r>
            <a:r>
              <a:rPr lang="en-US" altLang="zh-TW" sz="2400" dirty="0"/>
              <a:t>d[x</a:t>
            </a:r>
            <a:r>
              <a:rPr lang="en-US" altLang="zh-TW" sz="2400" dirty="0" smtClean="0"/>
              <a:t>]</a:t>
            </a:r>
            <a:r>
              <a:rPr lang="zh-TW" altLang="en-US" sz="2400" dirty="0" smtClean="0"/>
              <a:t>，若有任何調整產生則表示有一個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邊路徑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也就是循環</a:t>
            </a:r>
            <a:r>
              <a:rPr lang="en-US" altLang="zh-TW" sz="2400" dirty="0" smtClean="0"/>
              <a:t>)</a:t>
            </a:r>
            <a:endParaRPr lang="zh-TW" altLang="zh-TW" sz="2400" dirty="0"/>
          </a:p>
          <a:p>
            <a:pPr marL="0" indent="0">
              <a:buNone/>
            </a:pPr>
            <a:r>
              <a:rPr lang="zh-TW" altLang="en-US" sz="2400" dirty="0" smtClean="0"/>
              <a:t>因此</a:t>
            </a:r>
            <a:r>
              <a:rPr lang="zh-TW" altLang="en-US" sz="2400" dirty="0" smtClean="0">
                <a:solidFill>
                  <a:srgbClr val="0000FF"/>
                </a:solidFill>
              </a:rPr>
              <a:t>總時間複雜度</a:t>
            </a:r>
            <a:r>
              <a:rPr lang="zh-TW" altLang="en-US" sz="2400" dirty="0" smtClean="0"/>
              <a:t>為行</a:t>
            </a:r>
            <a:r>
              <a:rPr lang="en-US" altLang="zh-TW" sz="2400" dirty="0"/>
              <a:t>2-5</a:t>
            </a:r>
            <a:r>
              <a:rPr lang="zh-TW" altLang="en-US" sz="2400" dirty="0"/>
              <a:t>的外層</a:t>
            </a:r>
            <a:r>
              <a:rPr lang="en-US" altLang="zh-TW" sz="2400" dirty="0"/>
              <a:t>for</a:t>
            </a:r>
            <a:r>
              <a:rPr lang="zh-TW" altLang="en-US" sz="2400" dirty="0"/>
              <a:t>迴</a:t>
            </a:r>
            <a:r>
              <a:rPr lang="zh-TW" altLang="en-US" sz="2400" dirty="0" smtClean="0"/>
              <a:t>圈</a:t>
            </a:r>
            <a:r>
              <a:rPr lang="en-US" altLang="zh-TW" sz="2400" dirty="0" smtClean="0"/>
              <a:t>n-1</a:t>
            </a:r>
            <a:r>
              <a:rPr lang="zh-TW" altLang="en-US" sz="2400" dirty="0"/>
              <a:t>次</a:t>
            </a:r>
            <a:r>
              <a:rPr lang="zh-TW" altLang="en-US" sz="2400" dirty="0" smtClean="0"/>
              <a:t>迭代次數與</a:t>
            </a:r>
            <a:endParaRPr lang="zh-TW" altLang="en-US" sz="2400" dirty="0"/>
          </a:p>
          <a:p>
            <a:pPr marL="0" indent="0">
              <a:buNone/>
            </a:pPr>
            <a:r>
              <a:rPr lang="zh-TW" altLang="en-US" sz="2400" dirty="0"/>
              <a:t>行</a:t>
            </a:r>
            <a:r>
              <a:rPr lang="en-US" altLang="zh-TW" sz="2400" dirty="0"/>
              <a:t>3-5</a:t>
            </a:r>
            <a:r>
              <a:rPr lang="zh-TW" altLang="en-US" sz="2400" dirty="0"/>
              <a:t>的內層</a:t>
            </a:r>
            <a:r>
              <a:rPr lang="en-US" altLang="zh-TW" sz="2400" dirty="0"/>
              <a:t>for</a:t>
            </a:r>
            <a:r>
              <a:rPr lang="zh-TW" altLang="en-US" sz="2400" dirty="0"/>
              <a:t>迴</a:t>
            </a:r>
            <a:r>
              <a:rPr lang="zh-TW" altLang="en-US" sz="2400" dirty="0" smtClean="0"/>
              <a:t>圈</a:t>
            </a:r>
            <a:r>
              <a:rPr lang="en-US" altLang="zh-TW" sz="2400" dirty="0" smtClean="0"/>
              <a:t>m</a:t>
            </a:r>
            <a:r>
              <a:rPr lang="zh-TW" altLang="en-US" sz="2400" dirty="0"/>
              <a:t>次</a:t>
            </a:r>
            <a:r>
              <a:rPr lang="zh-TW" altLang="en-US" sz="2400" dirty="0" smtClean="0"/>
              <a:t>迭代相乘得</a:t>
            </a:r>
            <a:r>
              <a:rPr lang="en-US" altLang="zh-TW" sz="2400" dirty="0" smtClean="0">
                <a:solidFill>
                  <a:srgbClr val="0000FF"/>
                </a:solidFill>
              </a:rPr>
              <a:t>O(n</a:t>
            </a:r>
            <a:r>
              <a:rPr lang="zh-TW" altLang="en-US" sz="2400" dirty="0" smtClean="0">
                <a:solidFill>
                  <a:srgbClr val="0000FF"/>
                </a:solidFill>
              </a:rPr>
              <a:t> </a:t>
            </a:r>
            <a:r>
              <a:rPr lang="zh-TW" altLang="en-US" sz="2400" dirty="0" smtClean="0">
                <a:solidFill>
                  <a:srgbClr val="0000FF"/>
                </a:solidFill>
                <a:sym typeface="Symbol"/>
              </a:rPr>
              <a:t> </a:t>
            </a:r>
            <a:r>
              <a:rPr lang="en-US" altLang="zh-TW" sz="2400" dirty="0" smtClean="0">
                <a:solidFill>
                  <a:srgbClr val="0000FF"/>
                </a:solidFill>
              </a:rPr>
              <a:t>m)=</a:t>
            </a:r>
            <a:r>
              <a:rPr lang="en-US" altLang="zh-TW" sz="2400" dirty="0">
                <a:solidFill>
                  <a:srgbClr val="0000FF"/>
                </a:solidFill>
              </a:rPr>
              <a:t> O</a:t>
            </a:r>
            <a:r>
              <a:rPr lang="en-US" altLang="zh-TW" sz="2400" dirty="0" smtClean="0">
                <a:solidFill>
                  <a:srgbClr val="0000FF"/>
                </a:solidFill>
              </a:rPr>
              <a:t>(|V|</a:t>
            </a:r>
            <a:r>
              <a:rPr lang="zh-TW" altLang="en-US" sz="2400" dirty="0" smtClean="0">
                <a:solidFill>
                  <a:srgbClr val="0000FF"/>
                </a:solidFill>
              </a:rPr>
              <a:t> </a:t>
            </a:r>
            <a:r>
              <a:rPr lang="zh-TW" altLang="en-US" sz="2400" dirty="0">
                <a:solidFill>
                  <a:srgbClr val="0000FF"/>
                </a:solidFill>
                <a:sym typeface="Symbol"/>
              </a:rPr>
              <a:t> </a:t>
            </a:r>
            <a:r>
              <a:rPr lang="en-US" altLang="zh-TW" sz="2400" dirty="0" smtClean="0">
                <a:solidFill>
                  <a:srgbClr val="0000FF"/>
                </a:solidFill>
                <a:sym typeface="Symbol"/>
              </a:rPr>
              <a:t>|E|)</a:t>
            </a:r>
            <a:endParaRPr lang="zh-TW" altLang="zh-TW" sz="2400" dirty="0">
              <a:solidFill>
                <a:srgbClr val="0000FF"/>
              </a:solidFill>
            </a:endParaRPr>
          </a:p>
          <a:p>
            <a:endParaRPr lang="zh-TW" altLang="zh-TW" sz="2400" dirty="0"/>
          </a:p>
          <a:p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70CC45-7452-4DAB-A2F7-F98704FF9730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649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20289</TotalTime>
  <Words>1386</Words>
  <Application>Microsoft Office PowerPoint</Application>
  <PresentationFormat>如螢幕大小 (4:3)</PresentationFormat>
  <Paragraphs>136</Paragraphs>
  <Slides>12</Slides>
  <Notes>6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4" baseType="lpstr">
      <vt:lpstr>Blends</vt:lpstr>
      <vt:lpstr>方程式</vt:lpstr>
      <vt:lpstr>圖形相關演算法 複雜度比較</vt:lpstr>
      <vt:lpstr>Kruskal最小含括樹演算法</vt:lpstr>
      <vt:lpstr>Kruskal演算法的時間複雜度</vt:lpstr>
      <vt:lpstr>Prim最小含括樹演算法</vt:lpstr>
      <vt:lpstr>Prim最小含括樹演算法時間複雜度</vt:lpstr>
      <vt:lpstr>Dijkstra最短路徑演算法</vt:lpstr>
      <vt:lpstr>Dijkstra最短路徑演算法複雜度</vt:lpstr>
      <vt:lpstr>Bellman-Ford最短路徑演算法</vt:lpstr>
      <vt:lpstr>Bellman-Ford最短路徑演算法複雜度</vt:lpstr>
      <vt:lpstr>Floyd-Warshall最短路徑演算法</vt:lpstr>
      <vt:lpstr>Floyd-Warshall最短路徑演算法複雜度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ACNlab</dc:creator>
  <cp:lastModifiedBy>ncuacn</cp:lastModifiedBy>
  <cp:revision>287</cp:revision>
  <cp:lastPrinted>2014-10-27T07:13:12Z</cp:lastPrinted>
  <dcterms:created xsi:type="dcterms:W3CDTF">1601-01-01T00:00:00Z</dcterms:created>
  <dcterms:modified xsi:type="dcterms:W3CDTF">2015-11-03T01:57:30Z</dcterms:modified>
</cp:coreProperties>
</file>