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28"/>
  </p:notesMasterIdLst>
  <p:sldIdLst>
    <p:sldId id="256" r:id="rId2"/>
    <p:sldId id="372" r:id="rId3"/>
    <p:sldId id="366" r:id="rId4"/>
    <p:sldId id="584" r:id="rId5"/>
    <p:sldId id="463" r:id="rId6"/>
    <p:sldId id="466" r:id="rId7"/>
    <p:sldId id="308" r:id="rId8"/>
    <p:sldId id="467" r:id="rId9"/>
    <p:sldId id="566" r:id="rId10"/>
    <p:sldId id="465" r:id="rId11"/>
    <p:sldId id="499" r:id="rId12"/>
    <p:sldId id="403" r:id="rId13"/>
    <p:sldId id="418" r:id="rId14"/>
    <p:sldId id="558" r:id="rId15"/>
    <p:sldId id="570" r:id="rId16"/>
    <p:sldId id="571" r:id="rId17"/>
    <p:sldId id="572" r:id="rId18"/>
    <p:sldId id="573" r:id="rId19"/>
    <p:sldId id="412" r:id="rId20"/>
    <p:sldId id="574" r:id="rId21"/>
    <p:sldId id="472" r:id="rId22"/>
    <p:sldId id="471" r:id="rId23"/>
    <p:sldId id="575" r:id="rId24"/>
    <p:sldId id="576" r:id="rId25"/>
    <p:sldId id="577" r:id="rId26"/>
    <p:sldId id="458" r:id="rId27"/>
  </p:sldIdLst>
  <p:sldSz cx="9144000" cy="5143500" type="screen16x9"/>
  <p:notesSz cx="6799263" cy="9929813"/>
  <p:embeddedFontLst>
    <p:embeddedFont>
      <p:font typeface="Noto Sans Symbols" panose="02020500000000000000" charset="-120"/>
      <p:regular r:id="rId29"/>
      <p:bold r:id="rId30"/>
    </p:embeddedFont>
    <p:embeddedFont>
      <p:font typeface="Noto Sans" panose="02020500000000000000" charset="0"/>
      <p:regular r:id="rId31"/>
      <p:bold r:id="rId32"/>
      <p:italic r:id="rId33"/>
      <p:boldItalic r:id="rId34"/>
    </p:embeddedFont>
    <p:embeddedFont>
      <p:font typeface="Times" panose="02020603050405020304" pitchFamily="18" charset="0"/>
      <p:regular r:id="rId35"/>
      <p:bold r:id="rId36"/>
      <p:italic r:id="rId37"/>
      <p:boldItalic r:id="rId38"/>
    </p:embeddedFont>
    <p:embeddedFont>
      <p:font typeface="標楷體" panose="03000509000000000000" pitchFamily="65" charset="-120"/>
      <p:regular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55" roundtripDataSignature="AMtx7mipJ845UBb/dHZ8mrwbmaeRitU/W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9F48E6E-D8EE-483B-AC2C-A8D49A92FC24}">
  <a:tblStyle styleId="{D9F48E6E-D8EE-483B-AC2C-A8D49A92FC24}"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9ECEE86F-C701-482D-989B-510028EB8866}" styleName="Table_1">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7888BBD2-8146-4601-B17F-C20E77424696}" styleName="Table_2">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FEFFF"/>
          </a:solidFill>
        </a:fill>
      </a:tcStyle>
    </a:wholeTbl>
    <a:band1H>
      <a:tcTxStyle b="off" i="off"/>
      <a:tcStyle>
        <a:tcBdr/>
        <a:fill>
          <a:solidFill>
            <a:srgbClr val="DDDDFF"/>
          </a:solidFill>
        </a:fill>
      </a:tcStyle>
    </a:band1H>
    <a:band2H>
      <a:tcTxStyle b="off" i="off"/>
      <a:tcStyle>
        <a:tcBdr/>
      </a:tcStyle>
    </a:band2H>
    <a:band1V>
      <a:tcTxStyle b="off" i="off"/>
      <a:tcStyle>
        <a:tcBdr/>
        <a:fill>
          <a:solidFill>
            <a:srgbClr val="DDDDFF"/>
          </a:solidFill>
        </a:fill>
      </a:tcStyle>
    </a:band1V>
    <a:band2V>
      <a:tcTxStyle b="off" i="off"/>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284E427A-3D55-4303-BF80-6455036E1DE7}" styleName="佈景主題樣式 1 - 輔色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1471" autoAdjust="0"/>
  </p:normalViewPr>
  <p:slideViewPr>
    <p:cSldViewPr snapToGrid="0">
      <p:cViewPr varScale="1">
        <p:scale>
          <a:sx n="85" d="100"/>
          <a:sy n="85" d="100"/>
        </p:scale>
        <p:origin x="237" y="3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159"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15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15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8" Type="http://schemas.openxmlformats.org/officeDocument/2006/relationships/slide" Target="slides/slide7.xml"/><Relationship Id="rId155" Type="http://customschemas.google.com/relationships/presentationmetadata" Target="meta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15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90488" y="744538"/>
            <a:ext cx="6618287" cy="3724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79927" y="4716661"/>
            <a:ext cx="5439410" cy="4468416"/>
          </a:xfrm>
          <a:prstGeom prst="rect">
            <a:avLst/>
          </a:prstGeom>
          <a:noFill/>
          <a:ln>
            <a:noFill/>
          </a:ln>
        </p:spPr>
        <p:txBody>
          <a:bodyPr spcFirstLastPara="1" wrap="square" lIns="91419" tIns="91419" rIns="91419" bIns="91419"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www.plainconcepts.com/majorana-1-microsoft/?utm_source=chatgpt.com" TargetMode="External"/><Relationship Id="rId3" Type="http://schemas.openxmlformats.org/officeDocument/2006/relationships/hyperlink" Target="https://en.wikipedia.org/wiki/Willow_processor?utm_source=chatgpt.com" TargetMode="External"/><Relationship Id="rId7" Type="http://schemas.openxmlformats.org/officeDocument/2006/relationships/hyperlink" Target="https://azure.microsoft.com/en-us/blog/quantum/2025/02/19/microsoft-unveils-majorana-1-the-worlds-first-quantum-processor-powered-by-topological-qubits/?utm_source=chatgpt.com"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nypost.com/2025/02/20/business/microsoft-it-created-revolutionary-majorana-1-chip-that-uses-new-state-of-matter/?utm_source=chatgpt.com" TargetMode="External"/><Relationship Id="rId11" Type="http://schemas.openxmlformats.org/officeDocument/2006/relationships/hyperlink" Target="https://www.reuters.com/technology/microsoft-creates-chip-it-says-shows-quantum-computers-are-years-not-decades-2025-02-19/?utm_source=chatgpt.com" TargetMode="External"/><Relationship Id="rId5" Type="http://schemas.openxmlformats.org/officeDocument/2006/relationships/hyperlink" Target="https://www.businessinsider.com/google-unveiled-quantum-computer-chip-willow-2024-12?utm_source=chatgpt.com" TargetMode="External"/><Relationship Id="rId10" Type="http://schemas.openxmlformats.org/officeDocument/2006/relationships/hyperlink" Target="https://medium.com/%40cognidownunder/the-quantum-long-game-microsofts-majorana-1-chip-is-unlike-anything-we-ve-seen-856c69e42dcd?utm_source=chatgpt.com" TargetMode="External"/><Relationship Id="rId4" Type="http://schemas.openxmlformats.org/officeDocument/2006/relationships/hyperlink" Target="https://blog.google/technology/research/google-willow-quantum-chip/?utm_source=chatgpt.com" TargetMode="External"/><Relationship Id="rId9" Type="http://schemas.openxmlformats.org/officeDocument/2006/relationships/hyperlink" Target="https://news.microsoft.com/source/features/innovation/microsofts-majorana-1-chip-carves-new-path-for-quantum-computing/?utm_source=chatgpt.com"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notes"/>
          <p:cNvSpPr>
            <a:spLocks noGrp="1" noRot="1" noChangeAspect="1"/>
          </p:cNvSpPr>
          <p:nvPr>
            <p:ph type="sldImg" idx="2"/>
          </p:nvPr>
        </p:nvSpPr>
        <p:spPr>
          <a:xfrm>
            <a:off x="90488" y="744538"/>
            <a:ext cx="6618287" cy="3724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6" name="Google Shape;176;p1:notes"/>
          <p:cNvSpPr txBox="1">
            <a:spLocks noGrp="1"/>
          </p:cNvSpPr>
          <p:nvPr>
            <p:ph type="body" idx="1"/>
          </p:nvPr>
        </p:nvSpPr>
        <p:spPr>
          <a:xfrm>
            <a:off x="679927" y="4716661"/>
            <a:ext cx="5439410" cy="4468416"/>
          </a:xfrm>
          <a:prstGeom prst="rect">
            <a:avLst/>
          </a:prstGeom>
          <a:noFill/>
          <a:ln>
            <a:noFill/>
          </a:ln>
        </p:spPr>
        <p:txBody>
          <a:bodyPr spcFirstLastPara="1" wrap="square" lIns="91419" tIns="91419" rIns="91419" bIns="91419" anchor="t" anchorCtr="0">
            <a:noAutofit/>
          </a:bodyPr>
          <a:lstStyle/>
          <a:p>
            <a:pPr marL="0" indent="0">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1a8481dc845_2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1a8481dc845_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691961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1a8481dc845_3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1a8481dc845_3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a:r>
              <a:rPr lang="en-US" altLang="zh-TW" sz="1100" b="0" i="0" u="none" strike="noStrike" cap="none" dirty="0">
                <a:solidFill>
                  <a:srgbClr val="000000"/>
                </a:solidFill>
                <a:effectLst/>
                <a:latin typeface="Arial"/>
                <a:ea typeface="Arial"/>
                <a:cs typeface="Arial"/>
                <a:sym typeface="Arial"/>
              </a:rPr>
              <a:t>[1] Cabello, </a:t>
            </a:r>
            <a:r>
              <a:rPr lang="en-US" altLang="zh-TW" sz="1100" b="0" i="0" u="none" strike="noStrike" cap="none" dirty="0" err="1">
                <a:solidFill>
                  <a:srgbClr val="000000"/>
                </a:solidFill>
                <a:effectLst/>
                <a:latin typeface="Arial"/>
                <a:ea typeface="Arial"/>
                <a:cs typeface="Arial"/>
                <a:sym typeface="Arial"/>
              </a:rPr>
              <a:t>Adán</a:t>
            </a:r>
            <a:r>
              <a:rPr lang="en-US" altLang="zh-TW" sz="1100" b="0" i="0" u="none" strike="noStrike" cap="none" dirty="0">
                <a:solidFill>
                  <a:srgbClr val="000000"/>
                </a:solidFill>
                <a:effectLst/>
                <a:latin typeface="Arial"/>
                <a:ea typeface="Arial"/>
                <a:cs typeface="Arial"/>
                <a:sym typeface="Arial"/>
              </a:rPr>
              <a:t> (February 5, 2002). "Bell's theorem with and without inequalities for the three-qubit Greenberger-Horne-</a:t>
            </a:r>
            <a:r>
              <a:rPr lang="en-US" altLang="zh-TW" sz="1100" b="0" i="0" u="none" strike="noStrike" cap="none" dirty="0" err="1">
                <a:solidFill>
                  <a:srgbClr val="000000"/>
                </a:solidFill>
                <a:effectLst/>
                <a:latin typeface="Arial"/>
                <a:ea typeface="Arial"/>
                <a:cs typeface="Arial"/>
                <a:sym typeface="Arial"/>
              </a:rPr>
              <a:t>Zeilinger</a:t>
            </a:r>
            <a:r>
              <a:rPr lang="en-US" altLang="zh-TW" sz="1100" b="0" i="0" u="none" strike="noStrike" cap="none" dirty="0">
                <a:solidFill>
                  <a:srgbClr val="000000"/>
                </a:solidFill>
                <a:effectLst/>
                <a:latin typeface="Arial"/>
                <a:ea typeface="Arial"/>
                <a:cs typeface="Arial"/>
                <a:sym typeface="Arial"/>
              </a:rPr>
              <a:t> and W states". Physical Review A. 65 (3): 032108. </a:t>
            </a:r>
            <a:r>
              <a:rPr lang="en-US" altLang="zh-TW" sz="1100" b="0" i="0" u="none" strike="noStrike" cap="none" dirty="0" err="1">
                <a:solidFill>
                  <a:srgbClr val="000000"/>
                </a:solidFill>
                <a:effectLst/>
                <a:latin typeface="Arial"/>
                <a:ea typeface="Arial"/>
                <a:cs typeface="Arial"/>
                <a:sym typeface="Arial"/>
              </a:rPr>
              <a:t>arXiv:quant-ph</a:t>
            </a:r>
            <a:r>
              <a:rPr lang="en-US" altLang="zh-TW" sz="1100" b="0" i="0" u="none" strike="noStrike" cap="none" dirty="0">
                <a:solidFill>
                  <a:srgbClr val="000000"/>
                </a:solidFill>
                <a:effectLst/>
                <a:latin typeface="Arial"/>
                <a:ea typeface="Arial"/>
                <a:cs typeface="Arial"/>
                <a:sym typeface="Arial"/>
              </a:rPr>
              <a:t>/0107146. doi:10.1103/PhysRevA.65.032108. ISSN 1050-2947.</a:t>
            </a:r>
            <a:endParaRPr lang="en-US" altLang="zh-TW" b="0" dirty="0">
              <a:effectLst/>
            </a:endParaRPr>
          </a:p>
          <a:p>
            <a:pPr rtl="0"/>
            <a:br>
              <a:rPr lang="en-US" altLang="zh-TW" b="0" dirty="0">
                <a:effectLst/>
              </a:rPr>
            </a:br>
            <a:r>
              <a:rPr lang="en-US" altLang="zh-TW" sz="1100" b="0" i="0" u="none" strike="noStrike" cap="none" dirty="0">
                <a:solidFill>
                  <a:srgbClr val="000000"/>
                </a:solidFill>
                <a:effectLst/>
                <a:latin typeface="Arial"/>
                <a:ea typeface="Arial"/>
                <a:cs typeface="Arial"/>
                <a:sym typeface="Arial"/>
              </a:rPr>
              <a:t>[2] W. </a:t>
            </a:r>
            <a:r>
              <a:rPr lang="en-US" altLang="zh-TW" sz="1100" b="0" i="0" u="none" strike="noStrike" cap="none" dirty="0" err="1">
                <a:solidFill>
                  <a:srgbClr val="000000"/>
                </a:solidFill>
                <a:effectLst/>
                <a:latin typeface="Arial"/>
                <a:ea typeface="Arial"/>
                <a:cs typeface="Arial"/>
                <a:sym typeface="Arial"/>
              </a:rPr>
              <a:t>Dür</a:t>
            </a:r>
            <a:r>
              <a:rPr lang="en-US" altLang="zh-TW" sz="1100" b="0" i="0" u="none" strike="noStrike" cap="none" dirty="0">
                <a:solidFill>
                  <a:srgbClr val="000000"/>
                </a:solidFill>
                <a:effectLst/>
                <a:latin typeface="Arial"/>
                <a:ea typeface="Arial"/>
                <a:cs typeface="Arial"/>
                <a:sym typeface="Arial"/>
              </a:rPr>
              <a:t>; G. Vidal &amp; J. I. </a:t>
            </a:r>
            <a:r>
              <a:rPr lang="en-US" altLang="zh-TW" sz="1100" b="0" i="0" u="none" strike="noStrike" cap="none" dirty="0" err="1">
                <a:solidFill>
                  <a:srgbClr val="000000"/>
                </a:solidFill>
                <a:effectLst/>
                <a:latin typeface="Arial"/>
                <a:ea typeface="Arial"/>
                <a:cs typeface="Arial"/>
                <a:sym typeface="Arial"/>
              </a:rPr>
              <a:t>Cirac</a:t>
            </a:r>
            <a:r>
              <a:rPr lang="en-US" altLang="zh-TW" sz="1100" b="0" i="0" u="none" strike="noStrike" cap="none" dirty="0">
                <a:solidFill>
                  <a:srgbClr val="000000"/>
                </a:solidFill>
                <a:effectLst/>
                <a:latin typeface="Arial"/>
                <a:ea typeface="Arial"/>
                <a:cs typeface="Arial"/>
                <a:sym typeface="Arial"/>
              </a:rPr>
              <a:t> (2000). "Three qubits can be entangled in two inequivalent ways". Phys. Rev. A. 62 (6): 062314. </a:t>
            </a:r>
            <a:r>
              <a:rPr lang="en-US" altLang="zh-TW" sz="1100" b="0" i="0" u="none" strike="noStrike" cap="none" dirty="0" err="1">
                <a:solidFill>
                  <a:srgbClr val="000000"/>
                </a:solidFill>
                <a:effectLst/>
                <a:latin typeface="Arial"/>
                <a:ea typeface="Arial"/>
                <a:cs typeface="Arial"/>
                <a:sym typeface="Arial"/>
              </a:rPr>
              <a:t>arXiv:quant-ph</a:t>
            </a:r>
            <a:r>
              <a:rPr lang="en-US" altLang="zh-TW" sz="1100" b="0" i="0" u="none" strike="noStrike" cap="none" dirty="0">
                <a:solidFill>
                  <a:srgbClr val="000000"/>
                </a:solidFill>
                <a:effectLst/>
                <a:latin typeface="Arial"/>
                <a:ea typeface="Arial"/>
                <a:cs typeface="Arial"/>
                <a:sym typeface="Arial"/>
              </a:rPr>
              <a:t>/0005115. Bibcode:2000PhRvA..62f2314D. doi:10.1103/PhysRevA.62.062314. S2CID 16636159.</a:t>
            </a:r>
            <a:endParaRPr lang="en-US" altLang="zh-TW" b="0" dirty="0">
              <a:effectLst/>
            </a:endParaRPr>
          </a:p>
          <a:p>
            <a:br>
              <a:rPr lang="en-US" altLang="zh-TW" dirty="0"/>
            </a:br>
            <a:endParaRPr dirty="0"/>
          </a:p>
        </p:txBody>
      </p:sp>
    </p:spTree>
    <p:extLst>
      <p:ext uri="{BB962C8B-B14F-4D97-AF65-F5344CB8AC3E}">
        <p14:creationId xmlns:p14="http://schemas.microsoft.com/office/powerpoint/2010/main" val="29053241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1a8481dc845_4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1a8481dc845_4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ltLang="zh-TW" dirty="0">
                <a:latin typeface="Arial" panose="020B0604020202020204" pitchFamily="34" charset="0"/>
              </a:rPr>
              <a:t>1] Cabello, </a:t>
            </a:r>
            <a:r>
              <a:rPr lang="en-US" altLang="zh-TW" dirty="0" err="1">
                <a:latin typeface="Arial" panose="020B0604020202020204" pitchFamily="34" charset="0"/>
              </a:rPr>
              <a:t>Adán</a:t>
            </a:r>
            <a:r>
              <a:rPr lang="en-US" altLang="zh-TW" dirty="0">
                <a:latin typeface="Arial" panose="020B0604020202020204" pitchFamily="34" charset="0"/>
              </a:rPr>
              <a:t> (February 5, 2002). "Bell's theorem with and without inequalities for the three-qubit Greenberger-Horne-</a:t>
            </a:r>
            <a:r>
              <a:rPr lang="en-US" altLang="zh-TW" dirty="0" err="1">
                <a:latin typeface="Arial" panose="020B0604020202020204" pitchFamily="34" charset="0"/>
              </a:rPr>
              <a:t>Zeilinger</a:t>
            </a:r>
            <a:r>
              <a:rPr lang="en-US" altLang="zh-TW" dirty="0">
                <a:latin typeface="Arial" panose="020B0604020202020204" pitchFamily="34" charset="0"/>
              </a:rPr>
              <a:t> and W states". Physical Review A. 65 (3): 032108. </a:t>
            </a:r>
            <a:r>
              <a:rPr lang="en-US" altLang="zh-TW" dirty="0" err="1">
                <a:latin typeface="Arial" panose="020B0604020202020204" pitchFamily="34" charset="0"/>
              </a:rPr>
              <a:t>arXiv:quant-ph</a:t>
            </a:r>
            <a:r>
              <a:rPr lang="en-US" altLang="zh-TW" dirty="0">
                <a:latin typeface="Arial" panose="020B0604020202020204" pitchFamily="34" charset="0"/>
              </a:rPr>
              <a:t>/0107146. doi:10.1103/PhysRevA.65.032108. ISSN 1050-2947.</a:t>
            </a:r>
            <a:endParaRPr lang="en-US" altLang="zh-TW" dirty="0"/>
          </a:p>
          <a:p>
            <a:br>
              <a:rPr lang="en-US" altLang="zh-TW" dirty="0"/>
            </a:br>
            <a:r>
              <a:rPr lang="en-US" altLang="zh-TW" dirty="0">
                <a:latin typeface="Arial" panose="020B0604020202020204" pitchFamily="34" charset="0"/>
              </a:rPr>
              <a:t>[2] W. </a:t>
            </a:r>
            <a:r>
              <a:rPr lang="en-US" altLang="zh-TW" dirty="0" err="1">
                <a:latin typeface="Arial" panose="020B0604020202020204" pitchFamily="34" charset="0"/>
              </a:rPr>
              <a:t>Dür</a:t>
            </a:r>
            <a:r>
              <a:rPr lang="en-US" altLang="zh-TW" dirty="0">
                <a:latin typeface="Arial" panose="020B0604020202020204" pitchFamily="34" charset="0"/>
              </a:rPr>
              <a:t>; G. Vidal &amp; J. I. </a:t>
            </a:r>
            <a:r>
              <a:rPr lang="en-US" altLang="zh-TW" dirty="0" err="1">
                <a:latin typeface="Arial" panose="020B0604020202020204" pitchFamily="34" charset="0"/>
              </a:rPr>
              <a:t>Cirac</a:t>
            </a:r>
            <a:r>
              <a:rPr lang="en-US" altLang="zh-TW" dirty="0">
                <a:latin typeface="Arial" panose="020B0604020202020204" pitchFamily="34" charset="0"/>
              </a:rPr>
              <a:t> (2000). "Three qubits can be entangled in two inequivalent ways". Phys. Rev. A. 62 (6): 062314. </a:t>
            </a:r>
            <a:r>
              <a:rPr lang="en-US" altLang="zh-TW" dirty="0" err="1">
                <a:latin typeface="Arial" panose="020B0604020202020204" pitchFamily="34" charset="0"/>
              </a:rPr>
              <a:t>arXiv:quant-ph</a:t>
            </a:r>
            <a:r>
              <a:rPr lang="en-US" altLang="zh-TW" dirty="0">
                <a:latin typeface="Arial" panose="020B0604020202020204" pitchFamily="34" charset="0"/>
              </a:rPr>
              <a:t>/0005115. Bibcode:2000PhRvA..62f2314D. doi:10.1103/PhysRevA.62.062314. S2CID 16636159.</a:t>
            </a:r>
            <a:endParaRPr lang="en-US" altLang="zh-TW" dirty="0"/>
          </a:p>
          <a:p>
            <a:br>
              <a:rPr lang="en-US" altLang="zh-TW" dirty="0"/>
            </a:br>
            <a:endParaRPr lang="zh-TW" alt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4582624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7b29bd6734_1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7" name="Google Shape;127;g17b29bd6734_10_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zh-TW" altLang="en-US" sz="1100" dirty="0"/>
              <a:t>目前網際網路的資訊安全，受到量子電腦計算能力的威脅。而現今網際網路大量的使用光纖來建立通信通道來傳 送位元資料。因為光子可以用來表示量子位元，因此我們恰好可以藉由光纖連線來建立量子通道</a:t>
            </a:r>
            <a:r>
              <a:rPr lang="en-US" altLang="zh-TW" sz="1100" dirty="0"/>
              <a:t>(quantum channel)</a:t>
            </a:r>
            <a:r>
              <a:rPr lang="zh-TW" altLang="en-US" sz="1100" dirty="0"/>
              <a:t>以傳送量子位元疊加態，並進一步建構量子網際網路</a:t>
            </a:r>
            <a:r>
              <a:rPr lang="en-US" altLang="zh-TW" sz="1100" dirty="0"/>
              <a:t>(quantum Internet or quantum internet)</a:t>
            </a:r>
            <a:r>
              <a:rPr lang="zh-TW" altLang="en-US" sz="1100" dirty="0"/>
              <a:t>，解除這個威脅。</a:t>
            </a:r>
            <a:endParaRPr lang="zh-TW" altLang="en-US" dirty="0"/>
          </a:p>
          <a:p>
            <a:pPr marL="0" marR="0" lvl="0" indent="0" algn="l" rtl="0">
              <a:lnSpc>
                <a:spcPct val="100000"/>
              </a:lnSpc>
              <a:spcBef>
                <a:spcPts val="0"/>
              </a:spcBef>
              <a:spcAft>
                <a:spcPts val="0"/>
              </a:spcAft>
              <a:buSzPts val="1100"/>
              <a:buNone/>
            </a:pPr>
            <a:endParaRPr sz="1100" b="0" i="0" strike="noStrike" cap="none" dirty="0">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1a8481dc845_2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1a8481dc845_2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52125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9"/>
        <p:cNvGrpSpPr/>
        <p:nvPr/>
      </p:nvGrpSpPr>
      <p:grpSpPr>
        <a:xfrm>
          <a:off x="0" y="0"/>
          <a:ext cx="0" cy="0"/>
          <a:chOff x="0" y="0"/>
          <a:chExt cx="0" cy="0"/>
        </a:xfrm>
      </p:grpSpPr>
      <p:sp>
        <p:nvSpPr>
          <p:cNvPr id="1190" name="Google Shape;1190;g10b70956f60_16_7:notes"/>
          <p:cNvSpPr>
            <a:spLocks noGrp="1" noRot="1" noChangeAspect="1"/>
          </p:cNvSpPr>
          <p:nvPr>
            <p:ph type="sldImg" idx="2"/>
          </p:nvPr>
        </p:nvSpPr>
        <p:spPr>
          <a:xfrm>
            <a:off x="90488" y="744538"/>
            <a:ext cx="6618287" cy="37242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1" name="Google Shape;1191;g10b70956f60_16_7:notes"/>
          <p:cNvSpPr txBox="1">
            <a:spLocks noGrp="1"/>
          </p:cNvSpPr>
          <p:nvPr>
            <p:ph type="body" idx="1"/>
          </p:nvPr>
        </p:nvSpPr>
        <p:spPr>
          <a:xfrm>
            <a:off x="679927" y="4716661"/>
            <a:ext cx="5439410" cy="4468416"/>
          </a:xfrm>
          <a:prstGeom prst="rect">
            <a:avLst/>
          </a:prstGeom>
        </p:spPr>
        <p:txBody>
          <a:bodyPr spcFirstLastPara="1" wrap="square" lIns="91419" tIns="91419" rIns="91419" bIns="91419" anchor="t" anchorCtr="0">
            <a:noAutofit/>
          </a:bodyPr>
          <a:lstStyle/>
          <a:p>
            <a:pPr marL="0" indent="0">
              <a:buNone/>
            </a:pPr>
            <a:endParaRPr/>
          </a:p>
        </p:txBody>
      </p:sp>
    </p:spTree>
    <p:extLst>
      <p:ext uri="{BB962C8B-B14F-4D97-AF65-F5344CB8AC3E}">
        <p14:creationId xmlns:p14="http://schemas.microsoft.com/office/powerpoint/2010/main" val="2102172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Source: M. </a:t>
            </a:r>
            <a:r>
              <a:rPr lang="en-US" altLang="zh-TW" dirty="0" err="1"/>
              <a:t>Krelina</a:t>
            </a:r>
            <a:r>
              <a:rPr lang="en-US" altLang="zh-TW" dirty="0"/>
              <a:t>, “Quantum warfare: definitions, overview and challenges,” arXiv:2103.12548 (2021).</a:t>
            </a:r>
          </a:p>
          <a:p>
            <a:r>
              <a:rPr lang="en-US" altLang="zh-TW" sz="1100" b="0" i="0" u="none" strike="noStrike" cap="none" dirty="0">
                <a:solidFill>
                  <a:srgbClr val="000000"/>
                </a:solidFill>
                <a:effectLst/>
                <a:latin typeface="Arial"/>
                <a:ea typeface="Arial"/>
                <a:cs typeface="Arial"/>
                <a:sym typeface="Arial"/>
              </a:rPr>
              <a:t>Warfare refers to the general act and art of waging war. It does not refer to a particular war. We use the term "biological warfare" to refer to the use of biological toxins as a weapon of war. War is sometimes used in the same way of "warfare", but is more often used to refer to a particular armed conflict. You would refer to the "Second World War" or the "Great Patriotic War", but never the "Second World Warfare".</a:t>
            </a:r>
          </a:p>
          <a:p>
            <a:r>
              <a:rPr lang="en-US" altLang="zh-TW" sz="1100" b="0" i="0" u="none" strike="noStrike" cap="none" dirty="0">
                <a:solidFill>
                  <a:srgbClr val="000000"/>
                </a:solidFill>
                <a:effectLst/>
                <a:latin typeface="Arial"/>
                <a:cs typeface="Arial"/>
                <a:sym typeface="Arial"/>
              </a:rPr>
              <a:t>Quantum warfare: the use of quantum technologies as a weapon of war.</a:t>
            </a:r>
            <a:endParaRPr lang="zh-TW" altLang="en-US" dirty="0"/>
          </a:p>
        </p:txBody>
      </p:sp>
    </p:spTree>
    <p:extLst>
      <p:ext uri="{BB962C8B-B14F-4D97-AF65-F5344CB8AC3E}">
        <p14:creationId xmlns:p14="http://schemas.microsoft.com/office/powerpoint/2010/main" val="3117509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1"/>
        <p:cNvGrpSpPr/>
        <p:nvPr/>
      </p:nvGrpSpPr>
      <p:grpSpPr>
        <a:xfrm>
          <a:off x="0" y="0"/>
          <a:ext cx="0" cy="0"/>
          <a:chOff x="0" y="0"/>
          <a:chExt cx="0" cy="0"/>
        </a:xfrm>
      </p:grpSpPr>
      <p:sp>
        <p:nvSpPr>
          <p:cNvPr id="1072" name="Google Shape;1072;g246324325ff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3" name="Google Shape;1073;g246324325ff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zh-TW" altLang="en-US" dirty="0"/>
              <a:t>現 有 的 量 子 位 元 製 作 技 術 包 括 超 導 體（</a:t>
            </a:r>
            <a:r>
              <a:rPr lang="en-US" altLang="zh-TW" dirty="0"/>
              <a:t>superconductor</a:t>
            </a:r>
            <a:r>
              <a:rPr lang="zh-TW" altLang="en-US" dirty="0"/>
              <a:t>）、離子阱（</a:t>
            </a:r>
            <a:r>
              <a:rPr lang="en-US" altLang="zh-TW" dirty="0"/>
              <a:t>trapped ion</a:t>
            </a:r>
            <a:r>
              <a:rPr lang="zh-TW" altLang="en-US" dirty="0"/>
              <a:t>）、拓樸量子位元（</a:t>
            </a:r>
            <a:r>
              <a:rPr lang="en-US" altLang="zh-TW" dirty="0"/>
              <a:t>topological bit</a:t>
            </a:r>
            <a:r>
              <a:rPr lang="zh-TW" altLang="en-US" dirty="0"/>
              <a:t>）、光子（</a:t>
            </a:r>
            <a:r>
              <a:rPr lang="en-US" altLang="zh-TW" dirty="0"/>
              <a:t>photon</a:t>
            </a:r>
            <a:r>
              <a:rPr lang="zh-TW" altLang="en-US" dirty="0"/>
              <a:t>）、量子點（</a:t>
            </a:r>
            <a:r>
              <a:rPr lang="en-US" altLang="zh-TW" dirty="0"/>
              <a:t>quantum dot</a:t>
            </a:r>
            <a:r>
              <a:rPr lang="zh-TW" altLang="en-US" dirty="0"/>
              <a:t>）、奈米鑽石氮空缺（</a:t>
            </a:r>
            <a:r>
              <a:rPr lang="en-US" altLang="zh-TW" dirty="0" err="1"/>
              <a:t>nano</a:t>
            </a:r>
            <a:r>
              <a:rPr lang="en-US" altLang="zh-TW" dirty="0"/>
              <a:t>-diamond nitrogen vacancy</a:t>
            </a:r>
            <a:r>
              <a:rPr lang="zh-TW" altLang="en-US" dirty="0"/>
              <a:t>）以及核磁共振（</a:t>
            </a:r>
            <a:r>
              <a:rPr lang="en-US" altLang="zh-TW" dirty="0"/>
              <a:t>NMR</a:t>
            </a:r>
            <a:r>
              <a:rPr lang="zh-TW" altLang="en-US" dirty="0"/>
              <a:t>）等技術。其中超導體及離子阱技術目前發展較為領先，拓樸量子位元及光子技術則緊追在後。</a:t>
            </a:r>
            <a:r>
              <a:rPr lang="en-US" altLang="zh-TW" dirty="0"/>
              <a:t>IBM </a:t>
            </a:r>
            <a:r>
              <a:rPr lang="zh-TW" altLang="en-US" dirty="0"/>
              <a:t>及 </a:t>
            </a:r>
            <a:r>
              <a:rPr lang="en-US" altLang="zh-TW" dirty="0"/>
              <a:t>Google </a:t>
            </a:r>
            <a:r>
              <a:rPr lang="zh-TW" altLang="en-US" dirty="0"/>
              <a:t>公司採用超導體技術；</a:t>
            </a:r>
            <a:r>
              <a:rPr lang="en-US" altLang="zh-TW" dirty="0" err="1"/>
              <a:t>IonQ</a:t>
            </a:r>
            <a:r>
              <a:rPr lang="zh-TW" altLang="en-US" dirty="0"/>
              <a:t>、</a:t>
            </a:r>
            <a:r>
              <a:rPr lang="en-US" altLang="zh-TW" dirty="0" err="1"/>
              <a:t>Quantinuum</a:t>
            </a:r>
            <a:r>
              <a:rPr lang="zh-TW" altLang="en-US" dirty="0"/>
              <a:t>（之前為 </a:t>
            </a:r>
            <a:r>
              <a:rPr lang="en-US" altLang="zh-TW" dirty="0"/>
              <a:t>Honeywell</a:t>
            </a:r>
            <a:r>
              <a:rPr lang="zh-TW" altLang="en-US" dirty="0"/>
              <a:t>）及鴻海（</a:t>
            </a:r>
            <a:r>
              <a:rPr lang="en-US" altLang="zh-TW" dirty="0"/>
              <a:t>Foxconn</a:t>
            </a:r>
            <a:r>
              <a:rPr lang="zh-TW" altLang="en-US" dirty="0"/>
              <a:t>）公司採用離子阱技術；</a:t>
            </a:r>
            <a:r>
              <a:rPr lang="en-US" altLang="zh-TW" dirty="0"/>
              <a:t>Microsoft </a:t>
            </a:r>
            <a:r>
              <a:rPr lang="zh-TW" altLang="en-US" dirty="0"/>
              <a:t>公司採用拓樸量子位元技術；國立中央大學（</a:t>
            </a:r>
            <a:r>
              <a:rPr lang="en-US" altLang="zh-TW" dirty="0"/>
              <a:t>NCU</a:t>
            </a:r>
            <a:r>
              <a:rPr lang="zh-TW" altLang="en-US" dirty="0"/>
              <a:t>）團隊則採用光子技術。</a:t>
            </a:r>
          </a:p>
          <a:p>
            <a:pPr marL="0" lvl="0" indent="0" algn="l" rtl="0">
              <a:spcBef>
                <a:spcPts val="0"/>
              </a:spcBef>
              <a:spcAft>
                <a:spcPts val="0"/>
              </a:spcAft>
              <a:buNone/>
            </a:pPr>
            <a:endParaRPr lang="en-US" dirty="0"/>
          </a:p>
          <a:p>
            <a:pPr marL="171450" lvl="0" indent="-171450" algn="l" rtl="0">
              <a:spcBef>
                <a:spcPts val="0"/>
              </a:spcBef>
              <a:spcAft>
                <a:spcPts val="0"/>
              </a:spcAft>
            </a:pPr>
            <a:r>
              <a:rPr lang="en-US" dirty="0" err="1"/>
              <a:t>量子位元</a:t>
            </a:r>
            <a:r>
              <a:rPr lang="en-US" dirty="0"/>
              <a:t>(qubit)</a:t>
            </a:r>
            <a:r>
              <a:rPr lang="en-US" dirty="0" err="1"/>
              <a:t>是量子計算中扮演表達量子性質</a:t>
            </a:r>
            <a:r>
              <a:rPr lang="en-US" dirty="0"/>
              <a:t>(quantum properties)</a:t>
            </a:r>
            <a:r>
              <a:rPr lang="en-US" dirty="0" err="1"/>
              <a:t>的單一物件</a:t>
            </a:r>
            <a:r>
              <a:rPr lang="en-US" dirty="0"/>
              <a:t>(singular object)，</a:t>
            </a:r>
            <a:r>
              <a:rPr lang="en-US" dirty="0" err="1"/>
              <a:t>量子位元有很多種不同的表現方式而現階段比較著名的有例如</a:t>
            </a:r>
            <a:r>
              <a:rPr lang="en-US" dirty="0"/>
              <a:t> : </a:t>
            </a:r>
            <a:r>
              <a:rPr lang="en-US" dirty="0" err="1"/>
              <a:t>超導體</a:t>
            </a:r>
            <a:r>
              <a:rPr lang="en-US" dirty="0"/>
              <a:t>(Superconducting)、</a:t>
            </a:r>
            <a:r>
              <a:rPr lang="en-US" dirty="0" err="1"/>
              <a:t>離子阱</a:t>
            </a:r>
            <a:r>
              <a:rPr lang="en-US" dirty="0"/>
              <a:t>(Trapped Ions)、</a:t>
            </a:r>
            <a:r>
              <a:rPr lang="en-US" dirty="0" err="1"/>
              <a:t>光子</a:t>
            </a:r>
            <a:r>
              <a:rPr lang="en-US" dirty="0"/>
              <a:t>(photons)、</a:t>
            </a:r>
            <a:r>
              <a:rPr lang="en-US" dirty="0" err="1"/>
              <a:t>半導體量子點</a:t>
            </a:r>
            <a:r>
              <a:rPr lang="en-US" dirty="0"/>
              <a:t>(Silicon quantum dot)、</a:t>
            </a:r>
            <a:r>
              <a:rPr lang="en-US" dirty="0" err="1"/>
              <a:t>拓樸</a:t>
            </a:r>
            <a:r>
              <a:rPr lang="en-US" dirty="0"/>
              <a:t>(Topologic)</a:t>
            </a:r>
            <a:r>
              <a:rPr lang="en-US" dirty="0" err="1"/>
              <a:t>這些量子位元，如圖</a:t>
            </a:r>
            <a:r>
              <a:rPr lang="en-US" dirty="0"/>
              <a:t> 7 所示，本論文所選擇實驗的量子位元是超導體量子位元，超導體量子位元也是目前NISQ時代量子位元技術的領跑者，因此諸多科技巨頭如IBM, Google, Intel </a:t>
            </a:r>
            <a:r>
              <a:rPr lang="en-US" dirty="0" err="1"/>
              <a:t>所打造的量子電腦都是以超導體量子位元進行計算</a:t>
            </a:r>
            <a:r>
              <a:rPr lang="en-US" dirty="0"/>
              <a:t>。</a:t>
            </a:r>
          </a:p>
          <a:p>
            <a:r>
              <a:rPr lang="zh-TW" altLang="en-US" dirty="0"/>
              <a:t>一種製作量子電腦的技術並舉產品會研發成品實例</a:t>
            </a:r>
            <a:r>
              <a:rPr lang="en-US" altLang="zh-TW" dirty="0"/>
              <a:t>: cold atoms</a:t>
            </a:r>
            <a:r>
              <a:rPr lang="zh-TW" altLang="en-US" dirty="0"/>
              <a:t>、</a:t>
            </a:r>
            <a:r>
              <a:rPr lang="en-US" altLang="zh-TW" dirty="0"/>
              <a:t>trapped ions</a:t>
            </a:r>
            <a:r>
              <a:rPr lang="zh-TW" altLang="en-US" dirty="0"/>
              <a:t>、</a:t>
            </a:r>
            <a:r>
              <a:rPr lang="en-US" altLang="zh-TW" dirty="0"/>
              <a:t>superconducting</a:t>
            </a:r>
            <a:r>
              <a:rPr lang="zh-TW" altLang="en-US" dirty="0"/>
              <a:t>、</a:t>
            </a:r>
            <a:r>
              <a:rPr lang="en-US" altLang="zh-TW" dirty="0"/>
              <a:t>silicon</a:t>
            </a:r>
            <a:r>
              <a:rPr lang="zh-TW" altLang="en-US" dirty="0"/>
              <a:t>、</a:t>
            </a:r>
            <a:r>
              <a:rPr lang="en-US" altLang="zh-TW" dirty="0"/>
              <a:t>NV center</a:t>
            </a:r>
            <a:r>
              <a:rPr lang="zh-TW" altLang="en-US" dirty="0"/>
              <a:t>、</a:t>
            </a:r>
            <a:r>
              <a:rPr lang="en-US" altLang="zh-TW" dirty="0" err="1"/>
              <a:t>Majorans</a:t>
            </a:r>
            <a:r>
              <a:rPr lang="en-US" altLang="zh-TW" dirty="0"/>
              <a:t> fermions, photons</a:t>
            </a:r>
          </a:p>
          <a:p>
            <a:pPr marL="158750" indent="0">
              <a:buNone/>
            </a:pPr>
            <a:r>
              <a:rPr lang="en-US" altLang="zh-TW" b="1" dirty="0" err="1"/>
              <a:t>ChatGPT</a:t>
            </a:r>
            <a:r>
              <a:rPr lang="en-US" altLang="zh-TW" b="1" dirty="0"/>
              <a:t> </a:t>
            </a:r>
            <a:r>
              <a:rPr lang="zh-TW" altLang="en-US" b="1" dirty="0"/>
              <a:t>說：</a:t>
            </a:r>
          </a:p>
          <a:p>
            <a:r>
              <a:rPr lang="zh-TW" altLang="en-US" dirty="0"/>
              <a:t>量子電腦的發展涉及多種不同的硬體技術，每種技術都利用了不同的物理系統來實現</a:t>
            </a:r>
            <a:r>
              <a:rPr lang="zh-TW" altLang="en-US" b="1" dirty="0"/>
              <a:t>量子位元（</a:t>
            </a:r>
            <a:r>
              <a:rPr lang="en-US" altLang="zh-TW" b="1" dirty="0"/>
              <a:t>qubits</a:t>
            </a:r>
            <a:r>
              <a:rPr lang="zh-TW" altLang="en-US" b="1" dirty="0"/>
              <a:t>）</a:t>
            </a:r>
            <a:r>
              <a:rPr lang="zh-TW" altLang="en-US" dirty="0"/>
              <a:t>。目前最主要的量子計算技術包括：</a:t>
            </a:r>
          </a:p>
          <a:p>
            <a:r>
              <a:rPr lang="zh-TW" altLang="en-US" b="1" dirty="0"/>
              <a:t>冷原子（</a:t>
            </a:r>
            <a:r>
              <a:rPr lang="en-US" altLang="zh-TW" b="1" dirty="0"/>
              <a:t>Cold Atoms</a:t>
            </a:r>
            <a:r>
              <a:rPr lang="zh-TW" altLang="en-US" b="1" dirty="0"/>
              <a:t>）</a:t>
            </a:r>
            <a:endParaRPr lang="en-US" altLang="zh-TW" dirty="0"/>
          </a:p>
          <a:p>
            <a:r>
              <a:rPr lang="zh-TW" altLang="en-US" b="1" dirty="0"/>
              <a:t>囚禁離子（</a:t>
            </a:r>
            <a:r>
              <a:rPr lang="en-US" altLang="zh-TW" b="1" dirty="0"/>
              <a:t>Trapped Ions</a:t>
            </a:r>
            <a:r>
              <a:rPr lang="zh-TW" altLang="en-US" b="1" dirty="0"/>
              <a:t>）</a:t>
            </a:r>
            <a:endParaRPr lang="en-US" altLang="zh-TW" dirty="0"/>
          </a:p>
          <a:p>
            <a:r>
              <a:rPr lang="zh-TW" altLang="en-US" b="1" dirty="0"/>
              <a:t>超導（</a:t>
            </a:r>
            <a:r>
              <a:rPr lang="en-US" altLang="zh-TW" b="1" dirty="0"/>
              <a:t>Superconducting</a:t>
            </a:r>
            <a:r>
              <a:rPr lang="zh-TW" altLang="en-US" b="1" dirty="0"/>
              <a:t>）</a:t>
            </a:r>
            <a:endParaRPr lang="en-US" altLang="zh-TW" dirty="0"/>
          </a:p>
          <a:p>
            <a:r>
              <a:rPr lang="zh-TW" altLang="en-US" b="1" dirty="0"/>
              <a:t>矽量子位元（</a:t>
            </a:r>
            <a:r>
              <a:rPr lang="en-US" altLang="zh-TW" b="1" dirty="0"/>
              <a:t>Silicon-based Qubits</a:t>
            </a:r>
            <a:r>
              <a:rPr lang="zh-TW" altLang="en-US" b="1" dirty="0"/>
              <a:t>）</a:t>
            </a:r>
            <a:endParaRPr lang="en-US" altLang="zh-TW" dirty="0"/>
          </a:p>
          <a:p>
            <a:r>
              <a:rPr lang="zh-TW" altLang="en-US" b="1" dirty="0"/>
              <a:t>氮</a:t>
            </a:r>
            <a:r>
              <a:rPr lang="en-US" altLang="zh-TW" b="1" dirty="0"/>
              <a:t>-</a:t>
            </a:r>
            <a:r>
              <a:rPr lang="zh-TW" altLang="en-US" b="1" dirty="0"/>
              <a:t>空缺中心（</a:t>
            </a:r>
            <a:r>
              <a:rPr lang="en-US" altLang="zh-TW" b="1" dirty="0"/>
              <a:t>NV Center in Diamond</a:t>
            </a:r>
            <a:r>
              <a:rPr lang="zh-TW" altLang="en-US" b="1" dirty="0"/>
              <a:t>）</a:t>
            </a:r>
            <a:endParaRPr lang="en-US" altLang="zh-TW" dirty="0"/>
          </a:p>
          <a:p>
            <a:r>
              <a:rPr lang="zh-TW" altLang="en-US" b="1" dirty="0"/>
              <a:t>馬約拉納費米子（</a:t>
            </a:r>
            <a:r>
              <a:rPr lang="en-US" altLang="zh-TW" b="1" dirty="0"/>
              <a:t>Majorana Fermions</a:t>
            </a:r>
            <a:r>
              <a:rPr lang="zh-TW" altLang="en-US" b="1" dirty="0"/>
              <a:t>）</a:t>
            </a:r>
            <a:endParaRPr lang="en-US" altLang="zh-TW" dirty="0"/>
          </a:p>
          <a:p>
            <a:r>
              <a:rPr lang="zh-TW" altLang="en-US" b="1" dirty="0"/>
              <a:t>光子量子計算（</a:t>
            </a:r>
            <a:r>
              <a:rPr lang="en-US" altLang="zh-TW" b="1" dirty="0"/>
              <a:t>Photonic Quantum Computing</a:t>
            </a:r>
            <a:r>
              <a:rPr lang="zh-TW" altLang="en-US" b="1" dirty="0"/>
              <a:t>）</a:t>
            </a:r>
            <a:endParaRPr lang="en-US" altLang="zh-TW" dirty="0"/>
          </a:p>
          <a:p>
            <a:r>
              <a:rPr lang="zh-TW" altLang="en-US" dirty="0"/>
              <a:t>每種技術都有不同的</a:t>
            </a:r>
            <a:r>
              <a:rPr lang="zh-TW" altLang="en-US" b="1" dirty="0"/>
              <a:t>優勢與挑戰</a:t>
            </a:r>
            <a:r>
              <a:rPr lang="zh-TW" altLang="en-US" dirty="0"/>
              <a:t>，並且有不同的公司或研究機構正在開發基於這些技術的量子電腦。</a:t>
            </a:r>
          </a:p>
          <a:p>
            <a:r>
              <a:rPr lang="en-US" altLang="zh-TW" b="1" dirty="0"/>
              <a:t>1. </a:t>
            </a:r>
            <a:r>
              <a:rPr lang="zh-TW" altLang="en-US" b="1" dirty="0"/>
              <a:t>冷原子量子電腦（</a:t>
            </a:r>
            <a:r>
              <a:rPr lang="en-US" altLang="zh-TW" b="1" dirty="0"/>
              <a:t>Cold Atoms Quantum Computing</a:t>
            </a:r>
            <a:r>
              <a:rPr lang="zh-TW" altLang="en-US" b="1" dirty="0"/>
              <a:t>）</a:t>
            </a:r>
          </a:p>
          <a:p>
            <a:r>
              <a:rPr lang="zh-TW" altLang="en-US" b="1" dirty="0"/>
              <a:t>技術原理</a:t>
            </a:r>
          </a:p>
          <a:p>
            <a:r>
              <a:rPr lang="zh-TW" altLang="en-US" dirty="0"/>
              <a:t>冷原子技術利用</a:t>
            </a:r>
            <a:r>
              <a:rPr lang="zh-TW" altLang="en-US" b="1" dirty="0"/>
              <a:t>激光冷卻</a:t>
            </a:r>
            <a:r>
              <a:rPr lang="zh-TW" altLang="en-US" dirty="0"/>
              <a:t>來將原子降溫到接近</a:t>
            </a:r>
            <a:r>
              <a:rPr lang="zh-TW" altLang="en-US" b="1" dirty="0"/>
              <a:t>絕對零度</a:t>
            </a:r>
            <a:r>
              <a:rPr lang="zh-TW" altLang="en-US" dirty="0"/>
              <a:t>（</a:t>
            </a:r>
            <a:r>
              <a:rPr lang="en-US" altLang="zh-TW" dirty="0"/>
              <a:t>~</a:t>
            </a:r>
            <a:r>
              <a:rPr lang="zh-TW" altLang="en-US" dirty="0"/>
              <a:t>微開爾文），然後透過</a:t>
            </a:r>
            <a:r>
              <a:rPr lang="zh-TW" altLang="en-US" b="1" dirty="0"/>
              <a:t>光學鑷子（</a:t>
            </a:r>
            <a:r>
              <a:rPr lang="en-US" altLang="zh-TW" b="1" dirty="0"/>
              <a:t>Optical Tweezer</a:t>
            </a:r>
            <a:r>
              <a:rPr lang="zh-TW" altLang="en-US" b="1" dirty="0"/>
              <a:t>）或磁光阱（</a:t>
            </a:r>
            <a:r>
              <a:rPr lang="en-US" altLang="zh-TW" b="1" dirty="0"/>
              <a:t>Magneto-Optical Trap, MOT</a:t>
            </a:r>
            <a:r>
              <a:rPr lang="zh-TW" altLang="en-US" b="1" dirty="0"/>
              <a:t>）來排列原子，並利用里德伯（</a:t>
            </a:r>
            <a:r>
              <a:rPr lang="en-US" altLang="zh-TW" b="1" dirty="0"/>
              <a:t>Rydberg</a:t>
            </a:r>
            <a:r>
              <a:rPr lang="zh-TW" altLang="en-US" b="1" dirty="0"/>
              <a:t>）作用力</a:t>
            </a:r>
            <a:r>
              <a:rPr lang="zh-TW" altLang="en-US" dirty="0"/>
              <a:t>進行量子計算。</a:t>
            </a:r>
          </a:p>
          <a:p>
            <a:r>
              <a:rPr lang="zh-TW" altLang="en-US" b="1" dirty="0"/>
              <a:t>優勢</a:t>
            </a:r>
          </a:p>
          <a:p>
            <a:r>
              <a:rPr lang="zh-TW" altLang="en-US" dirty="0"/>
              <a:t>✅ 長相干時間（</a:t>
            </a:r>
            <a:r>
              <a:rPr lang="en-US" altLang="zh-TW" dirty="0"/>
              <a:t>coherence time</a:t>
            </a:r>
            <a:r>
              <a:rPr lang="zh-TW" altLang="en-US" dirty="0"/>
              <a:t>，可持續幾秒）</a:t>
            </a:r>
            <a:br>
              <a:rPr lang="zh-TW" altLang="en-US" dirty="0"/>
            </a:br>
            <a:r>
              <a:rPr lang="zh-TW" altLang="en-US" dirty="0"/>
              <a:t>✅ 具有良好的</a:t>
            </a:r>
            <a:r>
              <a:rPr lang="zh-TW" altLang="en-US" b="1" dirty="0"/>
              <a:t>可擴展性</a:t>
            </a:r>
            <a:r>
              <a:rPr lang="zh-TW" altLang="en-US" dirty="0"/>
              <a:t>（數百顆原子以上）</a:t>
            </a:r>
            <a:br>
              <a:rPr lang="zh-TW" altLang="en-US" dirty="0"/>
            </a:br>
            <a:r>
              <a:rPr lang="zh-TW" altLang="en-US" dirty="0"/>
              <a:t>✅ 低環境噪音影響</a:t>
            </a:r>
          </a:p>
          <a:p>
            <a:r>
              <a:rPr lang="zh-TW" altLang="en-US" b="1" dirty="0"/>
              <a:t>挑戰</a:t>
            </a:r>
          </a:p>
          <a:p>
            <a:r>
              <a:rPr lang="zh-TW" altLang="en-US" dirty="0"/>
              <a:t>❌ 操作速度較慢（門操作時間在微秒級）</a:t>
            </a:r>
            <a:br>
              <a:rPr lang="zh-TW" altLang="en-US" dirty="0"/>
            </a:br>
            <a:r>
              <a:rPr lang="zh-TW" altLang="en-US" dirty="0"/>
              <a:t>❌ 需要高精度激光與光學控制</a:t>
            </a:r>
          </a:p>
          <a:p>
            <a:r>
              <a:rPr lang="zh-TW" altLang="en-US" b="1" dirty="0"/>
              <a:t>主要公司與研究機構</a:t>
            </a:r>
          </a:p>
          <a:p>
            <a:r>
              <a:rPr lang="en-US" altLang="zh-TW" b="1" dirty="0" err="1"/>
              <a:t>QuEra</a:t>
            </a:r>
            <a:r>
              <a:rPr lang="en-US" altLang="zh-TW" b="1" dirty="0"/>
              <a:t> Computing</a:t>
            </a:r>
            <a:r>
              <a:rPr lang="zh-TW" altLang="en-US" b="1" dirty="0"/>
              <a:t>（美國）</a:t>
            </a:r>
            <a:r>
              <a:rPr lang="zh-TW" altLang="en-US" dirty="0"/>
              <a:t> → </a:t>
            </a:r>
            <a:r>
              <a:rPr lang="en-US" altLang="zh-TW" b="1" dirty="0"/>
              <a:t>Aquila</a:t>
            </a:r>
            <a:r>
              <a:rPr lang="zh-TW" altLang="en-US" dirty="0"/>
              <a:t>（</a:t>
            </a:r>
            <a:r>
              <a:rPr lang="en-US" altLang="zh-TW" dirty="0"/>
              <a:t>2022</a:t>
            </a:r>
            <a:r>
              <a:rPr lang="zh-TW" altLang="en-US" dirty="0"/>
              <a:t>）</a:t>
            </a:r>
          </a:p>
          <a:p>
            <a:r>
              <a:rPr lang="en-US" altLang="zh-TW" b="1" dirty="0" err="1"/>
              <a:t>Pasqal</a:t>
            </a:r>
            <a:r>
              <a:rPr lang="zh-TW" altLang="en-US" b="1" dirty="0"/>
              <a:t>（法國）</a:t>
            </a:r>
            <a:r>
              <a:rPr lang="zh-TW" altLang="en-US" dirty="0"/>
              <a:t> → </a:t>
            </a:r>
            <a:r>
              <a:rPr lang="zh-TW" altLang="en-US" b="1" dirty="0"/>
              <a:t>開發 </a:t>
            </a:r>
            <a:r>
              <a:rPr lang="en-US" altLang="zh-TW" b="1" dirty="0"/>
              <a:t>100+ qubits </a:t>
            </a:r>
            <a:r>
              <a:rPr lang="zh-TW" altLang="en-US" b="1" dirty="0"/>
              <a:t>冷原子量子處理器</a:t>
            </a:r>
            <a:endParaRPr lang="zh-TW" altLang="en-US" dirty="0"/>
          </a:p>
          <a:p>
            <a:r>
              <a:rPr lang="en-US" altLang="zh-TW" b="1" dirty="0"/>
              <a:t>Harvard</a:t>
            </a:r>
            <a:r>
              <a:rPr lang="zh-TW" altLang="en-US" b="1" dirty="0"/>
              <a:t>、</a:t>
            </a:r>
            <a:r>
              <a:rPr lang="en-US" altLang="zh-TW" b="1" dirty="0"/>
              <a:t>MIT</a:t>
            </a:r>
            <a:r>
              <a:rPr lang="zh-TW" altLang="en-US" b="1" dirty="0"/>
              <a:t>、</a:t>
            </a:r>
            <a:r>
              <a:rPr lang="en-US" altLang="zh-TW" b="1" dirty="0"/>
              <a:t>Caltech</a:t>
            </a:r>
            <a:r>
              <a:rPr lang="zh-TW" altLang="en-US" dirty="0"/>
              <a:t> 等研究機構</a:t>
            </a:r>
          </a:p>
          <a:p>
            <a:r>
              <a:rPr lang="en-US" altLang="zh-TW" b="1" dirty="0"/>
              <a:t>2. </a:t>
            </a:r>
            <a:r>
              <a:rPr lang="zh-TW" altLang="en-US" b="1" dirty="0"/>
              <a:t>囚禁離子量子電腦（</a:t>
            </a:r>
            <a:r>
              <a:rPr lang="en-US" altLang="zh-TW" b="1" dirty="0"/>
              <a:t>Trapped Ion Quantum Computing</a:t>
            </a:r>
            <a:r>
              <a:rPr lang="zh-TW" altLang="en-US" b="1" dirty="0"/>
              <a:t>）</a:t>
            </a:r>
          </a:p>
          <a:p>
            <a:r>
              <a:rPr lang="zh-TW" altLang="en-US" b="1" dirty="0"/>
              <a:t>技術原理</a:t>
            </a:r>
          </a:p>
          <a:p>
            <a:r>
              <a:rPr lang="zh-TW" altLang="en-US" dirty="0"/>
              <a:t>囚禁離子技術使用</a:t>
            </a:r>
            <a:r>
              <a:rPr lang="zh-TW" altLang="en-US" b="1" dirty="0"/>
              <a:t>電磁場（</a:t>
            </a:r>
            <a:r>
              <a:rPr lang="en-US" altLang="zh-TW" b="1" dirty="0"/>
              <a:t>Paul Trap or Penning Trap</a:t>
            </a:r>
            <a:r>
              <a:rPr lang="zh-TW" altLang="en-US" b="1" dirty="0"/>
              <a:t>）來捕捉離子，並利用激光脈衝</a:t>
            </a:r>
            <a:r>
              <a:rPr lang="zh-TW" altLang="en-US" dirty="0"/>
              <a:t>來操控它們的</a:t>
            </a:r>
            <a:r>
              <a:rPr lang="zh-TW" altLang="en-US" b="1" dirty="0"/>
              <a:t>內部能階</a:t>
            </a:r>
            <a:r>
              <a:rPr lang="zh-TW" altLang="en-US" dirty="0"/>
              <a:t>，從而實現量子計算。</a:t>
            </a:r>
          </a:p>
          <a:p>
            <a:r>
              <a:rPr lang="zh-TW" altLang="en-US" b="1" dirty="0"/>
              <a:t>優勢</a:t>
            </a:r>
          </a:p>
          <a:p>
            <a:r>
              <a:rPr lang="zh-TW" altLang="en-US" dirty="0"/>
              <a:t>✅ </a:t>
            </a:r>
            <a:r>
              <a:rPr lang="zh-TW" altLang="en-US" b="1" dirty="0"/>
              <a:t>極長的相干時間</a:t>
            </a:r>
            <a:r>
              <a:rPr lang="zh-TW" altLang="en-US" dirty="0"/>
              <a:t>（可達分鐘級別）</a:t>
            </a:r>
            <a:br>
              <a:rPr lang="zh-TW" altLang="en-US" dirty="0"/>
            </a:br>
            <a:r>
              <a:rPr lang="zh-TW" altLang="en-US" dirty="0"/>
              <a:t>✅ 高精度量子閘（錯誤率低）</a:t>
            </a:r>
          </a:p>
          <a:p>
            <a:r>
              <a:rPr lang="zh-TW" altLang="en-US" b="1" dirty="0"/>
              <a:t>挑戰</a:t>
            </a:r>
          </a:p>
          <a:p>
            <a:r>
              <a:rPr lang="zh-TW" altLang="en-US" dirty="0"/>
              <a:t>❌ 操作速度較慢（</a:t>
            </a:r>
            <a:r>
              <a:rPr lang="en-US" altLang="zh-TW" dirty="0" err="1"/>
              <a:t>ms</a:t>
            </a:r>
            <a:r>
              <a:rPr lang="en-US" altLang="zh-TW" dirty="0"/>
              <a:t> </a:t>
            </a:r>
            <a:r>
              <a:rPr lang="zh-TW" altLang="en-US" dirty="0"/>
              <a:t>級）</a:t>
            </a:r>
            <a:br>
              <a:rPr lang="zh-TW" altLang="en-US" dirty="0"/>
            </a:br>
            <a:r>
              <a:rPr lang="zh-TW" altLang="en-US" dirty="0"/>
              <a:t>❌ 受限於</a:t>
            </a:r>
            <a:r>
              <a:rPr lang="zh-TW" altLang="en-US" b="1" dirty="0"/>
              <a:t>離子間的庫倫排斥力</a:t>
            </a:r>
            <a:r>
              <a:rPr lang="zh-TW" altLang="en-US" dirty="0"/>
              <a:t>，難以擴展到大規模</a:t>
            </a:r>
          </a:p>
          <a:p>
            <a:r>
              <a:rPr lang="zh-TW" altLang="en-US" b="1" dirty="0"/>
              <a:t>主要公司與研究機構</a:t>
            </a:r>
          </a:p>
          <a:p>
            <a:r>
              <a:rPr lang="en-US" altLang="zh-TW" b="1" dirty="0" err="1"/>
              <a:t>IonQ</a:t>
            </a:r>
            <a:r>
              <a:rPr lang="zh-TW" altLang="en-US" b="1" dirty="0"/>
              <a:t>（美國）</a:t>
            </a:r>
            <a:r>
              <a:rPr lang="zh-TW" altLang="en-US" dirty="0"/>
              <a:t> → </a:t>
            </a:r>
            <a:r>
              <a:rPr lang="en-US" altLang="zh-TW" b="1" dirty="0" err="1"/>
              <a:t>IonQ</a:t>
            </a:r>
            <a:r>
              <a:rPr lang="en-US" altLang="zh-TW" b="1" dirty="0"/>
              <a:t> Forte, </a:t>
            </a:r>
            <a:r>
              <a:rPr lang="en-US" altLang="zh-TW" b="1" dirty="0" err="1"/>
              <a:t>IonQ</a:t>
            </a:r>
            <a:r>
              <a:rPr lang="en-US" altLang="zh-TW" b="1" dirty="0"/>
              <a:t> Harmony</a:t>
            </a:r>
            <a:r>
              <a:rPr lang="zh-TW" altLang="en-US" dirty="0"/>
              <a:t>（</a:t>
            </a:r>
            <a:r>
              <a:rPr lang="en-US" altLang="zh-TW" dirty="0"/>
              <a:t>2021–2023</a:t>
            </a:r>
            <a:r>
              <a:rPr lang="zh-TW" altLang="en-US" dirty="0"/>
              <a:t>）</a:t>
            </a:r>
          </a:p>
          <a:p>
            <a:r>
              <a:rPr lang="en-US" altLang="zh-TW" b="1" dirty="0" err="1"/>
              <a:t>Quantinuum</a:t>
            </a:r>
            <a:r>
              <a:rPr lang="zh-TW" altLang="en-US" b="1" dirty="0"/>
              <a:t>（美國，前 </a:t>
            </a:r>
            <a:r>
              <a:rPr lang="en-US" altLang="zh-TW" b="1" dirty="0"/>
              <a:t>Honeywell</a:t>
            </a:r>
            <a:r>
              <a:rPr lang="zh-TW" altLang="en-US" b="1" dirty="0"/>
              <a:t>）</a:t>
            </a:r>
            <a:r>
              <a:rPr lang="zh-TW" altLang="en-US" dirty="0"/>
              <a:t> → </a:t>
            </a:r>
            <a:r>
              <a:rPr lang="en-US" altLang="zh-TW" b="1" dirty="0"/>
              <a:t>H1</a:t>
            </a:r>
            <a:r>
              <a:rPr lang="zh-TW" altLang="en-US" b="1" dirty="0"/>
              <a:t>、</a:t>
            </a:r>
            <a:r>
              <a:rPr lang="en-US" altLang="zh-TW" b="1" dirty="0"/>
              <a:t>H2 </a:t>
            </a:r>
            <a:r>
              <a:rPr lang="zh-TW" altLang="en-US" b="1" dirty="0"/>
              <a:t>量子處理器</a:t>
            </a:r>
            <a:endParaRPr lang="zh-TW" altLang="en-US" dirty="0"/>
          </a:p>
          <a:p>
            <a:r>
              <a:rPr lang="en-US" altLang="zh-TW" b="1" dirty="0"/>
              <a:t>Alpine Quantum Technologies</a:t>
            </a:r>
            <a:r>
              <a:rPr lang="zh-TW" altLang="en-US" b="1" dirty="0"/>
              <a:t>（奧地利）</a:t>
            </a:r>
            <a:endParaRPr lang="zh-TW" altLang="en-US" dirty="0"/>
          </a:p>
          <a:p>
            <a:r>
              <a:rPr lang="en-US" altLang="zh-TW" b="1" dirty="0"/>
              <a:t>3. </a:t>
            </a:r>
            <a:r>
              <a:rPr lang="zh-TW" altLang="en-US" b="1" dirty="0"/>
              <a:t>超導量子電腦（</a:t>
            </a:r>
            <a:r>
              <a:rPr lang="en-US" altLang="zh-TW" b="1" dirty="0"/>
              <a:t>Superconducting Quantum Computing</a:t>
            </a:r>
            <a:r>
              <a:rPr lang="zh-TW" altLang="en-US" b="1" dirty="0"/>
              <a:t>）</a:t>
            </a:r>
          </a:p>
          <a:p>
            <a:r>
              <a:rPr lang="zh-TW" altLang="en-US" b="1" dirty="0"/>
              <a:t>技術原理</a:t>
            </a:r>
          </a:p>
          <a:p>
            <a:r>
              <a:rPr lang="zh-TW" altLang="en-US" dirty="0"/>
              <a:t>超導量子位元（如</a:t>
            </a:r>
            <a:r>
              <a:rPr lang="en-US" altLang="zh-TW" b="1" dirty="0" err="1"/>
              <a:t>Transmon</a:t>
            </a:r>
            <a:r>
              <a:rPr lang="en-US" altLang="zh-TW" b="1" dirty="0"/>
              <a:t> qubits</a:t>
            </a:r>
            <a:r>
              <a:rPr lang="zh-TW" altLang="en-US" dirty="0"/>
              <a:t>）利用</a:t>
            </a:r>
            <a:r>
              <a:rPr lang="zh-TW" altLang="en-US" b="1" dirty="0"/>
              <a:t>約瑟夫森接面（</a:t>
            </a:r>
            <a:r>
              <a:rPr lang="en-US" altLang="zh-TW" b="1" dirty="0"/>
              <a:t>Josephson Junction</a:t>
            </a:r>
            <a:r>
              <a:rPr lang="zh-TW" altLang="en-US" b="1" dirty="0"/>
              <a:t>）來形成量子態</a:t>
            </a:r>
            <a:r>
              <a:rPr lang="zh-TW" altLang="en-US" dirty="0"/>
              <a:t>，並透過微波脈衝來操控 </a:t>
            </a:r>
            <a:r>
              <a:rPr lang="en-US" altLang="zh-TW" dirty="0"/>
              <a:t>qubits</a:t>
            </a:r>
            <a:r>
              <a:rPr lang="zh-TW" altLang="en-US" dirty="0"/>
              <a:t>。</a:t>
            </a:r>
          </a:p>
          <a:p>
            <a:r>
              <a:rPr lang="zh-TW" altLang="en-US" b="1" dirty="0"/>
              <a:t>優勢</a:t>
            </a:r>
          </a:p>
          <a:p>
            <a:r>
              <a:rPr lang="zh-TW" altLang="en-US" dirty="0"/>
              <a:t>✅ 操作速度快（</a:t>
            </a:r>
            <a:r>
              <a:rPr lang="en-US" altLang="zh-TW" dirty="0"/>
              <a:t>ns </a:t>
            </a:r>
            <a:r>
              <a:rPr lang="zh-TW" altLang="en-US" dirty="0"/>
              <a:t>級）</a:t>
            </a:r>
            <a:br>
              <a:rPr lang="zh-TW" altLang="en-US" dirty="0"/>
            </a:br>
            <a:r>
              <a:rPr lang="zh-TW" altLang="en-US" dirty="0"/>
              <a:t>✅ 目前最成熟的技術之一</a:t>
            </a:r>
          </a:p>
          <a:p>
            <a:r>
              <a:rPr lang="zh-TW" altLang="en-US" b="1" dirty="0"/>
              <a:t>挑戰</a:t>
            </a:r>
          </a:p>
          <a:p>
            <a:r>
              <a:rPr lang="zh-TW" altLang="en-US" dirty="0"/>
              <a:t>❌ 需要 </a:t>
            </a:r>
            <a:r>
              <a:rPr lang="zh-TW" altLang="en-US" b="1" dirty="0"/>
              <a:t>超低溫（</a:t>
            </a:r>
            <a:r>
              <a:rPr lang="en-US" altLang="zh-TW" b="1" dirty="0"/>
              <a:t>~15mK</a:t>
            </a:r>
            <a:r>
              <a:rPr lang="zh-TW" altLang="en-US" b="1" dirty="0"/>
              <a:t>）</a:t>
            </a:r>
            <a:r>
              <a:rPr lang="zh-TW" altLang="en-US" dirty="0"/>
              <a:t> 維持超導狀態</a:t>
            </a:r>
            <a:br>
              <a:rPr lang="zh-TW" altLang="en-US" dirty="0"/>
            </a:br>
            <a:r>
              <a:rPr lang="zh-TW" altLang="en-US" dirty="0"/>
              <a:t>❌ 量子誤差率仍需改進</a:t>
            </a:r>
          </a:p>
          <a:p>
            <a:r>
              <a:rPr lang="zh-TW" altLang="en-US" b="1" dirty="0"/>
              <a:t>主要公司與研究機構</a:t>
            </a:r>
          </a:p>
          <a:p>
            <a:r>
              <a:rPr lang="en-US" altLang="zh-TW" b="1" dirty="0"/>
              <a:t>IBM</a:t>
            </a:r>
            <a:r>
              <a:rPr lang="zh-TW" altLang="en-US" dirty="0"/>
              <a:t> → </a:t>
            </a:r>
            <a:r>
              <a:rPr lang="en-US" altLang="zh-TW" b="1" dirty="0"/>
              <a:t>IBM Quantum System Two</a:t>
            </a:r>
            <a:r>
              <a:rPr lang="zh-TW" altLang="en-US" b="1" dirty="0"/>
              <a:t>（</a:t>
            </a:r>
            <a:r>
              <a:rPr lang="en-US" altLang="zh-TW" b="1" dirty="0"/>
              <a:t>127 qubits</a:t>
            </a:r>
            <a:r>
              <a:rPr lang="zh-TW" altLang="en-US" b="1" dirty="0"/>
              <a:t>）</a:t>
            </a:r>
            <a:endParaRPr lang="zh-TW" altLang="en-US" dirty="0"/>
          </a:p>
          <a:p>
            <a:r>
              <a:rPr lang="en-US" altLang="zh-TW" b="1" dirty="0"/>
              <a:t>Google</a:t>
            </a:r>
            <a:r>
              <a:rPr lang="zh-TW" altLang="en-US" dirty="0"/>
              <a:t> → </a:t>
            </a:r>
            <a:r>
              <a:rPr lang="en-US" altLang="zh-TW" b="1" dirty="0"/>
              <a:t>Sycamore</a:t>
            </a:r>
            <a:r>
              <a:rPr lang="zh-TW" altLang="en-US" b="1" dirty="0"/>
              <a:t>（</a:t>
            </a:r>
            <a:r>
              <a:rPr lang="en-US" altLang="zh-TW" b="1" dirty="0"/>
              <a:t>53 qubits</a:t>
            </a:r>
            <a:r>
              <a:rPr lang="zh-TW" altLang="en-US" b="1" dirty="0"/>
              <a:t>，</a:t>
            </a:r>
            <a:r>
              <a:rPr lang="en-US" altLang="zh-TW" b="1" dirty="0"/>
              <a:t>2019 </a:t>
            </a:r>
            <a:r>
              <a:rPr lang="zh-TW" altLang="en-US" b="1" dirty="0"/>
              <a:t>量子霸權實驗）</a:t>
            </a:r>
            <a:endParaRPr lang="zh-TW" altLang="en-US" dirty="0"/>
          </a:p>
          <a:p>
            <a:r>
              <a:rPr lang="en-US" altLang="zh-TW" b="1" dirty="0" err="1"/>
              <a:t>Rigetti</a:t>
            </a:r>
            <a:r>
              <a:rPr lang="en-US" altLang="zh-TW" b="1" dirty="0"/>
              <a:t> Computing</a:t>
            </a:r>
            <a:r>
              <a:rPr lang="zh-TW" altLang="en-US" dirty="0"/>
              <a:t> → </a:t>
            </a:r>
            <a:r>
              <a:rPr lang="en-US" altLang="zh-TW" b="1" dirty="0"/>
              <a:t>Aspen </a:t>
            </a:r>
            <a:r>
              <a:rPr lang="zh-TW" altLang="en-US" b="1" dirty="0"/>
              <a:t>系列量子處理器</a:t>
            </a:r>
            <a:endParaRPr lang="zh-TW" altLang="en-US" dirty="0"/>
          </a:p>
          <a:p>
            <a:r>
              <a:rPr lang="en-US" altLang="zh-TW" b="1" dirty="0"/>
              <a:t>Alibaba</a:t>
            </a:r>
            <a:r>
              <a:rPr lang="zh-TW" altLang="en-US" b="1" dirty="0"/>
              <a:t>（阿里巴巴）、百度、騰訊</a:t>
            </a:r>
            <a:r>
              <a:rPr lang="zh-TW" altLang="en-US" dirty="0"/>
              <a:t> 也有投入超導量子計算</a:t>
            </a:r>
          </a:p>
          <a:p>
            <a:r>
              <a:rPr lang="en-US" altLang="zh-TW" b="1" dirty="0"/>
              <a:t>4. </a:t>
            </a:r>
            <a:r>
              <a:rPr lang="zh-TW" altLang="en-US" b="1" dirty="0"/>
              <a:t>矽基量子電腦（</a:t>
            </a:r>
            <a:r>
              <a:rPr lang="en-US" altLang="zh-TW" b="1" dirty="0"/>
              <a:t>Silicon Quantum Computing</a:t>
            </a:r>
            <a:r>
              <a:rPr lang="zh-TW" altLang="en-US" b="1" dirty="0"/>
              <a:t>）</a:t>
            </a:r>
          </a:p>
          <a:p>
            <a:r>
              <a:rPr lang="zh-TW" altLang="en-US" b="1" dirty="0"/>
              <a:t>技術原理</a:t>
            </a:r>
          </a:p>
          <a:p>
            <a:r>
              <a:rPr lang="zh-TW" altLang="en-US" dirty="0"/>
              <a:t>矽基量子位元透過</a:t>
            </a:r>
            <a:r>
              <a:rPr lang="zh-TW" altLang="en-US" b="1" dirty="0"/>
              <a:t>電子自旋</a:t>
            </a:r>
            <a:r>
              <a:rPr lang="zh-TW" altLang="en-US" dirty="0"/>
              <a:t>或**矽量子點（</a:t>
            </a:r>
            <a:r>
              <a:rPr lang="en-US" altLang="zh-TW" dirty="0"/>
              <a:t>Quantum Dots</a:t>
            </a:r>
            <a:r>
              <a:rPr lang="zh-TW" altLang="en-US" dirty="0"/>
              <a:t>）**來實現量子計算，與現有的 </a:t>
            </a:r>
            <a:r>
              <a:rPr lang="en-US" altLang="zh-TW" dirty="0"/>
              <a:t>CMOS </a:t>
            </a:r>
            <a:r>
              <a:rPr lang="zh-TW" altLang="en-US" dirty="0"/>
              <a:t>半導體技術兼容。</a:t>
            </a:r>
          </a:p>
          <a:p>
            <a:r>
              <a:rPr lang="zh-TW" altLang="en-US" b="1" dirty="0"/>
              <a:t>優勢</a:t>
            </a:r>
          </a:p>
          <a:p>
            <a:r>
              <a:rPr lang="zh-TW" altLang="en-US" dirty="0"/>
              <a:t>✅ 與傳統</a:t>
            </a:r>
            <a:r>
              <a:rPr lang="zh-TW" altLang="en-US" b="1" dirty="0"/>
              <a:t>矽晶片技術相容</a:t>
            </a:r>
            <a:r>
              <a:rPr lang="zh-TW" altLang="en-US" dirty="0"/>
              <a:t>，易於整合</a:t>
            </a:r>
            <a:br>
              <a:rPr lang="zh-TW" altLang="en-US" dirty="0"/>
            </a:br>
            <a:r>
              <a:rPr lang="zh-TW" altLang="en-US" dirty="0"/>
              <a:t>✅ 低功耗</a:t>
            </a:r>
          </a:p>
          <a:p>
            <a:r>
              <a:rPr lang="zh-TW" altLang="en-US" b="1" dirty="0"/>
              <a:t>挑戰</a:t>
            </a:r>
          </a:p>
          <a:p>
            <a:r>
              <a:rPr lang="zh-TW" altLang="en-US" dirty="0"/>
              <a:t>❌ 量子糾纏和閘門操作仍在開發階段</a:t>
            </a:r>
            <a:br>
              <a:rPr lang="zh-TW" altLang="en-US" dirty="0"/>
            </a:br>
            <a:r>
              <a:rPr lang="zh-TW" altLang="en-US" dirty="0"/>
              <a:t>❌ 目前量子糾錯仍未成熟</a:t>
            </a:r>
          </a:p>
          <a:p>
            <a:r>
              <a:rPr lang="zh-TW" altLang="en-US" b="1" dirty="0"/>
              <a:t>主要公司與研究機構</a:t>
            </a:r>
          </a:p>
          <a:p>
            <a:r>
              <a:rPr lang="en-US" altLang="zh-TW" b="1" dirty="0"/>
              <a:t>Intel</a:t>
            </a:r>
            <a:r>
              <a:rPr lang="zh-TW" altLang="en-US" dirty="0"/>
              <a:t> → </a:t>
            </a:r>
            <a:r>
              <a:rPr lang="en-US" altLang="zh-TW" b="1" dirty="0"/>
              <a:t>Tunnel Falls</a:t>
            </a:r>
            <a:r>
              <a:rPr lang="zh-TW" altLang="en-US" b="1" dirty="0"/>
              <a:t>（</a:t>
            </a:r>
            <a:r>
              <a:rPr lang="en-US" altLang="zh-TW" b="1" dirty="0"/>
              <a:t>2023</a:t>
            </a:r>
            <a:r>
              <a:rPr lang="zh-TW" altLang="en-US" b="1" dirty="0"/>
              <a:t>）</a:t>
            </a:r>
            <a:endParaRPr lang="zh-TW" altLang="en-US" dirty="0"/>
          </a:p>
          <a:p>
            <a:r>
              <a:rPr lang="en-US" altLang="zh-TW" b="1" dirty="0"/>
              <a:t>Silicon Quantum Computing</a:t>
            </a:r>
            <a:r>
              <a:rPr lang="zh-TW" altLang="en-US" b="1" dirty="0"/>
              <a:t>（澳洲）</a:t>
            </a:r>
            <a:endParaRPr lang="zh-TW" altLang="en-US" dirty="0"/>
          </a:p>
          <a:p>
            <a:r>
              <a:rPr lang="en-US" altLang="zh-TW" b="1" dirty="0" err="1"/>
              <a:t>QuTech</a:t>
            </a:r>
            <a:r>
              <a:rPr lang="zh-TW" altLang="en-US" b="1" dirty="0"/>
              <a:t>（荷蘭）</a:t>
            </a:r>
            <a:endParaRPr lang="zh-TW" altLang="en-US" dirty="0"/>
          </a:p>
          <a:p>
            <a:r>
              <a:rPr lang="en-US" altLang="zh-TW" b="1" dirty="0"/>
              <a:t>5. </a:t>
            </a:r>
            <a:r>
              <a:rPr lang="zh-TW" altLang="en-US" b="1" dirty="0"/>
              <a:t>氮</a:t>
            </a:r>
            <a:r>
              <a:rPr lang="en-US" altLang="zh-TW" b="1" dirty="0"/>
              <a:t>-</a:t>
            </a:r>
            <a:r>
              <a:rPr lang="zh-TW" altLang="en-US" b="1" dirty="0"/>
              <a:t>空缺中心（</a:t>
            </a:r>
            <a:r>
              <a:rPr lang="en-US" altLang="zh-TW" b="1" dirty="0"/>
              <a:t>NV Center in Diamond Quantum Computing</a:t>
            </a:r>
            <a:r>
              <a:rPr lang="zh-TW" altLang="en-US" b="1" dirty="0"/>
              <a:t>）</a:t>
            </a:r>
          </a:p>
          <a:p>
            <a:r>
              <a:rPr lang="zh-TW" altLang="en-US" b="1" dirty="0"/>
              <a:t>技術原理</a:t>
            </a:r>
          </a:p>
          <a:p>
            <a:r>
              <a:rPr lang="zh-TW" altLang="en-US" dirty="0"/>
              <a:t>利用</a:t>
            </a:r>
            <a:r>
              <a:rPr lang="zh-TW" altLang="en-US" b="1" dirty="0"/>
              <a:t>金剛石中的氮</a:t>
            </a:r>
            <a:r>
              <a:rPr lang="en-US" altLang="zh-TW" b="1" dirty="0"/>
              <a:t>-</a:t>
            </a:r>
            <a:r>
              <a:rPr lang="zh-TW" altLang="en-US" b="1" dirty="0"/>
              <a:t>空缺（</a:t>
            </a:r>
            <a:r>
              <a:rPr lang="en-US" altLang="zh-TW" b="1" dirty="0"/>
              <a:t>Nitrogen-Vacancy, NV</a:t>
            </a:r>
            <a:r>
              <a:rPr lang="zh-TW" altLang="en-US" b="1" dirty="0"/>
              <a:t>）</a:t>
            </a:r>
            <a:r>
              <a:rPr lang="zh-TW" altLang="en-US" dirty="0"/>
              <a:t> 缺陷作為量子位元，透過</a:t>
            </a:r>
            <a:r>
              <a:rPr lang="zh-TW" altLang="en-US" b="1" dirty="0"/>
              <a:t>電子自旋態</a:t>
            </a:r>
            <a:r>
              <a:rPr lang="zh-TW" altLang="en-US" dirty="0"/>
              <a:t>來存儲和操作量子資訊。</a:t>
            </a:r>
          </a:p>
          <a:p>
            <a:r>
              <a:rPr lang="zh-TW" altLang="en-US" b="1" dirty="0"/>
              <a:t>優勢</a:t>
            </a:r>
          </a:p>
          <a:p>
            <a:r>
              <a:rPr lang="zh-TW" altLang="en-US" dirty="0"/>
              <a:t>✅ </a:t>
            </a:r>
            <a:r>
              <a:rPr lang="zh-TW" altLang="en-US" b="1" dirty="0"/>
              <a:t>在室溫下運作</a:t>
            </a:r>
            <a:r>
              <a:rPr lang="zh-TW" altLang="en-US" dirty="0"/>
              <a:t>（不需要極低溫）</a:t>
            </a:r>
            <a:br>
              <a:rPr lang="zh-TW" altLang="en-US" dirty="0"/>
            </a:br>
            <a:r>
              <a:rPr lang="zh-TW" altLang="en-US" dirty="0"/>
              <a:t>✅ </a:t>
            </a:r>
            <a:r>
              <a:rPr lang="zh-TW" altLang="en-US" b="1" dirty="0"/>
              <a:t>極長相干時間</a:t>
            </a:r>
            <a:r>
              <a:rPr lang="zh-TW" altLang="en-US" dirty="0"/>
              <a:t>（可達秒級）</a:t>
            </a:r>
          </a:p>
          <a:p>
            <a:r>
              <a:rPr lang="zh-TW" altLang="en-US" b="1" dirty="0"/>
              <a:t>挑戰</a:t>
            </a:r>
          </a:p>
          <a:p>
            <a:r>
              <a:rPr lang="zh-TW" altLang="en-US" dirty="0"/>
              <a:t>❌ 量子閘操控仍需改進</a:t>
            </a:r>
            <a:br>
              <a:rPr lang="zh-TW" altLang="en-US" dirty="0"/>
            </a:br>
            <a:r>
              <a:rPr lang="zh-TW" altLang="en-US" dirty="0"/>
              <a:t>❌ 目前的可擴展性較低</a:t>
            </a:r>
          </a:p>
          <a:p>
            <a:r>
              <a:rPr lang="zh-TW" altLang="en-US" b="1" dirty="0"/>
              <a:t>主要公司與研究機構</a:t>
            </a:r>
          </a:p>
          <a:p>
            <a:r>
              <a:rPr lang="en-US" altLang="zh-TW" b="1" dirty="0"/>
              <a:t>Quantum Brilliance</a:t>
            </a:r>
            <a:r>
              <a:rPr lang="zh-TW" altLang="en-US" b="1" dirty="0"/>
              <a:t>（澳洲）</a:t>
            </a:r>
            <a:endParaRPr lang="zh-TW" altLang="en-US" dirty="0"/>
          </a:p>
          <a:p>
            <a:r>
              <a:rPr lang="en-US" altLang="zh-TW" b="1" dirty="0"/>
              <a:t>Element Six</a:t>
            </a:r>
            <a:r>
              <a:rPr lang="zh-TW" altLang="en-US" b="1" dirty="0"/>
              <a:t>（英國）</a:t>
            </a:r>
            <a:endParaRPr lang="zh-TW" altLang="en-US" dirty="0"/>
          </a:p>
          <a:p>
            <a:r>
              <a:rPr lang="en-US" altLang="zh-TW" b="1" dirty="0"/>
              <a:t>6. </a:t>
            </a:r>
            <a:r>
              <a:rPr lang="zh-TW" altLang="en-US" b="1" dirty="0"/>
              <a:t>馬約拉納費米子（</a:t>
            </a:r>
            <a:r>
              <a:rPr lang="en-US" altLang="zh-TW" b="1" dirty="0"/>
              <a:t>Majorana Fermions Quantum Computing</a:t>
            </a:r>
            <a:r>
              <a:rPr lang="zh-TW" altLang="en-US" b="1" dirty="0"/>
              <a:t>）</a:t>
            </a:r>
          </a:p>
          <a:p>
            <a:r>
              <a:rPr lang="zh-TW" altLang="en-US" b="1" dirty="0"/>
              <a:t>技術原理</a:t>
            </a:r>
          </a:p>
          <a:p>
            <a:r>
              <a:rPr lang="zh-TW" altLang="en-US" dirty="0"/>
              <a:t>馬約拉納費米子是</a:t>
            </a:r>
            <a:r>
              <a:rPr lang="zh-TW" altLang="en-US" b="1" dirty="0"/>
              <a:t>拓撲量子計算</a:t>
            </a:r>
            <a:r>
              <a:rPr lang="zh-TW" altLang="en-US" dirty="0"/>
              <a:t>的基礎，透過</a:t>
            </a:r>
            <a:r>
              <a:rPr lang="zh-TW" altLang="en-US" b="1" dirty="0"/>
              <a:t>拓撲保護</a:t>
            </a:r>
            <a:r>
              <a:rPr lang="zh-TW" altLang="en-US" dirty="0"/>
              <a:t>來實現</a:t>
            </a:r>
            <a:r>
              <a:rPr lang="zh-TW" altLang="en-US" b="1" dirty="0"/>
              <a:t>抗噪量子位元</a:t>
            </a:r>
            <a:r>
              <a:rPr lang="zh-TW" altLang="en-US" dirty="0"/>
              <a:t>。</a:t>
            </a:r>
          </a:p>
          <a:p>
            <a:r>
              <a:rPr lang="zh-TW" altLang="en-US" b="1" dirty="0"/>
              <a:t>優勢</a:t>
            </a:r>
          </a:p>
          <a:p>
            <a:r>
              <a:rPr lang="zh-TW" altLang="en-US" dirty="0"/>
              <a:t>✅ 高容錯能力（有望提升量子糾錯能力）</a:t>
            </a:r>
          </a:p>
          <a:p>
            <a:r>
              <a:rPr lang="zh-TW" altLang="en-US" b="1" dirty="0"/>
              <a:t>挑戰</a:t>
            </a:r>
          </a:p>
          <a:p>
            <a:r>
              <a:rPr lang="zh-TW" altLang="en-US" dirty="0"/>
              <a:t>❌ 目前仍在基礎研究階段</a:t>
            </a:r>
            <a:br>
              <a:rPr lang="zh-TW" altLang="en-US" dirty="0"/>
            </a:br>
            <a:r>
              <a:rPr lang="zh-TW" altLang="en-US" dirty="0"/>
              <a:t>❌ 需要在</a:t>
            </a:r>
            <a:r>
              <a:rPr lang="zh-TW" altLang="en-US" b="1" dirty="0"/>
              <a:t>超低溫</a:t>
            </a:r>
            <a:r>
              <a:rPr lang="zh-TW" altLang="en-US" dirty="0"/>
              <a:t>下運行</a:t>
            </a:r>
          </a:p>
          <a:p>
            <a:r>
              <a:rPr lang="zh-TW" altLang="en-US" b="1" dirty="0"/>
              <a:t>主要公司與研究機構</a:t>
            </a:r>
          </a:p>
          <a:p>
            <a:r>
              <a:rPr lang="en-US" altLang="zh-TW" b="1" dirty="0"/>
              <a:t>Microsoft</a:t>
            </a:r>
            <a:r>
              <a:rPr lang="zh-TW" altLang="en-US" dirty="0"/>
              <a:t> → </a:t>
            </a:r>
            <a:r>
              <a:rPr lang="zh-TW" altLang="en-US" b="1" dirty="0"/>
              <a:t>拓撲量子計算計畫</a:t>
            </a:r>
            <a:endParaRPr lang="zh-TW" altLang="en-US" dirty="0"/>
          </a:p>
          <a:p>
            <a:r>
              <a:rPr lang="en-US" altLang="zh-TW" b="1" dirty="0" err="1"/>
              <a:t>QuTech</a:t>
            </a:r>
            <a:r>
              <a:rPr lang="zh-TW" altLang="en-US" b="1" dirty="0"/>
              <a:t>（荷蘭）</a:t>
            </a:r>
            <a:endParaRPr lang="zh-TW" altLang="en-US" dirty="0"/>
          </a:p>
          <a:p>
            <a:r>
              <a:rPr lang="en-US" altLang="zh-TW" b="1" dirty="0"/>
              <a:t>7. </a:t>
            </a:r>
            <a:r>
              <a:rPr lang="zh-TW" altLang="en-US" b="1" dirty="0"/>
              <a:t>光子量子電腦（</a:t>
            </a:r>
            <a:r>
              <a:rPr lang="en-US" altLang="zh-TW" b="1" dirty="0"/>
              <a:t>Photonic Quantum Computing</a:t>
            </a:r>
            <a:r>
              <a:rPr lang="zh-TW" altLang="en-US" b="1" dirty="0"/>
              <a:t>）</a:t>
            </a:r>
          </a:p>
          <a:p>
            <a:r>
              <a:rPr lang="zh-TW" altLang="en-US" b="1" dirty="0"/>
              <a:t>技術原理</a:t>
            </a:r>
          </a:p>
          <a:p>
            <a:r>
              <a:rPr lang="zh-TW" altLang="en-US" dirty="0"/>
              <a:t>使用</a:t>
            </a:r>
            <a:r>
              <a:rPr lang="zh-TW" altLang="en-US" b="1" dirty="0"/>
              <a:t>單光子（</a:t>
            </a:r>
            <a:r>
              <a:rPr lang="en-US" altLang="zh-TW" b="1" dirty="0"/>
              <a:t>single photons</a:t>
            </a:r>
            <a:r>
              <a:rPr lang="zh-TW" altLang="en-US" b="1" dirty="0"/>
              <a:t>）</a:t>
            </a:r>
            <a:r>
              <a:rPr lang="zh-TW" altLang="en-US" dirty="0"/>
              <a:t> 作為量子資訊載體，透過</a:t>
            </a:r>
            <a:r>
              <a:rPr lang="zh-TW" altLang="en-US" b="1" dirty="0"/>
              <a:t>線性光學元件（如分束器、波片）</a:t>
            </a:r>
            <a:r>
              <a:rPr lang="zh-TW" altLang="en-US" dirty="0"/>
              <a:t> 進行計算。</a:t>
            </a:r>
          </a:p>
          <a:p>
            <a:r>
              <a:rPr lang="zh-TW" altLang="en-US" b="1" dirty="0"/>
              <a:t>優勢</a:t>
            </a:r>
          </a:p>
          <a:p>
            <a:r>
              <a:rPr lang="zh-TW" altLang="en-US" dirty="0"/>
              <a:t>✅ </a:t>
            </a:r>
            <a:r>
              <a:rPr lang="zh-TW" altLang="en-US" b="1" dirty="0"/>
              <a:t>室溫運作</a:t>
            </a:r>
            <a:r>
              <a:rPr lang="zh-TW" altLang="en-US" dirty="0"/>
              <a:t>，無需冷卻</a:t>
            </a:r>
            <a:br>
              <a:rPr lang="zh-TW" altLang="en-US" dirty="0"/>
            </a:br>
            <a:r>
              <a:rPr lang="zh-TW" altLang="en-US" dirty="0"/>
              <a:t>✅ 高速信息傳輸</a:t>
            </a:r>
          </a:p>
          <a:p>
            <a:r>
              <a:rPr lang="zh-TW" altLang="en-US" b="1" dirty="0"/>
              <a:t>挑戰</a:t>
            </a:r>
          </a:p>
          <a:p>
            <a:r>
              <a:rPr lang="zh-TW" altLang="en-US" dirty="0"/>
              <a:t>❌ </a:t>
            </a:r>
            <a:r>
              <a:rPr lang="zh-TW" altLang="en-US" b="1" dirty="0"/>
              <a:t>單光子檢測難度高</a:t>
            </a:r>
            <a:br>
              <a:rPr lang="zh-TW" altLang="en-US" dirty="0"/>
            </a:br>
            <a:r>
              <a:rPr lang="zh-TW" altLang="en-US" dirty="0"/>
              <a:t>❌ </a:t>
            </a:r>
            <a:r>
              <a:rPr lang="zh-TW" altLang="en-US" b="1" dirty="0"/>
              <a:t>非決定性量子閘設計困難</a:t>
            </a:r>
            <a:endParaRPr lang="zh-TW" altLang="en-US" dirty="0"/>
          </a:p>
          <a:p>
            <a:r>
              <a:rPr lang="zh-TW" altLang="en-US" b="1" dirty="0"/>
              <a:t>主要公司與研究機構</a:t>
            </a:r>
          </a:p>
          <a:p>
            <a:r>
              <a:rPr lang="en-US" altLang="zh-TW" b="1" dirty="0"/>
              <a:t>Xanadu</a:t>
            </a:r>
            <a:r>
              <a:rPr lang="zh-TW" altLang="en-US" b="1" dirty="0"/>
              <a:t>（加拿大）</a:t>
            </a:r>
            <a:r>
              <a:rPr lang="zh-TW" altLang="en-US" dirty="0"/>
              <a:t> → </a:t>
            </a:r>
            <a:r>
              <a:rPr lang="en-US" altLang="zh-TW" b="1" dirty="0"/>
              <a:t>Borealis</a:t>
            </a:r>
            <a:r>
              <a:rPr lang="zh-TW" altLang="en-US" b="1" dirty="0"/>
              <a:t>（</a:t>
            </a:r>
            <a:r>
              <a:rPr lang="en-US" altLang="zh-TW" b="1" dirty="0"/>
              <a:t>2022</a:t>
            </a:r>
            <a:r>
              <a:rPr lang="zh-TW" altLang="en-US" b="1" dirty="0"/>
              <a:t>）</a:t>
            </a:r>
            <a:endParaRPr lang="zh-TW" altLang="en-US" dirty="0"/>
          </a:p>
          <a:p>
            <a:r>
              <a:rPr lang="en-US" altLang="zh-TW" b="1" dirty="0" err="1"/>
              <a:t>PsiQuantum</a:t>
            </a:r>
            <a:r>
              <a:rPr lang="zh-TW" altLang="en-US" b="1" dirty="0"/>
              <a:t>（美國）</a:t>
            </a:r>
            <a:r>
              <a:rPr lang="zh-TW" altLang="en-US" dirty="0"/>
              <a:t> → </a:t>
            </a:r>
            <a:r>
              <a:rPr lang="en-US" altLang="zh-TW" b="1" dirty="0"/>
              <a:t>100 </a:t>
            </a:r>
            <a:r>
              <a:rPr lang="zh-TW" altLang="en-US" b="1" dirty="0"/>
              <a:t>萬 </a:t>
            </a:r>
            <a:r>
              <a:rPr lang="en-US" altLang="zh-TW" b="1" dirty="0"/>
              <a:t>qubits </a:t>
            </a:r>
            <a:r>
              <a:rPr lang="zh-TW" altLang="en-US" b="1" dirty="0"/>
              <a:t>計畫</a:t>
            </a:r>
            <a:endParaRPr lang="zh-TW" altLang="en-US" dirty="0"/>
          </a:p>
          <a:p>
            <a:r>
              <a:rPr lang="zh-TW" altLang="en-US" b="1" dirty="0"/>
              <a:t>中國科學技術大學（</a:t>
            </a:r>
            <a:r>
              <a:rPr lang="en-US" altLang="zh-TW" b="1" dirty="0"/>
              <a:t>USTC</a:t>
            </a:r>
            <a:r>
              <a:rPr lang="zh-TW" altLang="en-US" b="1" dirty="0"/>
              <a:t>）</a:t>
            </a:r>
            <a:r>
              <a:rPr lang="zh-TW" altLang="en-US" dirty="0"/>
              <a:t> → </a:t>
            </a:r>
            <a:r>
              <a:rPr lang="zh-TW" altLang="en-US" b="1" dirty="0"/>
              <a:t>九章（</a:t>
            </a:r>
            <a:r>
              <a:rPr lang="en-US" altLang="zh-TW" b="1" dirty="0" err="1"/>
              <a:t>Jiuzhang</a:t>
            </a:r>
            <a:r>
              <a:rPr lang="zh-TW" altLang="en-US" b="1" dirty="0"/>
              <a:t>）量子計算機</a:t>
            </a:r>
            <a:endParaRPr lang="zh-TW" altLang="en-US" dirty="0"/>
          </a:p>
          <a:p>
            <a:r>
              <a:rPr lang="zh-TW" altLang="en-US" b="1" dirty="0"/>
              <a:t>結論</a:t>
            </a:r>
          </a:p>
          <a:p>
            <a:r>
              <a:rPr lang="zh-TW" altLang="en-US" dirty="0"/>
              <a:t>不同技術各有優缺點，目前最成熟的量子計算技術是 </a:t>
            </a:r>
            <a:r>
              <a:rPr lang="zh-TW" altLang="en-US" b="1" dirty="0"/>
              <a:t>超導量子位元</a:t>
            </a:r>
            <a:r>
              <a:rPr lang="zh-TW" altLang="en-US" dirty="0"/>
              <a:t> 和 </a:t>
            </a:r>
            <a:r>
              <a:rPr lang="zh-TW" altLang="en-US" b="1" dirty="0"/>
              <a:t>囚禁離子技術</a:t>
            </a:r>
            <a:r>
              <a:rPr lang="zh-TW" altLang="en-US" dirty="0"/>
              <a:t>，但冷原子、矽基量子點、</a:t>
            </a:r>
            <a:r>
              <a:rPr lang="en-US" altLang="zh-TW" dirty="0"/>
              <a:t>NV </a:t>
            </a:r>
            <a:r>
              <a:rPr lang="zh-TW" altLang="en-US" dirty="0"/>
              <a:t>中心等技術也正在快速發展。未來可能會有多種技術並存，根據應用需求選擇不同架構的量子電腦。</a:t>
            </a:r>
          </a:p>
          <a:p>
            <a:pPr marL="171450" lvl="0" indent="-171450" algn="l" rtl="0">
              <a:spcBef>
                <a:spcPts val="0"/>
              </a:spcBef>
              <a:spcAft>
                <a:spcPts val="0"/>
              </a:spcAft>
            </a:pPr>
            <a:endParaRPr dirty="0"/>
          </a:p>
        </p:txBody>
      </p:sp>
    </p:spTree>
    <p:extLst>
      <p:ext uri="{BB962C8B-B14F-4D97-AF65-F5344CB8AC3E}">
        <p14:creationId xmlns:p14="http://schemas.microsoft.com/office/powerpoint/2010/main" val="14074024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OQC Oxford Quantum Circuit</a:t>
            </a:r>
          </a:p>
        </p:txBody>
      </p:sp>
    </p:spTree>
    <p:extLst>
      <p:ext uri="{BB962C8B-B14F-4D97-AF65-F5344CB8AC3E}">
        <p14:creationId xmlns:p14="http://schemas.microsoft.com/office/powerpoint/2010/main" val="2573607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b="1" dirty="0"/>
              <a:t>Google Willow </a:t>
            </a:r>
            <a:r>
              <a:rPr lang="zh-TW" altLang="en-US" b="1" dirty="0"/>
              <a:t>晶片介紹</a:t>
            </a:r>
            <a:endParaRPr lang="zh-TW" altLang="en-US" dirty="0"/>
          </a:p>
          <a:p>
            <a:r>
              <a:rPr lang="en-US" altLang="zh-TW" dirty="0"/>
              <a:t>Google </a:t>
            </a:r>
            <a:r>
              <a:rPr lang="zh-TW" altLang="en-US" dirty="0"/>
              <a:t>於 </a:t>
            </a:r>
            <a:r>
              <a:rPr lang="en-US" altLang="zh-TW" b="1" dirty="0"/>
              <a:t>2024 </a:t>
            </a:r>
            <a:r>
              <a:rPr lang="zh-TW" altLang="en-US" b="1" dirty="0"/>
              <a:t>年 </a:t>
            </a:r>
            <a:r>
              <a:rPr lang="en-US" altLang="zh-TW" b="1" dirty="0"/>
              <a:t>12 </a:t>
            </a:r>
            <a:r>
              <a:rPr lang="zh-TW" altLang="en-US" b="1" dirty="0"/>
              <a:t>月 </a:t>
            </a:r>
            <a:r>
              <a:rPr lang="en-US" altLang="zh-TW" b="1" dirty="0"/>
              <a:t>9 </a:t>
            </a:r>
            <a:r>
              <a:rPr lang="zh-TW" altLang="en-US" b="1" dirty="0"/>
              <a:t>日</a:t>
            </a:r>
            <a:r>
              <a:rPr lang="zh-TW" altLang="en-US" dirty="0"/>
              <a:t> 透過 </a:t>
            </a:r>
            <a:r>
              <a:rPr lang="en-US" altLang="zh-TW" dirty="0"/>
              <a:t>Quantum AI </a:t>
            </a:r>
            <a:r>
              <a:rPr lang="zh-TW" altLang="en-US" dirty="0"/>
              <a:t>部門發表了 </a:t>
            </a:r>
            <a:r>
              <a:rPr lang="en-US" altLang="zh-TW" b="1" dirty="0"/>
              <a:t>Willow</a:t>
            </a:r>
            <a:r>
              <a:rPr lang="en-US" altLang="zh-TW" dirty="0"/>
              <a:t> </a:t>
            </a:r>
            <a:r>
              <a:rPr lang="zh-TW" altLang="en-US" dirty="0"/>
              <a:t>量子計算晶片。這款處理器代表了量子計算領域的一大突破，特別是在 </a:t>
            </a:r>
            <a:r>
              <a:rPr lang="zh-TW" altLang="en-US" b="1" dirty="0"/>
              <a:t>錯誤修正（</a:t>
            </a:r>
            <a:r>
              <a:rPr lang="en-US" altLang="zh-TW" b="1" dirty="0"/>
              <a:t>error correction</a:t>
            </a:r>
            <a:r>
              <a:rPr lang="zh-TW" altLang="en-US" b="1" dirty="0"/>
              <a:t>）</a:t>
            </a:r>
            <a:r>
              <a:rPr lang="en-US" altLang="zh-TW" dirty="0"/>
              <a:t> </a:t>
            </a:r>
            <a:r>
              <a:rPr lang="zh-TW" altLang="en-US" dirty="0"/>
              <a:t>和 </a:t>
            </a:r>
            <a:r>
              <a:rPr lang="zh-TW" altLang="en-US" b="1" dirty="0"/>
              <a:t>計算可擴展性（</a:t>
            </a:r>
            <a:r>
              <a:rPr lang="en-US" altLang="zh-TW" b="1" dirty="0"/>
              <a:t>computational scalability</a:t>
            </a:r>
            <a:r>
              <a:rPr lang="zh-TW" altLang="en-US" b="1" dirty="0"/>
              <a:t>）</a:t>
            </a:r>
            <a:r>
              <a:rPr lang="en-US" altLang="zh-TW" dirty="0"/>
              <a:t> </a:t>
            </a:r>
            <a:r>
              <a:rPr lang="zh-TW" altLang="en-US" dirty="0"/>
              <a:t>方面取得了重大進展。</a:t>
            </a:r>
          </a:p>
          <a:p>
            <a:r>
              <a:rPr lang="zh-TW" altLang="en-US" b="1" dirty="0"/>
              <a:t>核心特性與成就（</a:t>
            </a:r>
            <a:r>
              <a:rPr lang="en-US" altLang="zh-TW" b="1" dirty="0"/>
              <a:t>Key Features and Achievements</a:t>
            </a:r>
            <a:r>
              <a:rPr lang="zh-TW" altLang="en-US" b="1" dirty="0"/>
              <a:t>）</a:t>
            </a:r>
          </a:p>
          <a:p>
            <a:r>
              <a:rPr lang="zh-TW" altLang="en-US" b="1" dirty="0"/>
              <a:t>量子位元架構（</a:t>
            </a:r>
            <a:r>
              <a:rPr lang="en-US" altLang="zh-TW" b="1" dirty="0"/>
              <a:t>Qubit Architecture</a:t>
            </a:r>
            <a:r>
              <a:rPr lang="zh-TW" altLang="en-US" b="1" dirty="0"/>
              <a:t>）</a:t>
            </a:r>
            <a:br>
              <a:rPr lang="en-US" altLang="zh-TW" dirty="0"/>
            </a:br>
            <a:r>
              <a:rPr lang="en-US" altLang="zh-TW" b="1" dirty="0"/>
              <a:t>Willow</a:t>
            </a:r>
            <a:r>
              <a:rPr lang="en-US" altLang="zh-TW" dirty="0"/>
              <a:t> </a:t>
            </a:r>
            <a:r>
              <a:rPr lang="zh-TW" altLang="en-US" dirty="0"/>
              <a:t>採用了 </a:t>
            </a:r>
            <a:r>
              <a:rPr lang="en-US" altLang="zh-TW" b="1" dirty="0"/>
              <a:t>105 </a:t>
            </a:r>
            <a:r>
              <a:rPr lang="zh-TW" altLang="en-US" b="1" dirty="0"/>
              <a:t>個超導 </a:t>
            </a:r>
            <a:r>
              <a:rPr lang="en-US" altLang="zh-TW" b="1" dirty="0" err="1"/>
              <a:t>transmon</a:t>
            </a:r>
            <a:r>
              <a:rPr lang="en-US" altLang="zh-TW" b="1" dirty="0"/>
              <a:t> </a:t>
            </a:r>
            <a:r>
              <a:rPr lang="zh-TW" altLang="en-US" b="1" dirty="0"/>
              <a:t>量子位元（</a:t>
            </a:r>
            <a:r>
              <a:rPr lang="en-US" altLang="zh-TW" b="1" dirty="0"/>
              <a:t>superconducting </a:t>
            </a:r>
            <a:r>
              <a:rPr lang="en-US" altLang="zh-TW" b="1" dirty="0" err="1"/>
              <a:t>transmon</a:t>
            </a:r>
            <a:r>
              <a:rPr lang="en-US" altLang="zh-TW" b="1" dirty="0"/>
              <a:t> qubits</a:t>
            </a:r>
            <a:r>
              <a:rPr lang="zh-TW" altLang="en-US" b="1" dirty="0"/>
              <a:t>）</a:t>
            </a:r>
            <a:r>
              <a:rPr lang="zh-TW" altLang="en-US" dirty="0"/>
              <a:t>，並以 </a:t>
            </a:r>
            <a:r>
              <a:rPr lang="zh-TW" altLang="en-US" b="1" dirty="0"/>
              <a:t>正方形網格（</a:t>
            </a:r>
            <a:r>
              <a:rPr lang="en-US" altLang="zh-TW" b="1" dirty="0"/>
              <a:t>square grid</a:t>
            </a:r>
            <a:r>
              <a:rPr lang="zh-TW" altLang="en-US" b="1" dirty="0"/>
              <a:t>）</a:t>
            </a:r>
            <a:r>
              <a:rPr lang="en-US" altLang="zh-TW" dirty="0"/>
              <a:t> </a:t>
            </a:r>
            <a:r>
              <a:rPr lang="zh-TW" altLang="en-US" dirty="0"/>
              <a:t>形式排列。這種設計能夠隨著量子位元數量增加 </a:t>
            </a:r>
            <a:r>
              <a:rPr lang="zh-TW" altLang="en-US" b="1" dirty="0"/>
              <a:t>指數級增強計算能力（</a:t>
            </a:r>
            <a:r>
              <a:rPr lang="en-US" altLang="zh-TW" b="1" dirty="0"/>
              <a:t>enhances computational power exponentially</a:t>
            </a:r>
            <a:r>
              <a:rPr lang="zh-TW" altLang="en-US" b="1" dirty="0"/>
              <a:t>）</a:t>
            </a:r>
            <a:r>
              <a:rPr lang="zh-TW" altLang="en-US" dirty="0"/>
              <a:t>。與其前代 </a:t>
            </a:r>
            <a:r>
              <a:rPr lang="en-US" altLang="zh-TW" b="1" dirty="0"/>
              <a:t>Sycamore</a:t>
            </a:r>
            <a:r>
              <a:rPr lang="zh-TW" altLang="en-US" b="1" dirty="0"/>
              <a:t>（</a:t>
            </a:r>
            <a:r>
              <a:rPr lang="en-US" altLang="zh-TW" b="1" dirty="0"/>
              <a:t>53 qubits</a:t>
            </a:r>
            <a:r>
              <a:rPr lang="zh-TW" altLang="en-US" b="1" dirty="0"/>
              <a:t>）</a:t>
            </a:r>
            <a:r>
              <a:rPr lang="en-US" altLang="zh-TW" dirty="0"/>
              <a:t> </a:t>
            </a:r>
            <a:r>
              <a:rPr lang="zh-TW" altLang="en-US" dirty="0"/>
              <a:t>相比，</a:t>
            </a:r>
            <a:r>
              <a:rPr lang="en-US" altLang="zh-TW" dirty="0"/>
              <a:t>Willow </a:t>
            </a:r>
            <a:r>
              <a:rPr lang="zh-TW" altLang="en-US" dirty="0"/>
              <a:t>的計算能力大幅提升。</a:t>
            </a:r>
          </a:p>
          <a:p>
            <a:r>
              <a:rPr lang="zh-TW" altLang="en-US" dirty="0"/>
              <a:t>來源：</a:t>
            </a:r>
            <a:r>
              <a:rPr lang="en-US" altLang="zh-TW" dirty="0" err="1">
                <a:hlinkClick r:id="rId3"/>
              </a:rPr>
              <a:t>en.wikipedia.org</a:t>
            </a:r>
            <a:endParaRPr lang="en-US" altLang="zh-TW" dirty="0"/>
          </a:p>
          <a:p>
            <a:r>
              <a:rPr lang="zh-TW" altLang="en-US" b="1" dirty="0"/>
              <a:t>量子錯誤修正（</a:t>
            </a:r>
            <a:r>
              <a:rPr lang="en-US" altLang="zh-TW" b="1" dirty="0"/>
              <a:t>Quantum Error Correction</a:t>
            </a:r>
            <a:r>
              <a:rPr lang="zh-TW" altLang="en-US" b="1" dirty="0"/>
              <a:t>）</a:t>
            </a:r>
            <a:br>
              <a:rPr lang="en-US" altLang="zh-TW" dirty="0"/>
            </a:br>
            <a:r>
              <a:rPr lang="en-US" altLang="zh-TW" dirty="0"/>
              <a:t>Willow </a:t>
            </a:r>
            <a:r>
              <a:rPr lang="zh-TW" altLang="en-US" dirty="0"/>
              <a:t>的一項重大突破是實現了 </a:t>
            </a:r>
            <a:r>
              <a:rPr lang="zh-TW" altLang="en-US" b="1" dirty="0"/>
              <a:t>低於閾值的量子錯誤修正（</a:t>
            </a:r>
            <a:r>
              <a:rPr lang="en-US" altLang="zh-TW" b="1" dirty="0"/>
              <a:t>below-threshold quantum error correction</a:t>
            </a:r>
            <a:r>
              <a:rPr lang="zh-TW" altLang="en-US" b="1" dirty="0"/>
              <a:t>）</a:t>
            </a:r>
            <a:r>
              <a:rPr lang="zh-TW" altLang="en-US" dirty="0"/>
              <a:t>，這意味著錯誤率會隨著量子位元的增加而 </a:t>
            </a:r>
            <a:r>
              <a:rPr lang="zh-TW" altLang="en-US" b="1" dirty="0"/>
              <a:t>指數級下降（</a:t>
            </a:r>
            <a:r>
              <a:rPr lang="en-US" altLang="zh-TW" b="1" dirty="0"/>
              <a:t>reduces errors exponentially</a:t>
            </a:r>
            <a:r>
              <a:rPr lang="zh-TW" altLang="en-US" b="1" dirty="0"/>
              <a:t>）</a:t>
            </a:r>
            <a:r>
              <a:rPr lang="zh-TW" altLang="en-US" dirty="0"/>
              <a:t>。這解決了過去 </a:t>
            </a:r>
            <a:r>
              <a:rPr lang="zh-TW" altLang="en-US" b="1" dirty="0"/>
              <a:t>近 </a:t>
            </a:r>
            <a:r>
              <a:rPr lang="en-US" altLang="zh-TW" b="1" dirty="0"/>
              <a:t>30 </a:t>
            </a:r>
            <a:r>
              <a:rPr lang="zh-TW" altLang="en-US" b="1" dirty="0"/>
              <a:t>年來（</a:t>
            </a:r>
            <a:r>
              <a:rPr lang="en-US" altLang="zh-TW" b="1" dirty="0"/>
              <a:t>for nearly three decades</a:t>
            </a:r>
            <a:r>
              <a:rPr lang="zh-TW" altLang="en-US" b="1" dirty="0"/>
              <a:t>）</a:t>
            </a:r>
            <a:r>
              <a:rPr lang="en-US" altLang="zh-TW" dirty="0"/>
              <a:t> </a:t>
            </a:r>
            <a:r>
              <a:rPr lang="zh-TW" altLang="en-US" dirty="0"/>
              <a:t>量子計算領域的一大難題。</a:t>
            </a:r>
          </a:p>
          <a:p>
            <a:r>
              <a:rPr lang="zh-TW" altLang="en-US" dirty="0"/>
              <a:t>來源：</a:t>
            </a:r>
            <a:r>
              <a:rPr lang="en-US" altLang="zh-TW" dirty="0" err="1">
                <a:hlinkClick r:id="rId4"/>
              </a:rPr>
              <a:t>blog.google</a:t>
            </a:r>
            <a:endParaRPr lang="en-US" altLang="zh-TW" dirty="0"/>
          </a:p>
          <a:p>
            <a:r>
              <a:rPr lang="zh-TW" altLang="en-US" b="1" dirty="0"/>
              <a:t>計算性能（</a:t>
            </a:r>
            <a:r>
              <a:rPr lang="en-US" altLang="zh-TW" b="1" dirty="0"/>
              <a:t>Computational Performance</a:t>
            </a:r>
            <a:r>
              <a:rPr lang="zh-TW" altLang="en-US" b="1" dirty="0"/>
              <a:t>）</a:t>
            </a:r>
            <a:br>
              <a:rPr lang="en-US" altLang="zh-TW" dirty="0"/>
            </a:br>
            <a:r>
              <a:rPr lang="en-US" altLang="zh-TW" dirty="0"/>
              <a:t>Willow </a:t>
            </a:r>
            <a:r>
              <a:rPr lang="zh-TW" altLang="en-US" dirty="0"/>
              <a:t>在基準測試中完成了一項計算，僅耗時 </a:t>
            </a:r>
            <a:r>
              <a:rPr lang="zh-TW" altLang="en-US" b="1" dirty="0"/>
              <a:t>不到五分鐘（</a:t>
            </a:r>
            <a:r>
              <a:rPr lang="en-US" altLang="zh-TW" b="1" dirty="0"/>
              <a:t>under five minutes</a:t>
            </a:r>
            <a:r>
              <a:rPr lang="zh-TW" altLang="en-US" b="1" dirty="0"/>
              <a:t>）</a:t>
            </a:r>
            <a:r>
              <a:rPr lang="zh-TW" altLang="en-US" dirty="0"/>
              <a:t>，而目前最快的超級電腦需要 </a:t>
            </a:r>
            <a:r>
              <a:rPr lang="en-US" altLang="zh-TW" b="1" dirty="0"/>
              <a:t>10^25 </a:t>
            </a:r>
            <a:r>
              <a:rPr lang="zh-TW" altLang="en-US" b="1" dirty="0"/>
              <a:t>年（</a:t>
            </a:r>
            <a:r>
              <a:rPr lang="en-US" altLang="zh-TW" b="1" dirty="0"/>
              <a:t>10 septillion years</a:t>
            </a:r>
            <a:r>
              <a:rPr lang="zh-TW" altLang="en-US" b="1" dirty="0"/>
              <a:t>）</a:t>
            </a:r>
            <a:r>
              <a:rPr lang="en-US" altLang="zh-TW" dirty="0"/>
              <a:t> </a:t>
            </a:r>
            <a:r>
              <a:rPr lang="zh-TW" altLang="en-US" dirty="0"/>
              <a:t>才能完成這項運算，這遠超 </a:t>
            </a:r>
            <a:r>
              <a:rPr lang="zh-TW" altLang="en-US" b="1" dirty="0"/>
              <a:t>宇宙的年齡（</a:t>
            </a:r>
            <a:r>
              <a:rPr lang="en-US" altLang="zh-TW" b="1" dirty="0"/>
              <a:t>age of the Universe</a:t>
            </a:r>
            <a:r>
              <a:rPr lang="zh-TW" altLang="en-US" b="1" dirty="0"/>
              <a:t>）</a:t>
            </a:r>
            <a:r>
              <a:rPr lang="zh-TW" altLang="en-US" dirty="0"/>
              <a:t>。</a:t>
            </a:r>
          </a:p>
          <a:p>
            <a:r>
              <a:rPr lang="zh-TW" altLang="en-US" dirty="0"/>
              <a:t>來源：</a:t>
            </a:r>
            <a:r>
              <a:rPr lang="en-US" altLang="zh-TW" dirty="0" err="1">
                <a:hlinkClick r:id="rId4"/>
              </a:rPr>
              <a:t>blog.google</a:t>
            </a:r>
            <a:endParaRPr lang="en-US" altLang="zh-TW" dirty="0"/>
          </a:p>
          <a:p>
            <a:r>
              <a:rPr lang="zh-TW" altLang="en-US" b="1" dirty="0"/>
              <a:t>影響與應用（</a:t>
            </a:r>
            <a:r>
              <a:rPr lang="en-US" altLang="zh-TW" b="1" dirty="0"/>
              <a:t>Implications for Various Sectors</a:t>
            </a:r>
            <a:r>
              <a:rPr lang="zh-TW" altLang="en-US" b="1" dirty="0"/>
              <a:t>）</a:t>
            </a:r>
          </a:p>
          <a:p>
            <a:r>
              <a:rPr lang="en-US" altLang="zh-TW" dirty="0"/>
              <a:t>Willow </a:t>
            </a:r>
            <a:r>
              <a:rPr lang="zh-TW" altLang="en-US" dirty="0"/>
              <a:t>晶片的技術突破將對多個領域帶來深遠影響，包括：</a:t>
            </a:r>
          </a:p>
          <a:p>
            <a:r>
              <a:rPr lang="zh-TW" altLang="en-US" b="1" dirty="0"/>
              <a:t>密碼學（</a:t>
            </a:r>
            <a:r>
              <a:rPr lang="en-US" altLang="zh-TW" b="1" dirty="0"/>
              <a:t>Cryptography</a:t>
            </a:r>
            <a:r>
              <a:rPr lang="zh-TW" altLang="en-US" b="1" dirty="0"/>
              <a:t>）</a:t>
            </a:r>
            <a:br>
              <a:rPr lang="en-US" altLang="zh-TW" dirty="0"/>
            </a:br>
            <a:r>
              <a:rPr lang="en-US" altLang="zh-TW" dirty="0"/>
              <a:t>Willow </a:t>
            </a:r>
            <a:r>
              <a:rPr lang="zh-TW" altLang="en-US" dirty="0"/>
              <a:t>的強大運算能力使學術界和產業界開始討論 </a:t>
            </a:r>
            <a:r>
              <a:rPr lang="zh-TW" altLang="en-US" b="1" dirty="0"/>
              <a:t>當前加密系統的未來（</a:t>
            </a:r>
            <a:r>
              <a:rPr lang="en-US" altLang="zh-TW" b="1" dirty="0"/>
              <a:t>potential impact on current cryptographic systems</a:t>
            </a:r>
            <a:r>
              <a:rPr lang="zh-TW" altLang="en-US" b="1" dirty="0"/>
              <a:t>）</a:t>
            </a:r>
            <a:r>
              <a:rPr lang="zh-TW" altLang="en-US" dirty="0"/>
              <a:t>。然而，</a:t>
            </a:r>
            <a:r>
              <a:rPr lang="en-US" altLang="zh-TW" dirty="0"/>
              <a:t>Google </a:t>
            </a:r>
            <a:r>
              <a:rPr lang="zh-TW" altLang="en-US" dirty="0"/>
              <a:t>估計，</a:t>
            </a:r>
            <a:r>
              <a:rPr lang="zh-TW" altLang="en-US" b="1" dirty="0"/>
              <a:t>破解常見加密演算法（如 </a:t>
            </a:r>
            <a:r>
              <a:rPr lang="en-US" altLang="zh-TW" b="1" dirty="0"/>
              <a:t>RSA</a:t>
            </a:r>
            <a:r>
              <a:rPr lang="zh-TW" altLang="en-US" b="1" dirty="0"/>
              <a:t>）仍需至少 </a:t>
            </a:r>
            <a:r>
              <a:rPr lang="en-US" altLang="zh-TW" b="1" dirty="0"/>
              <a:t>10 </a:t>
            </a:r>
            <a:r>
              <a:rPr lang="zh-TW" altLang="en-US" b="1" dirty="0"/>
              <a:t>年時間（</a:t>
            </a:r>
            <a:r>
              <a:rPr lang="en-US" altLang="zh-TW" b="1" dirty="0"/>
              <a:t>breaking widely used encryption methods is still at least a decade away</a:t>
            </a:r>
            <a:r>
              <a:rPr lang="zh-TW" altLang="en-US" b="1" dirty="0"/>
              <a:t>）</a:t>
            </a:r>
            <a:r>
              <a:rPr lang="zh-TW" altLang="en-US" dirty="0"/>
              <a:t>。</a:t>
            </a:r>
          </a:p>
          <a:p>
            <a:r>
              <a:rPr lang="zh-TW" altLang="en-US" dirty="0"/>
              <a:t>來源：</a:t>
            </a:r>
            <a:r>
              <a:rPr lang="en-US" altLang="zh-TW" dirty="0" err="1">
                <a:hlinkClick r:id="rId3"/>
              </a:rPr>
              <a:t>en.wikipedia.org</a:t>
            </a:r>
            <a:endParaRPr lang="en-US" altLang="zh-TW" dirty="0"/>
          </a:p>
          <a:p>
            <a:r>
              <a:rPr lang="zh-TW" altLang="en-US" b="1" dirty="0"/>
              <a:t>人工智慧（</a:t>
            </a:r>
            <a:r>
              <a:rPr lang="en-US" altLang="zh-TW" b="1" dirty="0"/>
              <a:t>Artificial Intelligence</a:t>
            </a:r>
            <a:r>
              <a:rPr lang="zh-TW" altLang="en-US" b="1" dirty="0"/>
              <a:t>）</a:t>
            </a:r>
            <a:br>
              <a:rPr lang="en-US" altLang="zh-TW" dirty="0"/>
            </a:br>
            <a:r>
              <a:rPr lang="zh-TW" altLang="en-US" dirty="0"/>
              <a:t>量子計算與 </a:t>
            </a:r>
            <a:r>
              <a:rPr lang="en-US" altLang="zh-TW" dirty="0"/>
              <a:t>AI </a:t>
            </a:r>
            <a:r>
              <a:rPr lang="zh-TW" altLang="en-US" dirty="0"/>
              <a:t>結合後，可能會帶來 </a:t>
            </a:r>
            <a:r>
              <a:rPr lang="zh-TW" altLang="en-US" b="1" dirty="0"/>
              <a:t>更強大的演算法與模型（</a:t>
            </a:r>
            <a:r>
              <a:rPr lang="en-US" altLang="zh-TW" b="1" dirty="0"/>
              <a:t>more sophisticated algorithms and models</a:t>
            </a:r>
            <a:r>
              <a:rPr lang="zh-TW" altLang="en-US" b="1" dirty="0"/>
              <a:t>）</a:t>
            </a:r>
            <a:r>
              <a:rPr lang="zh-TW" altLang="en-US" dirty="0"/>
              <a:t>，進一步提升機器學習和數據分析的能力。</a:t>
            </a:r>
          </a:p>
          <a:p>
            <a:r>
              <a:rPr lang="zh-TW" altLang="en-US" dirty="0"/>
              <a:t>來源：</a:t>
            </a:r>
            <a:r>
              <a:rPr lang="en-US" altLang="zh-TW" dirty="0" err="1">
                <a:hlinkClick r:id="rId4"/>
              </a:rPr>
              <a:t>blog.google</a:t>
            </a:r>
            <a:endParaRPr lang="en-US" altLang="zh-TW" dirty="0"/>
          </a:p>
          <a:p>
            <a:r>
              <a:rPr lang="zh-TW" altLang="en-US" b="1" dirty="0"/>
              <a:t>總結（</a:t>
            </a:r>
            <a:r>
              <a:rPr lang="en-US" altLang="zh-TW" b="1" dirty="0"/>
              <a:t>Conclusion</a:t>
            </a:r>
            <a:r>
              <a:rPr lang="zh-TW" altLang="en-US" b="1" dirty="0"/>
              <a:t>）</a:t>
            </a:r>
          </a:p>
          <a:p>
            <a:r>
              <a:rPr lang="en-US" altLang="zh-TW" dirty="0"/>
              <a:t>Google </a:t>
            </a:r>
            <a:r>
              <a:rPr lang="zh-TW" altLang="en-US" dirty="0"/>
              <a:t>的 </a:t>
            </a:r>
            <a:r>
              <a:rPr lang="en-US" altLang="zh-TW" b="1" dirty="0"/>
              <a:t>Willow</a:t>
            </a:r>
            <a:r>
              <a:rPr lang="en-US" altLang="zh-TW" dirty="0"/>
              <a:t> </a:t>
            </a:r>
            <a:r>
              <a:rPr lang="zh-TW" altLang="en-US" dirty="0"/>
              <a:t>晶片標誌著 </a:t>
            </a:r>
            <a:r>
              <a:rPr lang="zh-TW" altLang="en-US" b="1" dirty="0"/>
              <a:t>邁向實用量子計算（</a:t>
            </a:r>
            <a:r>
              <a:rPr lang="en-US" altLang="zh-TW" b="1" dirty="0"/>
              <a:t>practical, large-scale quantum computing</a:t>
            </a:r>
            <a:r>
              <a:rPr lang="zh-TW" altLang="en-US" b="1" dirty="0"/>
              <a:t>）</a:t>
            </a:r>
            <a:r>
              <a:rPr lang="en-US" altLang="zh-TW" dirty="0"/>
              <a:t> </a:t>
            </a:r>
            <a:r>
              <a:rPr lang="zh-TW" altLang="en-US" dirty="0"/>
              <a:t>的重要一步。隨著量子錯誤修正技術的突破，量子計算將更接近解決目前 </a:t>
            </a:r>
            <a:r>
              <a:rPr lang="zh-TW" altLang="en-US" b="1" dirty="0"/>
              <a:t>傳統計算機無法處理的複雜問題（</a:t>
            </a:r>
            <a:r>
              <a:rPr lang="en-US" altLang="zh-TW" b="1" dirty="0"/>
              <a:t>solving complex problems beyond classical computers</a:t>
            </a:r>
            <a:r>
              <a:rPr lang="zh-TW" altLang="en-US" b="1" dirty="0"/>
              <a:t>）</a:t>
            </a:r>
            <a:r>
              <a:rPr lang="zh-TW" altLang="en-US" dirty="0"/>
              <a:t>，並可能 </a:t>
            </a:r>
            <a:r>
              <a:rPr lang="zh-TW" altLang="en-US" b="1" dirty="0"/>
              <a:t>徹底改變（</a:t>
            </a:r>
            <a:r>
              <a:rPr lang="en-US" altLang="zh-TW" b="1" dirty="0"/>
              <a:t>revolutionize</a:t>
            </a:r>
            <a:r>
              <a:rPr lang="zh-TW" altLang="en-US" b="1" dirty="0"/>
              <a:t>）</a:t>
            </a:r>
            <a:r>
              <a:rPr lang="en-US" altLang="zh-TW" dirty="0"/>
              <a:t> </a:t>
            </a:r>
            <a:r>
              <a:rPr lang="zh-TW" altLang="en-US" dirty="0"/>
              <a:t>密碼學、人工智慧、材料科學等領域。</a:t>
            </a:r>
          </a:p>
          <a:p>
            <a:r>
              <a:rPr lang="zh-TW" altLang="en-US" dirty="0"/>
              <a:t>相關資訊：</a:t>
            </a:r>
            <a:r>
              <a:rPr lang="en-US" altLang="zh-TW" dirty="0">
                <a:hlinkClick r:id="rId5"/>
              </a:rPr>
              <a:t>Google </a:t>
            </a:r>
            <a:r>
              <a:rPr lang="zh-TW" altLang="en-US" dirty="0">
                <a:hlinkClick r:id="rId5"/>
              </a:rPr>
              <a:t>發表新量子電腦晶片，突破 </a:t>
            </a:r>
            <a:r>
              <a:rPr lang="en-US" altLang="zh-TW" dirty="0">
                <a:hlinkClick r:id="rId5"/>
              </a:rPr>
              <a:t>30 </a:t>
            </a:r>
            <a:r>
              <a:rPr lang="zh-TW" altLang="en-US" dirty="0">
                <a:hlinkClick r:id="rId5"/>
              </a:rPr>
              <a:t>年來的量子錯誤修正挑戰</a:t>
            </a:r>
            <a:endParaRPr lang="zh-TW" altLang="en-US" dirty="0"/>
          </a:p>
          <a:p>
            <a:endParaRPr lang="en-US" altLang="zh-TW" b="1" dirty="0"/>
          </a:p>
          <a:p>
            <a:endParaRPr lang="en-US" altLang="zh-TW" b="1" dirty="0"/>
          </a:p>
          <a:p>
            <a:r>
              <a:rPr lang="en-US" altLang="zh-TW" b="1" dirty="0"/>
              <a:t>Microsoft Majorana 1 </a:t>
            </a:r>
            <a:r>
              <a:rPr lang="zh-TW" altLang="en-US" b="1" dirty="0"/>
              <a:t>晶片：歷史與規格</a:t>
            </a:r>
            <a:endParaRPr lang="zh-TW" altLang="en-US" dirty="0"/>
          </a:p>
          <a:p>
            <a:r>
              <a:rPr lang="zh-TW" altLang="en-US" b="1" dirty="0"/>
              <a:t>歷史發展（</a:t>
            </a:r>
            <a:r>
              <a:rPr lang="en-US" altLang="zh-TW" b="1" dirty="0"/>
              <a:t>Historical Development</a:t>
            </a:r>
            <a:r>
              <a:rPr lang="zh-TW" altLang="en-US" b="1" dirty="0"/>
              <a:t>）</a:t>
            </a:r>
          </a:p>
          <a:p>
            <a:r>
              <a:rPr lang="en-US" altLang="zh-TW" dirty="0"/>
              <a:t>Microsoft </a:t>
            </a:r>
            <a:r>
              <a:rPr lang="zh-TW" altLang="en-US" dirty="0"/>
              <a:t>的 </a:t>
            </a:r>
            <a:r>
              <a:rPr lang="en-US" altLang="zh-TW" b="1" dirty="0"/>
              <a:t>Majorana 1</a:t>
            </a:r>
            <a:r>
              <a:rPr lang="en-US" altLang="zh-TW" dirty="0"/>
              <a:t> </a:t>
            </a:r>
            <a:r>
              <a:rPr lang="zh-TW" altLang="en-US" dirty="0"/>
              <a:t>晶片代表量子計算領域的重要突破，旨在解決長期以來量子位元（</a:t>
            </a:r>
            <a:r>
              <a:rPr lang="en-US" altLang="zh-TW" dirty="0"/>
              <a:t>qubit</a:t>
            </a:r>
            <a:r>
              <a:rPr lang="zh-TW" altLang="en-US" dirty="0"/>
              <a:t>）穩定性和可擴展性的挑戰。</a:t>
            </a:r>
          </a:p>
          <a:p>
            <a:r>
              <a:rPr lang="zh-TW" altLang="en-US" b="1" dirty="0"/>
              <a:t>馬約拉納費米子（</a:t>
            </a:r>
            <a:r>
              <a:rPr lang="en-US" altLang="zh-TW" b="1" dirty="0"/>
              <a:t>Majorana Fermions</a:t>
            </a:r>
            <a:r>
              <a:rPr lang="zh-TW" altLang="en-US" b="1" dirty="0"/>
              <a:t>）</a:t>
            </a:r>
            <a:r>
              <a:rPr lang="en-US" altLang="zh-TW" dirty="0"/>
              <a:t> </a:t>
            </a:r>
            <a:r>
              <a:rPr lang="zh-TW" altLang="en-US" dirty="0"/>
              <a:t>的研究起源於 </a:t>
            </a:r>
            <a:r>
              <a:rPr lang="en-US" altLang="zh-TW" dirty="0"/>
              <a:t>1930 </a:t>
            </a:r>
            <a:r>
              <a:rPr lang="zh-TW" altLang="en-US" dirty="0"/>
              <a:t>年代，由義大利物理學家 </a:t>
            </a:r>
            <a:r>
              <a:rPr lang="en-US" altLang="zh-TW" dirty="0"/>
              <a:t>Ettore Majorana </a:t>
            </a:r>
            <a:r>
              <a:rPr lang="zh-TW" altLang="en-US" dirty="0"/>
              <a:t>提出。這些粒子最獨特的特性在於 </a:t>
            </a:r>
            <a:r>
              <a:rPr lang="zh-TW" altLang="en-US" b="1" dirty="0"/>
              <a:t>「它們同時是自己的反粒子（</a:t>
            </a:r>
            <a:r>
              <a:rPr lang="en-US" altLang="zh-TW" b="1" dirty="0"/>
              <a:t>they are their own antiparticles</a:t>
            </a:r>
            <a:r>
              <a:rPr lang="zh-TW" altLang="en-US" b="1" dirty="0"/>
              <a:t>）」</a:t>
            </a:r>
            <a:r>
              <a:rPr lang="zh-TW" altLang="en-US" dirty="0"/>
              <a:t>，這使得它們在量子計算中的應用特別有吸引力。相較於傳統量子位元，基於馬約拉納費米子的量子位元能夠 </a:t>
            </a:r>
            <a:r>
              <a:rPr lang="zh-TW" altLang="en-US" b="1" dirty="0"/>
              <a:t>降低環境噪聲影響（</a:t>
            </a:r>
            <a:r>
              <a:rPr lang="en-US" altLang="zh-TW" b="1" dirty="0"/>
              <a:t>less susceptible to environmental disturbances</a:t>
            </a:r>
            <a:r>
              <a:rPr lang="zh-TW" altLang="en-US" b="1" dirty="0"/>
              <a:t>）</a:t>
            </a:r>
            <a:r>
              <a:rPr lang="zh-TW" altLang="en-US" dirty="0"/>
              <a:t>，從而大幅減少計算錯誤率。</a:t>
            </a:r>
          </a:p>
          <a:p>
            <a:r>
              <a:rPr lang="zh-TW" altLang="en-US" dirty="0"/>
              <a:t>過去數十年來，</a:t>
            </a:r>
            <a:r>
              <a:rPr lang="en-US" altLang="zh-TW" dirty="0"/>
              <a:t>Microsoft </a:t>
            </a:r>
            <a:r>
              <a:rPr lang="zh-TW" altLang="en-US" dirty="0"/>
              <a:t>持續投入研究，開發出適合支持這些奇異粒子的材料與架構，最終在 </a:t>
            </a:r>
            <a:r>
              <a:rPr lang="en-US" altLang="zh-TW" dirty="0"/>
              <a:t>2025 </a:t>
            </a:r>
            <a:r>
              <a:rPr lang="zh-TW" altLang="en-US" dirty="0"/>
              <a:t>年發表 </a:t>
            </a:r>
            <a:r>
              <a:rPr lang="en-US" altLang="zh-TW" b="1" dirty="0"/>
              <a:t>Majorana 1 </a:t>
            </a:r>
            <a:r>
              <a:rPr lang="zh-TW" altLang="en-US" b="1" dirty="0"/>
              <a:t>晶片</a:t>
            </a:r>
            <a:r>
              <a:rPr lang="zh-TW" altLang="en-US" dirty="0"/>
              <a:t>。</a:t>
            </a:r>
          </a:p>
          <a:p>
            <a:r>
              <a:rPr lang="zh-TW" altLang="en-US" dirty="0"/>
              <a:t>來源：</a:t>
            </a:r>
            <a:r>
              <a:rPr lang="en-US" altLang="zh-TW" dirty="0" err="1">
                <a:hlinkClick r:id="rId6"/>
              </a:rPr>
              <a:t>nypost.com</a:t>
            </a:r>
            <a:endParaRPr lang="en-US" altLang="zh-TW" dirty="0"/>
          </a:p>
          <a:p>
            <a:r>
              <a:rPr lang="zh-TW" altLang="en-US" b="1" dirty="0"/>
              <a:t>技術規格（</a:t>
            </a:r>
            <a:r>
              <a:rPr lang="en-US" altLang="zh-TW" b="1" dirty="0"/>
              <a:t>Technical Specifications</a:t>
            </a:r>
            <a:r>
              <a:rPr lang="zh-TW" altLang="en-US" b="1" dirty="0"/>
              <a:t>）</a:t>
            </a:r>
          </a:p>
          <a:p>
            <a:r>
              <a:rPr lang="zh-TW" altLang="en-US" b="1" dirty="0"/>
              <a:t>拓撲核心架構（</a:t>
            </a:r>
            <a:r>
              <a:rPr lang="en-US" altLang="zh-TW" b="1" dirty="0"/>
              <a:t>Topological Core Architecture</a:t>
            </a:r>
            <a:r>
              <a:rPr lang="zh-TW" altLang="en-US" b="1" dirty="0"/>
              <a:t>）</a:t>
            </a:r>
            <a:br>
              <a:rPr lang="en-US" altLang="zh-TW" dirty="0"/>
            </a:br>
            <a:r>
              <a:rPr lang="en-US" altLang="zh-TW" dirty="0"/>
              <a:t>Majorana 1 </a:t>
            </a:r>
            <a:r>
              <a:rPr lang="zh-TW" altLang="en-US" dirty="0"/>
              <a:t>採用了 </a:t>
            </a:r>
            <a:r>
              <a:rPr lang="zh-TW" altLang="en-US" b="1" dirty="0"/>
              <a:t>拓撲量子位元（</a:t>
            </a:r>
            <a:r>
              <a:rPr lang="en-US" altLang="zh-TW" b="1" dirty="0"/>
              <a:t>topological qubits</a:t>
            </a:r>
            <a:r>
              <a:rPr lang="zh-TW" altLang="en-US" b="1" dirty="0"/>
              <a:t>）</a:t>
            </a:r>
            <a:r>
              <a:rPr lang="zh-TW" altLang="en-US" dirty="0"/>
              <a:t>，這些量子位元 </a:t>
            </a:r>
            <a:r>
              <a:rPr lang="zh-TW" altLang="en-US" b="1" dirty="0"/>
              <a:t>比傳統量子位元更加穩定，且錯誤率更低（</a:t>
            </a:r>
            <a:r>
              <a:rPr lang="en-US" altLang="zh-TW" b="1" dirty="0"/>
              <a:t>inherently more stable and less prone to errors</a:t>
            </a:r>
            <a:r>
              <a:rPr lang="zh-TW" altLang="en-US" b="1" dirty="0"/>
              <a:t>）</a:t>
            </a:r>
            <a:r>
              <a:rPr lang="zh-TW" altLang="en-US" dirty="0"/>
              <a:t>。這種架構為量子計算提供了可擴展性，</a:t>
            </a:r>
            <a:r>
              <a:rPr lang="zh-TW" altLang="en-US" b="1" dirty="0"/>
              <a:t>未來可能在單一晶片上整合多達 </a:t>
            </a:r>
            <a:r>
              <a:rPr lang="en-US" altLang="zh-TW" b="1" dirty="0"/>
              <a:t>100 </a:t>
            </a:r>
            <a:r>
              <a:rPr lang="zh-TW" altLang="en-US" b="1" dirty="0"/>
              <a:t>萬個量子位元（</a:t>
            </a:r>
            <a:r>
              <a:rPr lang="en-US" altLang="zh-TW" b="1" dirty="0"/>
              <a:t>potential to integrate up to one million qubits on a single chip</a:t>
            </a:r>
            <a:r>
              <a:rPr lang="zh-TW" altLang="en-US" b="1" dirty="0"/>
              <a:t>）</a:t>
            </a:r>
            <a:r>
              <a:rPr lang="zh-TW" altLang="en-US" dirty="0"/>
              <a:t>。</a:t>
            </a:r>
          </a:p>
          <a:p>
            <a:r>
              <a:rPr lang="zh-TW" altLang="en-US" dirty="0"/>
              <a:t>來源：</a:t>
            </a:r>
            <a:r>
              <a:rPr lang="en-US" altLang="zh-TW" dirty="0" err="1">
                <a:hlinkClick r:id="rId7"/>
              </a:rPr>
              <a:t>azure.microsoft.com</a:t>
            </a:r>
            <a:endParaRPr lang="en-US" altLang="zh-TW" dirty="0"/>
          </a:p>
          <a:p>
            <a:r>
              <a:rPr lang="zh-TW" altLang="en-US" b="1" dirty="0"/>
              <a:t>材料組成（</a:t>
            </a:r>
            <a:r>
              <a:rPr lang="en-US" altLang="zh-TW" b="1" dirty="0"/>
              <a:t>Material Composition</a:t>
            </a:r>
            <a:r>
              <a:rPr lang="zh-TW" altLang="en-US" b="1" dirty="0"/>
              <a:t>）</a:t>
            </a:r>
            <a:br>
              <a:rPr lang="en-US" altLang="zh-TW" dirty="0"/>
            </a:br>
            <a:r>
              <a:rPr lang="en-US" altLang="zh-TW" dirty="0"/>
              <a:t>Majorana 1 </a:t>
            </a:r>
            <a:r>
              <a:rPr lang="zh-TW" altLang="en-US" dirty="0"/>
              <a:t>採用了 </a:t>
            </a:r>
            <a:r>
              <a:rPr lang="en-US" altLang="zh-TW" dirty="0"/>
              <a:t>Microsoft </a:t>
            </a:r>
            <a:r>
              <a:rPr lang="zh-TW" altLang="en-US" dirty="0"/>
              <a:t>研發的新型材料 </a:t>
            </a:r>
            <a:r>
              <a:rPr lang="zh-TW" altLang="en-US" b="1" dirty="0"/>
              <a:t>拓撲導體（</a:t>
            </a:r>
            <a:r>
              <a:rPr lang="en-US" altLang="zh-TW" b="1" dirty="0" err="1"/>
              <a:t>topoconductor</a:t>
            </a:r>
            <a:r>
              <a:rPr lang="zh-TW" altLang="en-US" b="1" dirty="0"/>
              <a:t>）</a:t>
            </a:r>
            <a:r>
              <a:rPr lang="zh-TW" altLang="en-US" dirty="0"/>
              <a:t>，這種材料結合了超導體（</a:t>
            </a:r>
            <a:r>
              <a:rPr lang="en-US" altLang="zh-TW" dirty="0"/>
              <a:t>superconductor</a:t>
            </a:r>
            <a:r>
              <a:rPr lang="zh-TW" altLang="en-US" dirty="0"/>
              <a:t>）和拓撲絕緣體（</a:t>
            </a:r>
            <a:r>
              <a:rPr lang="en-US" altLang="zh-TW" dirty="0"/>
              <a:t>topological insulator</a:t>
            </a:r>
            <a:r>
              <a:rPr lang="zh-TW" altLang="en-US" dirty="0"/>
              <a:t>）的特性，使其能夠觀察並控制馬約拉納粒子，從而提升量子位元的可靠性與可擴展性。</a:t>
            </a:r>
          </a:p>
          <a:p>
            <a:r>
              <a:rPr lang="zh-TW" altLang="en-US" dirty="0"/>
              <a:t>來源：</a:t>
            </a:r>
            <a:r>
              <a:rPr lang="en-US" altLang="zh-TW" dirty="0" err="1">
                <a:hlinkClick r:id="rId8"/>
              </a:rPr>
              <a:t>plainconcepts.com</a:t>
            </a:r>
            <a:endParaRPr lang="en-US" altLang="zh-TW" dirty="0"/>
          </a:p>
          <a:p>
            <a:r>
              <a:rPr lang="zh-TW" altLang="en-US" b="1" dirty="0"/>
              <a:t>奈米線結構（</a:t>
            </a:r>
            <a:r>
              <a:rPr lang="en-US" altLang="zh-TW" b="1" dirty="0"/>
              <a:t>Nanowire Structure</a:t>
            </a:r>
            <a:r>
              <a:rPr lang="zh-TW" altLang="en-US" b="1" dirty="0"/>
              <a:t>）</a:t>
            </a:r>
            <a:br>
              <a:rPr lang="en-US" altLang="zh-TW" dirty="0"/>
            </a:br>
            <a:r>
              <a:rPr lang="en-US" altLang="zh-TW" dirty="0"/>
              <a:t>Majorana 1 </a:t>
            </a:r>
            <a:r>
              <a:rPr lang="zh-TW" altLang="en-US" dirty="0"/>
              <a:t>晶片的架構設計基於 </a:t>
            </a:r>
            <a:r>
              <a:rPr lang="zh-TW" altLang="en-US" b="1" dirty="0"/>
              <a:t>鋁奈米線（</a:t>
            </a:r>
            <a:r>
              <a:rPr lang="en-US" altLang="zh-TW" b="1" dirty="0"/>
              <a:t>aluminum nanowires</a:t>
            </a:r>
            <a:r>
              <a:rPr lang="zh-TW" altLang="en-US" b="1" dirty="0"/>
              <a:t>）</a:t>
            </a:r>
            <a:r>
              <a:rPr lang="zh-TW" altLang="en-US" dirty="0"/>
              <a:t>，這些奈米線被排列成 </a:t>
            </a:r>
            <a:r>
              <a:rPr lang="zh-TW" altLang="en-US" b="1" dirty="0"/>
              <a:t>「</a:t>
            </a:r>
            <a:r>
              <a:rPr lang="en-US" altLang="zh-TW" b="1" dirty="0"/>
              <a:t>H </a:t>
            </a:r>
            <a:r>
              <a:rPr lang="zh-TW" altLang="en-US" b="1" dirty="0"/>
              <a:t>形結構（</a:t>
            </a:r>
            <a:r>
              <a:rPr lang="en-US" altLang="zh-TW" b="1" dirty="0"/>
              <a:t>H-shaped structure</a:t>
            </a:r>
            <a:r>
              <a:rPr lang="zh-TW" altLang="en-US" b="1" dirty="0"/>
              <a:t>）」</a:t>
            </a:r>
            <a:r>
              <a:rPr lang="zh-TW" altLang="en-US" dirty="0"/>
              <a:t>。每個 </a:t>
            </a:r>
            <a:r>
              <a:rPr lang="en-US" altLang="zh-TW" dirty="0"/>
              <a:t>H </a:t>
            </a:r>
            <a:r>
              <a:rPr lang="zh-TW" altLang="en-US" dirty="0"/>
              <a:t>形結構中包含 </a:t>
            </a:r>
            <a:r>
              <a:rPr lang="zh-TW" altLang="en-US" b="1" dirty="0"/>
              <a:t>四個可控制的馬約拉納模式（</a:t>
            </a:r>
            <a:r>
              <a:rPr lang="en-US" altLang="zh-TW" b="1" dirty="0"/>
              <a:t>four controllable Majorana modes</a:t>
            </a:r>
            <a:r>
              <a:rPr lang="zh-TW" altLang="en-US" b="1" dirty="0"/>
              <a:t>）</a:t>
            </a:r>
            <a:r>
              <a:rPr lang="zh-TW" altLang="en-US" dirty="0"/>
              <a:t>，共同形成一個量子位元（</a:t>
            </a:r>
            <a:r>
              <a:rPr lang="en-US" altLang="zh-TW" dirty="0"/>
              <a:t>qubit</a:t>
            </a:r>
            <a:r>
              <a:rPr lang="zh-TW" altLang="en-US" dirty="0"/>
              <a:t>）。這種模組化設計可提高量子位元的可擴展性和整合能力。</a:t>
            </a:r>
          </a:p>
          <a:p>
            <a:r>
              <a:rPr lang="zh-TW" altLang="en-US" dirty="0"/>
              <a:t>來源：</a:t>
            </a:r>
            <a:r>
              <a:rPr lang="en-US" altLang="zh-TW" dirty="0" err="1">
                <a:hlinkClick r:id="rId9"/>
              </a:rPr>
              <a:t>news.microsoft.com</a:t>
            </a:r>
            <a:endParaRPr lang="en-US" altLang="zh-TW" dirty="0"/>
          </a:p>
          <a:p>
            <a:r>
              <a:rPr lang="zh-TW" altLang="en-US" b="1" dirty="0"/>
              <a:t>數位控制機制（</a:t>
            </a:r>
            <a:r>
              <a:rPr lang="en-US" altLang="zh-TW" b="1" dirty="0"/>
              <a:t>Digital Control Mechanism</a:t>
            </a:r>
            <a:r>
              <a:rPr lang="zh-TW" altLang="en-US" b="1" dirty="0"/>
              <a:t>）</a:t>
            </a:r>
            <a:br>
              <a:rPr lang="en-US" altLang="zh-TW" dirty="0"/>
            </a:br>
            <a:r>
              <a:rPr lang="zh-TW" altLang="en-US" dirty="0"/>
              <a:t>與許多依賴類比信號的量子系統不同，</a:t>
            </a:r>
            <a:r>
              <a:rPr lang="en-US" altLang="zh-TW" dirty="0"/>
              <a:t>Majorana 1 </a:t>
            </a:r>
            <a:r>
              <a:rPr lang="zh-TW" altLang="en-US" dirty="0"/>
              <a:t>採用了 </a:t>
            </a:r>
            <a:r>
              <a:rPr lang="zh-TW" altLang="en-US" b="1" dirty="0"/>
              <a:t>數位電壓脈衝（</a:t>
            </a:r>
            <a:r>
              <a:rPr lang="en-US" altLang="zh-TW" b="1" dirty="0"/>
              <a:t>digital voltage pulses</a:t>
            </a:r>
            <a:r>
              <a:rPr lang="zh-TW" altLang="en-US" b="1" dirty="0"/>
              <a:t>）</a:t>
            </a:r>
            <a:r>
              <a:rPr lang="en-US" altLang="zh-TW" dirty="0"/>
              <a:t> </a:t>
            </a:r>
            <a:r>
              <a:rPr lang="zh-TW" altLang="en-US" dirty="0"/>
              <a:t>來操控量子位元。這種方法類似於經典計算領域從類比轉向數位的過程，</a:t>
            </a:r>
            <a:r>
              <a:rPr lang="zh-TW" altLang="en-US" b="1" dirty="0"/>
              <a:t>能夠提高量子運算的精確度與控制能力（</a:t>
            </a:r>
            <a:r>
              <a:rPr lang="en-US" altLang="zh-TW" b="1" dirty="0"/>
              <a:t>offering improved precision and control in quantum operations</a:t>
            </a:r>
            <a:r>
              <a:rPr lang="zh-TW" altLang="en-US" b="1" dirty="0"/>
              <a:t>）</a:t>
            </a:r>
            <a:r>
              <a:rPr lang="zh-TW" altLang="en-US" dirty="0"/>
              <a:t>。</a:t>
            </a:r>
          </a:p>
          <a:p>
            <a:r>
              <a:rPr lang="zh-TW" altLang="en-US" dirty="0"/>
              <a:t>來源：</a:t>
            </a:r>
            <a:r>
              <a:rPr lang="en-US" altLang="zh-TW" dirty="0" err="1">
                <a:hlinkClick r:id="rId10"/>
              </a:rPr>
              <a:t>medium.com</a:t>
            </a:r>
            <a:endParaRPr lang="en-US" altLang="zh-TW" dirty="0"/>
          </a:p>
          <a:p>
            <a:r>
              <a:rPr lang="zh-TW" altLang="en-US" b="1" dirty="0"/>
              <a:t>對量子計算的影響（</a:t>
            </a:r>
            <a:r>
              <a:rPr lang="en-US" altLang="zh-TW" b="1" dirty="0"/>
              <a:t>Implications for Quantum Computing</a:t>
            </a:r>
            <a:r>
              <a:rPr lang="zh-TW" altLang="en-US" b="1" dirty="0"/>
              <a:t>）</a:t>
            </a:r>
          </a:p>
          <a:p>
            <a:r>
              <a:rPr lang="en-US" altLang="zh-TW" dirty="0"/>
              <a:t>Majorana 1 </a:t>
            </a:r>
            <a:r>
              <a:rPr lang="zh-TW" altLang="en-US" dirty="0"/>
              <a:t>晶片的推出，象徵著量子計算邁向 </a:t>
            </a:r>
            <a:r>
              <a:rPr lang="zh-TW" altLang="en-US" b="1" dirty="0"/>
              <a:t>實用化與可擴展性（</a:t>
            </a:r>
            <a:r>
              <a:rPr lang="en-US" altLang="zh-TW" b="1" dirty="0"/>
              <a:t>practical and scalable quantum systems</a:t>
            </a:r>
            <a:r>
              <a:rPr lang="zh-TW" altLang="en-US" b="1" dirty="0"/>
              <a:t>）</a:t>
            </a:r>
            <a:r>
              <a:rPr lang="en-US" altLang="zh-TW" dirty="0"/>
              <a:t> </a:t>
            </a:r>
            <a:r>
              <a:rPr lang="zh-TW" altLang="en-US" dirty="0"/>
              <a:t>的重要一步。透過 </a:t>
            </a:r>
            <a:r>
              <a:rPr lang="zh-TW" altLang="en-US" b="1" dirty="0"/>
              <a:t>拓撲量子位元（</a:t>
            </a:r>
            <a:r>
              <a:rPr lang="en-US" altLang="zh-TW" b="1" dirty="0"/>
              <a:t>topological qubits</a:t>
            </a:r>
            <a:r>
              <a:rPr lang="zh-TW" altLang="en-US" b="1" dirty="0"/>
              <a:t>）</a:t>
            </a:r>
            <a:r>
              <a:rPr lang="en-US" altLang="zh-TW" dirty="0"/>
              <a:t> </a:t>
            </a:r>
            <a:r>
              <a:rPr lang="zh-TW" altLang="en-US" dirty="0"/>
              <a:t>和 </a:t>
            </a:r>
            <a:r>
              <a:rPr lang="zh-TW" altLang="en-US" b="1" dirty="0"/>
              <a:t>創新材料（</a:t>
            </a:r>
            <a:r>
              <a:rPr lang="en-US" altLang="zh-TW" b="1" dirty="0"/>
              <a:t>novel materials</a:t>
            </a:r>
            <a:r>
              <a:rPr lang="zh-TW" altLang="en-US" b="1" dirty="0"/>
              <a:t>）</a:t>
            </a:r>
            <a:r>
              <a:rPr lang="zh-TW" altLang="en-US" dirty="0"/>
              <a:t>，</a:t>
            </a:r>
            <a:r>
              <a:rPr lang="en-US" altLang="zh-TW" dirty="0"/>
              <a:t>Microsoft </a:t>
            </a:r>
            <a:r>
              <a:rPr lang="zh-TW" altLang="en-US" dirty="0"/>
              <a:t>希望能克服目前量子計算的兩大挑戰：</a:t>
            </a:r>
          </a:p>
          <a:p>
            <a:r>
              <a:rPr lang="zh-TW" altLang="en-US" b="1" dirty="0"/>
              <a:t>量子位元相干性（</a:t>
            </a:r>
            <a:r>
              <a:rPr lang="en-US" altLang="zh-TW" b="1" dirty="0"/>
              <a:t>qubit coherence</a:t>
            </a:r>
            <a:r>
              <a:rPr lang="zh-TW" altLang="en-US" b="1" dirty="0"/>
              <a:t>）</a:t>
            </a:r>
            <a:endParaRPr lang="en-US" altLang="zh-TW" dirty="0"/>
          </a:p>
          <a:p>
            <a:r>
              <a:rPr lang="zh-TW" altLang="en-US" b="1" dirty="0"/>
              <a:t>錯誤修正（</a:t>
            </a:r>
            <a:r>
              <a:rPr lang="en-US" altLang="zh-TW" b="1" dirty="0"/>
              <a:t>error correction</a:t>
            </a:r>
            <a:r>
              <a:rPr lang="zh-TW" altLang="en-US" b="1" dirty="0"/>
              <a:t>）</a:t>
            </a:r>
            <a:endParaRPr lang="en-US" altLang="zh-TW" dirty="0"/>
          </a:p>
          <a:p>
            <a:r>
              <a:rPr lang="zh-TW" altLang="en-US" dirty="0"/>
              <a:t>此技術未來可能促進量子計算在各種領域的應用，包括：</a:t>
            </a:r>
          </a:p>
          <a:p>
            <a:r>
              <a:rPr lang="zh-TW" altLang="en-US" b="1" dirty="0"/>
              <a:t>密碼學（</a:t>
            </a:r>
            <a:r>
              <a:rPr lang="en-US" altLang="zh-TW" b="1" dirty="0"/>
              <a:t>Cryptography</a:t>
            </a:r>
            <a:r>
              <a:rPr lang="zh-TW" altLang="en-US" b="1" dirty="0"/>
              <a:t>）</a:t>
            </a:r>
            <a:endParaRPr lang="en-US" altLang="zh-TW" dirty="0"/>
          </a:p>
          <a:p>
            <a:pPr lvl="1"/>
            <a:r>
              <a:rPr lang="zh-TW" altLang="en-US" dirty="0"/>
              <a:t>透過 </a:t>
            </a:r>
            <a:r>
              <a:rPr lang="zh-TW" altLang="en-US" b="1" dirty="0"/>
              <a:t>開發抗量子攻擊的加密技術（</a:t>
            </a:r>
            <a:r>
              <a:rPr lang="en-US" altLang="zh-TW" b="1" dirty="0"/>
              <a:t>quantum-resistant encryption methods</a:t>
            </a:r>
            <a:r>
              <a:rPr lang="zh-TW" altLang="en-US" b="1" dirty="0"/>
              <a:t>）</a:t>
            </a:r>
            <a:r>
              <a:rPr lang="zh-TW" altLang="en-US" dirty="0"/>
              <a:t>，提升資訊安全。</a:t>
            </a:r>
          </a:p>
          <a:p>
            <a:r>
              <a:rPr lang="zh-TW" altLang="en-US" b="1" dirty="0"/>
              <a:t>藥物研發（</a:t>
            </a:r>
            <a:r>
              <a:rPr lang="en-US" altLang="zh-TW" b="1" dirty="0"/>
              <a:t>Drug Discovery</a:t>
            </a:r>
            <a:r>
              <a:rPr lang="zh-TW" altLang="en-US" b="1" dirty="0"/>
              <a:t>）</a:t>
            </a:r>
            <a:endParaRPr lang="en-US" altLang="zh-TW" dirty="0"/>
          </a:p>
          <a:p>
            <a:pPr lvl="1"/>
            <a:r>
              <a:rPr lang="zh-TW" altLang="en-US" dirty="0"/>
              <a:t>利用量子計算來 </a:t>
            </a:r>
            <a:r>
              <a:rPr lang="zh-TW" altLang="en-US" b="1" dirty="0"/>
              <a:t>模擬分子互動（</a:t>
            </a:r>
            <a:r>
              <a:rPr lang="en-US" altLang="zh-TW" b="1" dirty="0"/>
              <a:t>simulating molecular interactions</a:t>
            </a:r>
            <a:r>
              <a:rPr lang="zh-TW" altLang="en-US" b="1" dirty="0"/>
              <a:t>）</a:t>
            </a:r>
            <a:r>
              <a:rPr lang="zh-TW" altLang="en-US" dirty="0"/>
              <a:t>，加速新藥的發現與開發。</a:t>
            </a:r>
          </a:p>
          <a:p>
            <a:r>
              <a:rPr lang="zh-TW" altLang="en-US" b="1" dirty="0"/>
              <a:t>材料科學（</a:t>
            </a:r>
            <a:r>
              <a:rPr lang="en-US" altLang="zh-TW" b="1" dirty="0"/>
              <a:t>Material Science</a:t>
            </a:r>
            <a:r>
              <a:rPr lang="zh-TW" altLang="en-US" b="1" dirty="0"/>
              <a:t>）</a:t>
            </a:r>
            <a:endParaRPr lang="en-US" altLang="zh-TW" dirty="0"/>
          </a:p>
          <a:p>
            <a:pPr lvl="1"/>
            <a:r>
              <a:rPr lang="zh-TW" altLang="en-US" dirty="0"/>
              <a:t>幫助發現 </a:t>
            </a:r>
            <a:r>
              <a:rPr lang="zh-TW" altLang="en-US" b="1" dirty="0"/>
              <a:t>具有特殊物理性質的新材料（</a:t>
            </a:r>
            <a:r>
              <a:rPr lang="en-US" altLang="zh-TW" b="1" dirty="0"/>
              <a:t>discovering new materials with tailored properties</a:t>
            </a:r>
            <a:r>
              <a:rPr lang="zh-TW" altLang="en-US" b="1" dirty="0"/>
              <a:t>）</a:t>
            </a:r>
            <a:r>
              <a:rPr lang="zh-TW" altLang="en-US" dirty="0"/>
              <a:t>，應用於工業和科技發展。</a:t>
            </a:r>
          </a:p>
          <a:p>
            <a:r>
              <a:rPr lang="zh-TW" altLang="en-US" dirty="0"/>
              <a:t>來源：</a:t>
            </a:r>
            <a:r>
              <a:rPr lang="en-US" altLang="zh-TW" dirty="0" err="1">
                <a:hlinkClick r:id="rId11"/>
              </a:rPr>
              <a:t>reuters.com</a:t>
            </a:r>
            <a:endParaRPr lang="en-US" altLang="zh-TW" dirty="0"/>
          </a:p>
          <a:p>
            <a:r>
              <a:rPr lang="zh-TW" altLang="en-US" b="1" dirty="0"/>
              <a:t>總結（</a:t>
            </a:r>
            <a:r>
              <a:rPr lang="en-US" altLang="zh-TW" b="1" dirty="0"/>
              <a:t>Conclusion</a:t>
            </a:r>
            <a:r>
              <a:rPr lang="zh-TW" altLang="en-US" b="1" dirty="0"/>
              <a:t>）</a:t>
            </a:r>
          </a:p>
          <a:p>
            <a:r>
              <a:rPr lang="en-US" altLang="zh-TW" dirty="0"/>
              <a:t>Microsoft </a:t>
            </a:r>
            <a:r>
              <a:rPr lang="zh-TW" altLang="en-US" dirty="0"/>
              <a:t>的 </a:t>
            </a:r>
            <a:r>
              <a:rPr lang="en-US" altLang="zh-TW" dirty="0"/>
              <a:t>Majorana 1 </a:t>
            </a:r>
            <a:r>
              <a:rPr lang="zh-TW" altLang="en-US" dirty="0"/>
              <a:t>晶片不僅是一項技術突破，也象徵著量子計算的未來方向。其 </a:t>
            </a:r>
            <a:r>
              <a:rPr lang="zh-TW" altLang="en-US" b="1" dirty="0"/>
              <a:t>基於拓撲量子位元的創新架構（</a:t>
            </a:r>
            <a:r>
              <a:rPr lang="en-US" altLang="zh-TW" b="1" dirty="0"/>
              <a:t>innovative architecture based on topological qubits</a:t>
            </a:r>
            <a:r>
              <a:rPr lang="zh-TW" altLang="en-US" b="1" dirty="0"/>
              <a:t>）</a:t>
            </a:r>
            <a:r>
              <a:rPr lang="zh-TW" altLang="en-US" dirty="0"/>
              <a:t>，可能大幅降低量子錯誤率，並開啟大規模量子計算機的可行性。隨著這項技術的進一步發展，量子計算將在未來數年內，從研究階段邁向 </a:t>
            </a:r>
            <a:r>
              <a:rPr lang="zh-TW" altLang="en-US" b="1" dirty="0"/>
              <a:t>真正的商業化應用（</a:t>
            </a:r>
            <a:r>
              <a:rPr lang="en-US" altLang="zh-TW" b="1" dirty="0"/>
              <a:t>commercial applications in the near future</a:t>
            </a:r>
            <a:r>
              <a:rPr lang="zh-TW" altLang="en-US" b="1" dirty="0"/>
              <a:t>）</a:t>
            </a:r>
            <a:r>
              <a:rPr lang="zh-TW" altLang="en-US" dirty="0"/>
              <a:t>。</a:t>
            </a:r>
          </a:p>
          <a:p>
            <a:endParaRPr lang="zh-TW" altLang="en-US" dirty="0"/>
          </a:p>
        </p:txBody>
      </p:sp>
    </p:spTree>
    <p:extLst>
      <p:ext uri="{BB962C8B-B14F-4D97-AF65-F5344CB8AC3E}">
        <p14:creationId xmlns:p14="http://schemas.microsoft.com/office/powerpoint/2010/main" val="36623741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8412076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21374835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1a8481dc845_2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1a8481dc845_2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ChatGPT</a:t>
            </a:r>
            <a:r>
              <a:rPr lang="en-US" dirty="0"/>
              <a:t>:</a:t>
            </a:r>
            <a:r>
              <a:rPr lang="zh-TW" altLang="en-US" dirty="0"/>
              <a:t>愛因斯坦與波爾的「世紀爭辯」是 </a:t>
            </a:r>
            <a:r>
              <a:rPr lang="en-US" altLang="zh-TW" dirty="0"/>
              <a:t>20 </a:t>
            </a:r>
            <a:r>
              <a:rPr lang="zh-TW" altLang="en-US" dirty="0"/>
              <a:t>世紀物理學中最著名的科學論戰之一，圍繞的是量子力學的基礎問題，特別是關於「不確定性原理」和量子力學詮釋的爭論。這場爭辯不僅涉及科學方法，也牽涉到對現實世界本質的哲學理解。</a:t>
            </a:r>
          </a:p>
          <a:p>
            <a:pPr marL="0" lvl="0" indent="0" algn="l" rtl="0">
              <a:spcBef>
                <a:spcPts val="0"/>
              </a:spcBef>
              <a:spcAft>
                <a:spcPts val="0"/>
              </a:spcAft>
              <a:buNone/>
            </a:pPr>
            <a:endParaRPr lang="zh-TW" altLang="en-US" dirty="0"/>
          </a:p>
          <a:p>
            <a:pPr marL="0" lvl="0" indent="0" algn="l" rtl="0">
              <a:spcBef>
                <a:spcPts val="0"/>
              </a:spcBef>
              <a:spcAft>
                <a:spcPts val="0"/>
              </a:spcAft>
              <a:buNone/>
            </a:pPr>
            <a:r>
              <a:rPr lang="en-US" altLang="zh-TW" dirty="0"/>
              <a:t>### </a:t>
            </a:r>
            <a:r>
              <a:rPr lang="zh-TW" altLang="en-US" dirty="0"/>
              <a:t>背景：</a:t>
            </a:r>
          </a:p>
          <a:p>
            <a:pPr marL="0" lvl="0" indent="0" algn="l" rtl="0">
              <a:spcBef>
                <a:spcPts val="0"/>
              </a:spcBef>
              <a:spcAft>
                <a:spcPts val="0"/>
              </a:spcAft>
              <a:buNone/>
            </a:pPr>
            <a:r>
              <a:rPr lang="zh-TW" altLang="en-US" dirty="0"/>
              <a:t>量子力學在 </a:t>
            </a:r>
            <a:r>
              <a:rPr lang="en-US" altLang="zh-TW" dirty="0"/>
              <a:t>1920 </a:t>
            </a:r>
            <a:r>
              <a:rPr lang="zh-TW" altLang="en-US" dirty="0"/>
              <a:t>年代發展起來，帶來了一套全新而革命性的物理理論，該理論描述了微觀世界中的原子和亞原子粒子的行為。尼爾斯</a:t>
            </a:r>
            <a:r>
              <a:rPr lang="en-US" altLang="zh-TW" dirty="0"/>
              <a:t>·</a:t>
            </a:r>
            <a:r>
              <a:rPr lang="zh-TW" altLang="en-US" dirty="0"/>
              <a:t>波爾（</a:t>
            </a:r>
            <a:r>
              <a:rPr lang="en-US" altLang="zh-TW" dirty="0"/>
              <a:t>Niels Bohr</a:t>
            </a:r>
            <a:r>
              <a:rPr lang="zh-TW" altLang="en-US" dirty="0"/>
              <a:t>）和其他物理學家主張「哥本哈根詮釋」，認為量子現象的結果是「概率性的」，即粒子的狀態在觀測之前是「不確定的」。波爾依據海森堡的不確定性原理，認為我們無法同時精確測量粒子的「位置」和「動量」，世界在某種程度上是不確定且隨機的。</a:t>
            </a:r>
          </a:p>
          <a:p>
            <a:pPr marL="0" lvl="0" indent="0" algn="l" rtl="0">
              <a:spcBef>
                <a:spcPts val="0"/>
              </a:spcBef>
              <a:spcAft>
                <a:spcPts val="0"/>
              </a:spcAft>
              <a:buNone/>
            </a:pPr>
            <a:endParaRPr lang="zh-TW" altLang="en-US" dirty="0"/>
          </a:p>
          <a:p>
            <a:pPr marL="0" lvl="0" indent="0" algn="l" rtl="0">
              <a:spcBef>
                <a:spcPts val="0"/>
              </a:spcBef>
              <a:spcAft>
                <a:spcPts val="0"/>
              </a:spcAft>
              <a:buNone/>
            </a:pPr>
            <a:r>
              <a:rPr lang="en-US" altLang="zh-TW" dirty="0"/>
              <a:t>### </a:t>
            </a:r>
            <a:r>
              <a:rPr lang="zh-TW" altLang="en-US" dirty="0"/>
              <a:t>愛因斯坦的反對：</a:t>
            </a:r>
          </a:p>
          <a:p>
            <a:pPr marL="0" lvl="0" indent="0" algn="l" rtl="0">
              <a:spcBef>
                <a:spcPts val="0"/>
              </a:spcBef>
              <a:spcAft>
                <a:spcPts val="0"/>
              </a:spcAft>
              <a:buNone/>
            </a:pPr>
            <a:r>
              <a:rPr lang="zh-TW" altLang="en-US" dirty="0"/>
              <a:t>愛因斯坦對量子力學的隨機性和不確定性持懷疑態度。他認為物理世界應該是確定的，所有現象都應該有一個明確的因果關係。他最著名的反對是那句話：「上帝不擲骰子」（</a:t>
            </a:r>
            <a:r>
              <a:rPr lang="en-US" altLang="zh-TW" dirty="0"/>
              <a:t>God does not play dice</a:t>
            </a:r>
            <a:r>
              <a:rPr lang="zh-TW" altLang="en-US" dirty="0"/>
              <a:t>），表達了他對量子力學隨機性的強烈異議。</a:t>
            </a:r>
          </a:p>
          <a:p>
            <a:pPr marL="0" lvl="0" indent="0" algn="l" rtl="0">
              <a:spcBef>
                <a:spcPts val="0"/>
              </a:spcBef>
              <a:spcAft>
                <a:spcPts val="0"/>
              </a:spcAft>
              <a:buNone/>
            </a:pPr>
            <a:endParaRPr lang="zh-TW" altLang="en-US" dirty="0"/>
          </a:p>
          <a:p>
            <a:pPr marL="0" lvl="0" indent="0" algn="l" rtl="0">
              <a:spcBef>
                <a:spcPts val="0"/>
              </a:spcBef>
              <a:spcAft>
                <a:spcPts val="0"/>
              </a:spcAft>
              <a:buNone/>
            </a:pPr>
            <a:r>
              <a:rPr lang="en-US" altLang="zh-TW" dirty="0"/>
              <a:t>### </a:t>
            </a:r>
            <a:r>
              <a:rPr lang="zh-TW" altLang="en-US" dirty="0"/>
              <a:t>爭辯的焦點：</a:t>
            </a:r>
          </a:p>
          <a:p>
            <a:pPr marL="0" lvl="0" indent="0" algn="l" rtl="0">
              <a:spcBef>
                <a:spcPts val="0"/>
              </a:spcBef>
              <a:spcAft>
                <a:spcPts val="0"/>
              </a:spcAft>
              <a:buNone/>
            </a:pPr>
            <a:r>
              <a:rPr lang="en-US" altLang="zh-TW" dirty="0"/>
              <a:t>1. **</a:t>
            </a:r>
            <a:r>
              <a:rPr lang="zh-TW" altLang="en-US" dirty="0"/>
              <a:t>不確定性原理**：波爾認為這是物理現實的本質特徵，而愛因斯坦則認為不確定性只是我們對物理系統了解不足的反映，背後應該存在著「隱變量」（</a:t>
            </a:r>
            <a:r>
              <a:rPr lang="en-US" altLang="zh-TW" dirty="0"/>
              <a:t>hidden variables</a:t>
            </a:r>
            <a:r>
              <a:rPr lang="zh-TW" altLang="en-US" dirty="0"/>
              <a:t>），即尚未發現的決定論理論來解釋這些現象。</a:t>
            </a:r>
          </a:p>
          <a:p>
            <a:pPr marL="0" lvl="0" indent="0" algn="l" rtl="0">
              <a:spcBef>
                <a:spcPts val="0"/>
              </a:spcBef>
              <a:spcAft>
                <a:spcPts val="0"/>
              </a:spcAft>
              <a:buNone/>
            </a:pPr>
            <a:r>
              <a:rPr lang="zh-TW" altLang="en-US" dirty="0"/>
              <a:t>   </a:t>
            </a:r>
          </a:p>
          <a:p>
            <a:pPr marL="0" lvl="0" indent="0" algn="l" rtl="0">
              <a:spcBef>
                <a:spcPts val="0"/>
              </a:spcBef>
              <a:spcAft>
                <a:spcPts val="0"/>
              </a:spcAft>
              <a:buNone/>
            </a:pPr>
            <a:r>
              <a:rPr lang="en-US" altLang="zh-TW" dirty="0"/>
              <a:t>2. **EPR</a:t>
            </a:r>
            <a:r>
              <a:rPr lang="zh-TW" altLang="en-US" dirty="0"/>
              <a:t>悖論**：愛因斯坦和他的同事於 </a:t>
            </a:r>
            <a:r>
              <a:rPr lang="en-US" altLang="zh-TW" dirty="0"/>
              <a:t>1935 </a:t>
            </a:r>
            <a:r>
              <a:rPr lang="zh-TW" altLang="en-US" dirty="0"/>
              <a:t>年提出了「</a:t>
            </a:r>
            <a:r>
              <a:rPr lang="en-US" altLang="zh-TW" dirty="0"/>
              <a:t>EPR</a:t>
            </a:r>
            <a:r>
              <a:rPr lang="zh-TW" altLang="en-US" dirty="0"/>
              <a:t>悖論」（愛因斯坦</a:t>
            </a:r>
            <a:r>
              <a:rPr lang="en-US" altLang="zh-TW" dirty="0"/>
              <a:t>-</a:t>
            </a:r>
            <a:r>
              <a:rPr lang="zh-TW" altLang="en-US" dirty="0"/>
              <a:t>波多爾斯基</a:t>
            </a:r>
            <a:r>
              <a:rPr lang="en-US" altLang="zh-TW" dirty="0"/>
              <a:t>-</a:t>
            </a:r>
            <a:r>
              <a:rPr lang="zh-TW" altLang="en-US" dirty="0"/>
              <a:t>羅森悖論），試圖證明量子力學是不完整的。他們認為量子糾纏現象，即兩個相距甚遠的粒子仍然能夠瞬時影響對方的狀態，是違反了相對論中關於訊息不能超光速傳播的原則。因此，量子力學應該只是部分描述了物理現實，並需要更完善的理論。</a:t>
            </a:r>
          </a:p>
          <a:p>
            <a:pPr marL="0" lvl="0" indent="0" algn="l" rtl="0">
              <a:spcBef>
                <a:spcPts val="0"/>
              </a:spcBef>
              <a:spcAft>
                <a:spcPts val="0"/>
              </a:spcAft>
              <a:buNone/>
            </a:pPr>
            <a:endParaRPr lang="zh-TW" altLang="en-US" dirty="0"/>
          </a:p>
          <a:p>
            <a:pPr marL="0" lvl="0" indent="0" algn="l" rtl="0">
              <a:spcBef>
                <a:spcPts val="0"/>
              </a:spcBef>
              <a:spcAft>
                <a:spcPts val="0"/>
              </a:spcAft>
              <a:buNone/>
            </a:pPr>
            <a:r>
              <a:rPr lang="en-US" altLang="zh-TW" dirty="0"/>
              <a:t>3. **</a:t>
            </a:r>
            <a:r>
              <a:rPr lang="zh-TW" altLang="en-US" dirty="0"/>
              <a:t>波爾的回應**：波爾反駁說，愛因斯坦所指的「隱變量」並不存在，並強調量子系統在測量之前並沒有確定的物理狀態，而是處於「疊加態」。波爾認為，</a:t>
            </a:r>
            <a:r>
              <a:rPr lang="en-US" altLang="zh-TW" dirty="0"/>
              <a:t>EPR</a:t>
            </a:r>
            <a:r>
              <a:rPr lang="zh-TW" altLang="en-US" dirty="0"/>
              <a:t>悖論並沒有違反量子力學的預測，而是揭示了量子力學與傳統物理學對現實的不同理解。</a:t>
            </a:r>
          </a:p>
          <a:p>
            <a:pPr marL="0" lvl="0" indent="0" algn="l" rtl="0">
              <a:spcBef>
                <a:spcPts val="0"/>
              </a:spcBef>
              <a:spcAft>
                <a:spcPts val="0"/>
              </a:spcAft>
              <a:buNone/>
            </a:pPr>
            <a:endParaRPr lang="zh-TW" altLang="en-US" dirty="0"/>
          </a:p>
          <a:p>
            <a:pPr marL="0" lvl="0" indent="0" algn="l" rtl="0">
              <a:spcBef>
                <a:spcPts val="0"/>
              </a:spcBef>
              <a:spcAft>
                <a:spcPts val="0"/>
              </a:spcAft>
              <a:buNone/>
            </a:pPr>
            <a:r>
              <a:rPr lang="en-US" altLang="zh-TW" dirty="0"/>
              <a:t>### </a:t>
            </a:r>
            <a:r>
              <a:rPr lang="zh-TW" altLang="en-US" dirty="0"/>
              <a:t>爭辯的歷程：</a:t>
            </a:r>
          </a:p>
          <a:p>
            <a:pPr marL="0" lvl="0" indent="0" algn="l" rtl="0">
              <a:spcBef>
                <a:spcPts val="0"/>
              </a:spcBef>
              <a:spcAft>
                <a:spcPts val="0"/>
              </a:spcAft>
              <a:buNone/>
            </a:pPr>
            <a:r>
              <a:rPr lang="zh-TW" altLang="en-US" dirty="0"/>
              <a:t>這場爭辯在 </a:t>
            </a:r>
            <a:r>
              <a:rPr lang="en-US" altLang="zh-TW" dirty="0"/>
              <a:t>1927 </a:t>
            </a:r>
            <a:r>
              <a:rPr lang="zh-TW" altLang="en-US" dirty="0"/>
              <a:t>年和 </a:t>
            </a:r>
            <a:r>
              <a:rPr lang="en-US" altLang="zh-TW" dirty="0"/>
              <a:t>1930 </a:t>
            </a:r>
            <a:r>
              <a:rPr lang="zh-TW" altLang="en-US" dirty="0"/>
              <a:t>年的索爾維會議（</a:t>
            </a:r>
            <a:r>
              <a:rPr lang="en-US" altLang="zh-TW" dirty="0"/>
              <a:t>Solvay Conferences</a:t>
            </a:r>
            <a:r>
              <a:rPr lang="zh-TW" altLang="en-US" dirty="0"/>
              <a:t>）中達到高潮。在會議上，愛因斯坦設計了許多思想實驗來挑戰波爾的觀點，而波爾則逐一反駁，展現了深厚的理論功底。儘管爭辯激烈，兩位物理學家依然互相尊重。</a:t>
            </a:r>
          </a:p>
          <a:p>
            <a:pPr marL="0" lvl="0" indent="0" algn="l" rtl="0">
              <a:spcBef>
                <a:spcPts val="0"/>
              </a:spcBef>
              <a:spcAft>
                <a:spcPts val="0"/>
              </a:spcAft>
              <a:buNone/>
            </a:pPr>
            <a:endParaRPr lang="zh-TW" altLang="en-US" dirty="0"/>
          </a:p>
          <a:p>
            <a:pPr marL="0" lvl="0" indent="0" algn="l" rtl="0">
              <a:spcBef>
                <a:spcPts val="0"/>
              </a:spcBef>
              <a:spcAft>
                <a:spcPts val="0"/>
              </a:spcAft>
              <a:buNone/>
            </a:pPr>
            <a:r>
              <a:rPr lang="en-US" altLang="zh-TW" dirty="0"/>
              <a:t>### </a:t>
            </a:r>
            <a:r>
              <a:rPr lang="zh-TW" altLang="en-US" dirty="0"/>
              <a:t>最終結果：</a:t>
            </a:r>
          </a:p>
          <a:p>
            <a:pPr marL="0" lvl="0" indent="0" algn="l" rtl="0">
              <a:spcBef>
                <a:spcPts val="0"/>
              </a:spcBef>
              <a:spcAft>
                <a:spcPts val="0"/>
              </a:spcAft>
              <a:buNone/>
            </a:pPr>
            <a:r>
              <a:rPr lang="zh-TW" altLang="en-US" dirty="0"/>
              <a:t>雖然愛因斯坦在量子力學的基礎詮釋上沒能說服波爾和大多數物理學家，但他的懷疑促進了後來對量子理論的深入研究。</a:t>
            </a:r>
            <a:r>
              <a:rPr lang="en-US" altLang="zh-TW" dirty="0"/>
              <a:t>1960 </a:t>
            </a:r>
            <a:r>
              <a:rPr lang="zh-TW" altLang="en-US" dirty="0"/>
              <a:t>年代，貝爾不等式（</a:t>
            </a:r>
            <a:r>
              <a:rPr lang="en-US" altLang="zh-TW" dirty="0"/>
              <a:t>Bell's theorem</a:t>
            </a:r>
            <a:r>
              <a:rPr lang="zh-TW" altLang="en-US" dirty="0"/>
              <a:t>）和實驗檢驗證實了量子糾纏現象的真實性，進一步支持了波爾的哥本哈根詮釋。</a:t>
            </a:r>
          </a:p>
          <a:p>
            <a:pPr marL="0" lvl="0" indent="0" algn="l" rtl="0">
              <a:spcBef>
                <a:spcPts val="0"/>
              </a:spcBef>
              <a:spcAft>
                <a:spcPts val="0"/>
              </a:spcAft>
              <a:buNone/>
            </a:pPr>
            <a:endParaRPr lang="zh-TW" altLang="en-US" dirty="0"/>
          </a:p>
          <a:p>
            <a:pPr marL="0" lvl="0" indent="0" algn="l" rtl="0">
              <a:spcBef>
                <a:spcPts val="0"/>
              </a:spcBef>
              <a:spcAft>
                <a:spcPts val="0"/>
              </a:spcAft>
              <a:buNone/>
            </a:pPr>
            <a:r>
              <a:rPr lang="zh-TW" altLang="en-US" dirty="0"/>
              <a:t>總的來說，愛因斯坦與波爾的世紀爭辯並非簡單的對錯之爭，而是反映了物理學家對自然界本質的深刻思考與探索，並且對量子物理學的發展起到了重要的推動作用。</a:t>
            </a:r>
            <a:endParaRPr lang="en-US" altLang="zh-TW" dirty="0"/>
          </a:p>
          <a:p>
            <a:pPr marL="0" lvl="0" indent="0" algn="l" rtl="0">
              <a:spcBef>
                <a:spcPts val="0"/>
              </a:spcBef>
              <a:spcAft>
                <a:spcPts val="0"/>
              </a:spcAft>
              <a:buNone/>
            </a:pPr>
            <a:endParaRPr lang="en-US" altLang="zh-TW" dirty="0"/>
          </a:p>
          <a:p>
            <a:pPr marL="0" lvl="0" indent="0" algn="l" rtl="0">
              <a:spcBef>
                <a:spcPts val="0"/>
              </a:spcBef>
              <a:spcAft>
                <a:spcPts val="0"/>
              </a:spcAft>
              <a:buNone/>
            </a:pPr>
            <a:r>
              <a:rPr lang="en-US" dirty="0"/>
              <a:t>The "century debate" between Albert Einstein and Niels Bohr is one of the most famous scientific debates in 20th-century physics. It centered around the fundamental interpretation of quantum mechanics, especially concerning the **uncertainty principle** and the nature of reality at the quantum level. This debate highlighted not only scientific but also deep philosophical differences about the nature of the universe.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 Background:</a:t>
            </a:r>
          </a:p>
          <a:p>
            <a:pPr marL="0" lvl="0" indent="0" algn="l" rtl="0">
              <a:spcBef>
                <a:spcPts val="0"/>
              </a:spcBef>
              <a:spcAft>
                <a:spcPts val="0"/>
              </a:spcAft>
              <a:buNone/>
            </a:pPr>
            <a:r>
              <a:rPr lang="en-US" dirty="0"/>
              <a:t>Quantum mechanics emerged in the 1920s, introducing a revolutionary framework for understanding the behavior of atoms and subatomic particles. Niels Bohr, along with other physicists, advocated for the **Copenhagen interpretation**, which posited that quantum phenomena are inherently probabilistic. According to Bohr, quantum particles exist in a state of superposition until they are observed, at which point their state becomes definite. He based this on **Heisenberg's uncertainty principle**, which states that it is impossible to simultaneously know both the precise position and momentum of a particle.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 Einstein’s Opposition:</a:t>
            </a:r>
          </a:p>
          <a:p>
            <a:pPr marL="0" lvl="0" indent="0" algn="l" rtl="0">
              <a:spcBef>
                <a:spcPts val="0"/>
              </a:spcBef>
              <a:spcAft>
                <a:spcPts val="0"/>
              </a:spcAft>
              <a:buNone/>
            </a:pPr>
            <a:r>
              <a:rPr lang="en-US" dirty="0"/>
              <a:t>Einstein was deeply skeptical of the randomness and indeterminacy implied by quantum mechanics. He believed that physical reality should be governed by deterministic laws, where every effect has a clear cause. His famous quote, **"God does not play dice"**, reflected his discomfort with the idea that chance could play a fundamental role in the universe.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 Key Points of the Debate:</a:t>
            </a:r>
          </a:p>
          <a:p>
            <a:pPr marL="0" lvl="0" indent="0" algn="l" rtl="0">
              <a:spcBef>
                <a:spcPts val="0"/>
              </a:spcBef>
              <a:spcAft>
                <a:spcPts val="0"/>
              </a:spcAft>
              <a:buNone/>
            </a:pPr>
            <a:r>
              <a:rPr lang="en-US" dirty="0"/>
              <a:t>1. **Uncertainty Principle**: Bohr argued that uncertainty is an intrinsic feature of nature. Einstein, on the other hand, saw it as a sign of our incomplete understanding, believing there must be "hidden variables" that could account for the apparent randomness in quantum systems.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2. **EPR Paradox**: In 1935, Einstein, along with Boris </a:t>
            </a:r>
            <a:r>
              <a:rPr lang="en-US" dirty="0" err="1"/>
              <a:t>Podolsky</a:t>
            </a:r>
            <a:r>
              <a:rPr lang="en-US" dirty="0"/>
              <a:t> and Nathan Rosen, introduced the **EPR paradox** (Einstein-</a:t>
            </a:r>
            <a:r>
              <a:rPr lang="en-US" dirty="0" err="1"/>
              <a:t>Podolsky</a:t>
            </a:r>
            <a:r>
              <a:rPr lang="en-US" dirty="0"/>
              <a:t>-Rosen paradox), which sought to demonstrate that quantum mechanics was incomplete. They described a situation involving **quantum entanglement**, where two particles remain connected such that the state of one immediately affects the other, regardless of the distance between them. Einstein argued that this "spooky action at a distance" violated the principle of locality, suggesting that there must be a more complete theory than quantum mechanics.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3. **Bohr’s Response**: Bohr strongly defended quantum mechanics, countering that Einstein's criticisms misunderstood the nature of quantum phenomena. He argued that the quantum world cannot be described using classical physics concepts like causality or locality. According to Bohr, entangled particles do not violate any laws because quantum mechanics fundamentally redefines our understanding of reality.</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 The Course of the Debate:</a:t>
            </a:r>
          </a:p>
          <a:p>
            <a:pPr marL="0" lvl="0" indent="0" algn="l" rtl="0">
              <a:spcBef>
                <a:spcPts val="0"/>
              </a:spcBef>
              <a:spcAft>
                <a:spcPts val="0"/>
              </a:spcAft>
              <a:buNone/>
            </a:pPr>
            <a:r>
              <a:rPr lang="en-US" dirty="0"/>
              <a:t>The debate reached its peak at the **Solvay Conferences** in 1927 and 1930, where Einstein presented various thought experiments to challenge Bohr’s views, and Bohr skillfully rebutted each of them. The debates were intense but respectful, with both scientists maintaining a high regard for each other.</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 Outcome:</a:t>
            </a:r>
          </a:p>
          <a:p>
            <a:pPr marL="0" lvl="0" indent="0" algn="l" rtl="0">
              <a:spcBef>
                <a:spcPts val="0"/>
              </a:spcBef>
              <a:spcAft>
                <a:spcPts val="0"/>
              </a:spcAft>
              <a:buNone/>
            </a:pPr>
            <a:r>
              <a:rPr lang="en-US" dirty="0"/>
              <a:t>While Einstein was unable to convince Bohr or the majority of the physics community, his critiques spurred deeper investigations into the foundations of quantum mechanics. In the 1960s, **Bell’s theorem** and subsequent experiments confirmed the reality of quantum entanglement, supporting the Copenhagen interpretation and showing that no local hidden variable theory could explain quantum phenomena.</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 Conclusion:</a:t>
            </a:r>
          </a:p>
          <a:p>
            <a:pPr marL="0" lvl="0" indent="0" algn="l" rtl="0">
              <a:spcBef>
                <a:spcPts val="0"/>
              </a:spcBef>
              <a:spcAft>
                <a:spcPts val="0"/>
              </a:spcAft>
              <a:buNone/>
            </a:pPr>
            <a:r>
              <a:rPr lang="en-US" dirty="0"/>
              <a:t>The Einstein-Bohr debate wasn’t about one being definitively right or wrong; rather, it was a profound exploration of the nature of reality. The dialogue between these two great physicists helped shape the development of quantum mechanics, pushing the boundaries of our understanding of the universe.</a:t>
            </a:r>
            <a:endParaRPr dirty="0"/>
          </a:p>
        </p:txBody>
      </p:sp>
    </p:spTree>
    <p:extLst>
      <p:ext uri="{BB962C8B-B14F-4D97-AF65-F5344CB8AC3E}">
        <p14:creationId xmlns:p14="http://schemas.microsoft.com/office/powerpoint/2010/main" val="40541013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1a8481dc845_3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1a8481dc845_3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zh-TW" altLang="en-US" sz="1100" dirty="0">
                <a:solidFill>
                  <a:schemeClr val="dk1"/>
                </a:solidFill>
              </a:rPr>
              <a:t>「在有關量子糾纏的實驗，確立貝爾不等式的違背驗證以及開拓量子資訊科學」</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97191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標題投影片" type="title">
  <p:cSld name="TITLE">
    <p:spTree>
      <p:nvGrpSpPr>
        <p:cNvPr id="1" name="Shape 20"/>
        <p:cNvGrpSpPr/>
        <p:nvPr/>
      </p:nvGrpSpPr>
      <p:grpSpPr>
        <a:xfrm>
          <a:off x="0" y="0"/>
          <a:ext cx="0" cy="0"/>
          <a:chOff x="0" y="0"/>
          <a:chExt cx="0" cy="0"/>
        </a:xfrm>
      </p:grpSpPr>
      <p:grpSp>
        <p:nvGrpSpPr>
          <p:cNvPr id="21" name="Google Shape;21;g100e299d3cb_5_16"/>
          <p:cNvGrpSpPr/>
          <p:nvPr/>
        </p:nvGrpSpPr>
        <p:grpSpPr>
          <a:xfrm>
            <a:off x="0" y="0"/>
            <a:ext cx="9336088" cy="5000625"/>
            <a:chOff x="0" y="0"/>
            <a:chExt cx="5881" cy="4200"/>
          </a:xfrm>
        </p:grpSpPr>
        <p:sp>
          <p:nvSpPr>
            <p:cNvPr id="22" name="Google Shape;22;g100e299d3cb_5_16"/>
            <p:cNvSpPr/>
            <p:nvPr/>
          </p:nvSpPr>
          <p:spPr>
            <a:xfrm>
              <a:off x="0" y="0"/>
              <a:ext cx="2100" cy="4200"/>
            </a:xfrm>
            <a:prstGeom prst="rect">
              <a:avLst/>
            </a:prstGeom>
            <a:gradFill>
              <a:gsLst>
                <a:gs pos="0">
                  <a:schemeClr val="folHlink"/>
                </a:gs>
                <a:gs pos="100000">
                  <a:schemeClr val="lt1"/>
                </a:gs>
              </a:gsLst>
              <a:lin ang="0"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Times New Roman"/>
                <a:ea typeface="Times New Roman"/>
                <a:cs typeface="Times New Roman"/>
                <a:sym typeface="Times New Roman"/>
              </a:endParaRPr>
            </a:p>
          </p:txBody>
        </p:sp>
        <p:sp>
          <p:nvSpPr>
            <p:cNvPr id="23" name="Google Shape;23;g100e299d3cb_5_16"/>
            <p:cNvSpPr/>
            <p:nvPr/>
          </p:nvSpPr>
          <p:spPr>
            <a:xfrm>
              <a:off x="1081" y="1065"/>
              <a:ext cx="4800" cy="1500"/>
            </a:xfrm>
            <a:prstGeom prst="rect">
              <a:avLst/>
            </a:pr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Times New Roman"/>
                <a:ea typeface="Times New Roman"/>
                <a:cs typeface="Times New Roman"/>
                <a:sym typeface="Times New Roman"/>
              </a:endParaRPr>
            </a:p>
          </p:txBody>
        </p:sp>
        <p:grpSp>
          <p:nvGrpSpPr>
            <p:cNvPr id="24" name="Google Shape;24;g100e299d3cb_5_16"/>
            <p:cNvGrpSpPr/>
            <p:nvPr/>
          </p:nvGrpSpPr>
          <p:grpSpPr>
            <a:xfrm>
              <a:off x="0" y="672"/>
              <a:ext cx="1737" cy="1885"/>
              <a:chOff x="0" y="672"/>
              <a:chExt cx="1737" cy="1885"/>
            </a:xfrm>
          </p:grpSpPr>
          <p:sp>
            <p:nvSpPr>
              <p:cNvPr id="25" name="Google Shape;25;g100e299d3cb_5_16"/>
              <p:cNvSpPr/>
              <p:nvPr/>
            </p:nvSpPr>
            <p:spPr>
              <a:xfrm>
                <a:off x="361" y="2257"/>
                <a:ext cx="300" cy="300"/>
              </a:xfrm>
              <a:prstGeom prst="rect">
                <a:avLst/>
              </a:pr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Times New Roman"/>
                  <a:ea typeface="Times New Roman"/>
                  <a:cs typeface="Times New Roman"/>
                  <a:sym typeface="Times New Roman"/>
                </a:endParaRPr>
              </a:p>
            </p:txBody>
          </p:sp>
          <p:sp>
            <p:nvSpPr>
              <p:cNvPr id="26" name="Google Shape;26;g100e299d3cb_5_16"/>
              <p:cNvSpPr/>
              <p:nvPr/>
            </p:nvSpPr>
            <p:spPr>
              <a:xfrm>
                <a:off x="1081" y="1065"/>
                <a:ext cx="300" cy="300"/>
              </a:xfrm>
              <a:prstGeom prst="rect">
                <a:avLst/>
              </a:prstGeom>
              <a:solidFill>
                <a:schemeClr val="folHlink"/>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Times New Roman"/>
                  <a:ea typeface="Times New Roman"/>
                  <a:cs typeface="Times New Roman"/>
                  <a:sym typeface="Times New Roman"/>
                </a:endParaRPr>
              </a:p>
            </p:txBody>
          </p:sp>
          <p:sp>
            <p:nvSpPr>
              <p:cNvPr id="27" name="Google Shape;27;g100e299d3cb_5_16"/>
              <p:cNvSpPr/>
              <p:nvPr/>
            </p:nvSpPr>
            <p:spPr>
              <a:xfrm>
                <a:off x="1437" y="672"/>
                <a:ext cx="300" cy="300"/>
              </a:xfrm>
              <a:prstGeom prst="rect">
                <a:avLst/>
              </a:prstGeom>
              <a:solidFill>
                <a:schemeClr val="folHlink"/>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Times New Roman"/>
                  <a:ea typeface="Times New Roman"/>
                  <a:cs typeface="Times New Roman"/>
                  <a:sym typeface="Times New Roman"/>
                </a:endParaRPr>
              </a:p>
            </p:txBody>
          </p:sp>
          <p:sp>
            <p:nvSpPr>
              <p:cNvPr id="28" name="Google Shape;28;g100e299d3cb_5_16"/>
              <p:cNvSpPr/>
              <p:nvPr/>
            </p:nvSpPr>
            <p:spPr>
              <a:xfrm>
                <a:off x="719" y="2257"/>
                <a:ext cx="300" cy="300"/>
              </a:xfrm>
              <a:prstGeom prst="rect">
                <a:avLst/>
              </a:pr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Times New Roman"/>
                  <a:ea typeface="Times New Roman"/>
                  <a:cs typeface="Times New Roman"/>
                  <a:sym typeface="Times New Roman"/>
                </a:endParaRPr>
              </a:p>
            </p:txBody>
          </p:sp>
          <p:sp>
            <p:nvSpPr>
              <p:cNvPr id="29" name="Google Shape;29;g100e299d3cb_5_16"/>
              <p:cNvSpPr/>
              <p:nvPr/>
            </p:nvSpPr>
            <p:spPr>
              <a:xfrm>
                <a:off x="1437" y="1065"/>
                <a:ext cx="300" cy="300"/>
              </a:xfrm>
              <a:prstGeom prst="rect">
                <a:avLst/>
              </a:pr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Times New Roman"/>
                  <a:ea typeface="Times New Roman"/>
                  <a:cs typeface="Times New Roman"/>
                  <a:sym typeface="Times New Roman"/>
                </a:endParaRPr>
              </a:p>
            </p:txBody>
          </p:sp>
          <p:sp>
            <p:nvSpPr>
              <p:cNvPr id="30" name="Google Shape;30;g100e299d3cb_5_16"/>
              <p:cNvSpPr/>
              <p:nvPr/>
            </p:nvSpPr>
            <p:spPr>
              <a:xfrm>
                <a:off x="719" y="1464"/>
                <a:ext cx="300" cy="300"/>
              </a:xfrm>
              <a:prstGeom prst="rect">
                <a:avLst/>
              </a:prstGeom>
              <a:solidFill>
                <a:schemeClr val="folHlink"/>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Times New Roman"/>
                  <a:ea typeface="Times New Roman"/>
                  <a:cs typeface="Times New Roman"/>
                  <a:sym typeface="Times New Roman"/>
                </a:endParaRPr>
              </a:p>
            </p:txBody>
          </p:sp>
          <p:sp>
            <p:nvSpPr>
              <p:cNvPr id="31" name="Google Shape;31;g100e299d3cb_5_16"/>
              <p:cNvSpPr/>
              <p:nvPr/>
            </p:nvSpPr>
            <p:spPr>
              <a:xfrm>
                <a:off x="0" y="1464"/>
                <a:ext cx="300" cy="300"/>
              </a:xfrm>
              <a:prstGeom prst="rect">
                <a:avLst/>
              </a:pr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Times New Roman"/>
                  <a:ea typeface="Times New Roman"/>
                  <a:cs typeface="Times New Roman"/>
                  <a:sym typeface="Times New Roman"/>
                </a:endParaRPr>
              </a:p>
            </p:txBody>
          </p:sp>
          <p:sp>
            <p:nvSpPr>
              <p:cNvPr id="32" name="Google Shape;32;g100e299d3cb_5_16"/>
              <p:cNvSpPr/>
              <p:nvPr/>
            </p:nvSpPr>
            <p:spPr>
              <a:xfrm>
                <a:off x="1081" y="1464"/>
                <a:ext cx="300" cy="300"/>
              </a:xfrm>
              <a:prstGeom prst="rect">
                <a:avLst/>
              </a:pr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Times New Roman"/>
                  <a:ea typeface="Times New Roman"/>
                  <a:cs typeface="Times New Roman"/>
                  <a:sym typeface="Times New Roman"/>
                </a:endParaRPr>
              </a:p>
            </p:txBody>
          </p:sp>
          <p:sp>
            <p:nvSpPr>
              <p:cNvPr id="33" name="Google Shape;33;g100e299d3cb_5_16"/>
              <p:cNvSpPr/>
              <p:nvPr/>
            </p:nvSpPr>
            <p:spPr>
              <a:xfrm>
                <a:off x="361" y="1857"/>
                <a:ext cx="300" cy="300"/>
              </a:xfrm>
              <a:prstGeom prst="rect">
                <a:avLst/>
              </a:prstGeom>
              <a:solidFill>
                <a:schemeClr val="folHlink"/>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Times New Roman"/>
                  <a:ea typeface="Times New Roman"/>
                  <a:cs typeface="Times New Roman"/>
                  <a:sym typeface="Times New Roman"/>
                </a:endParaRPr>
              </a:p>
            </p:txBody>
          </p:sp>
          <p:sp>
            <p:nvSpPr>
              <p:cNvPr id="34" name="Google Shape;34;g100e299d3cb_5_16"/>
              <p:cNvSpPr/>
              <p:nvPr/>
            </p:nvSpPr>
            <p:spPr>
              <a:xfrm>
                <a:off x="719" y="1857"/>
                <a:ext cx="300" cy="300"/>
              </a:xfrm>
              <a:prstGeom prst="rect">
                <a:avLst/>
              </a:pr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Times New Roman"/>
                  <a:ea typeface="Times New Roman"/>
                  <a:cs typeface="Times New Roman"/>
                  <a:sym typeface="Times New Roman"/>
                </a:endParaRPr>
              </a:p>
            </p:txBody>
          </p:sp>
        </p:grpSp>
      </p:grpSp>
      <p:sp>
        <p:nvSpPr>
          <p:cNvPr id="35" name="Google Shape;35;g100e299d3cb_5_16"/>
          <p:cNvSpPr txBox="1">
            <a:spLocks noGrp="1"/>
          </p:cNvSpPr>
          <p:nvPr>
            <p:ph type="dt" idx="10"/>
          </p:nvPr>
        </p:nvSpPr>
        <p:spPr>
          <a:xfrm>
            <a:off x="457200" y="4686300"/>
            <a:ext cx="2133600" cy="342900"/>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Clr>
                <a:schemeClr val="dk1"/>
              </a:buClr>
              <a:buSzPts val="1100"/>
              <a:buFont typeface="Arial"/>
              <a:buNone/>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a:endParaRPr/>
          </a:p>
        </p:txBody>
      </p:sp>
      <p:sp>
        <p:nvSpPr>
          <p:cNvPr id="36" name="Google Shape;36;g100e299d3cb_5_16"/>
          <p:cNvSpPr txBox="1">
            <a:spLocks noGrp="1"/>
          </p:cNvSpPr>
          <p:nvPr>
            <p:ph type="ftr" idx="11"/>
          </p:nvPr>
        </p:nvSpPr>
        <p:spPr>
          <a:xfrm>
            <a:off x="3124200" y="4686300"/>
            <a:ext cx="2895600" cy="342900"/>
          </a:xfrm>
          <a:prstGeom prst="rect">
            <a:avLst/>
          </a:prstGeom>
          <a:noFill/>
          <a:ln>
            <a:noFill/>
          </a:ln>
        </p:spPr>
        <p:txBody>
          <a:bodyPr spcFirstLastPara="1" wrap="square" lIns="68575" tIns="34275" rIns="68575" bIns="34275" anchor="b" anchorCtr="0">
            <a:noAutofit/>
          </a:bodyPr>
          <a:lstStyle>
            <a:lvl1pPr lvl="0" algn="ctr">
              <a:lnSpc>
                <a:spcPct val="100000"/>
              </a:lnSpc>
              <a:spcBef>
                <a:spcPts val="0"/>
              </a:spcBef>
              <a:spcAft>
                <a:spcPts val="0"/>
              </a:spcAft>
              <a:buClr>
                <a:schemeClr val="dk1"/>
              </a:buClr>
              <a:buSzPts val="1100"/>
              <a:buFont typeface="Arial"/>
              <a:buNone/>
              <a:defRPr b="0" i="0">
                <a:solidFill>
                  <a:schemeClr val="dk1"/>
                </a:solidFill>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a:endParaRPr/>
          </a:p>
        </p:txBody>
      </p:sp>
      <p:sp>
        <p:nvSpPr>
          <p:cNvPr id="37" name="Google Shape;37;g100e299d3cb_5_16"/>
          <p:cNvSpPr txBox="1">
            <a:spLocks noGrp="1"/>
          </p:cNvSpPr>
          <p:nvPr>
            <p:ph type="sldNum" idx="12"/>
          </p:nvPr>
        </p:nvSpPr>
        <p:spPr>
          <a:xfrm>
            <a:off x="7010400" y="4686300"/>
            <a:ext cx="2133600" cy="342900"/>
          </a:xfrm>
          <a:prstGeom prst="rect">
            <a:avLst/>
          </a:prstGeom>
          <a:noFill/>
          <a:ln>
            <a:noFill/>
          </a:ln>
        </p:spPr>
        <p:txBody>
          <a:bodyPr spcFirstLastPara="1" wrap="square" lIns="68575" tIns="34275" rIns="68575" bIns="34275" anchor="b"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TW"/>
              <a:t>‹#›</a:t>
            </a:fld>
            <a:endParaRPr/>
          </a:p>
        </p:txBody>
      </p:sp>
      <p:sp>
        <p:nvSpPr>
          <p:cNvPr id="38" name="Google Shape;38;g100e299d3cb_5_16"/>
          <p:cNvSpPr txBox="1">
            <a:spLocks noGrp="1"/>
          </p:cNvSpPr>
          <p:nvPr>
            <p:ph type="ctrTitle"/>
          </p:nvPr>
        </p:nvSpPr>
        <p:spPr>
          <a:xfrm>
            <a:off x="2971800" y="1371600"/>
            <a:ext cx="6019800" cy="1657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sz="3800">
                <a:solidFill>
                  <a:srgbClr val="FFFFFF"/>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9" name="Google Shape;39;g100e299d3cb_5_16"/>
          <p:cNvSpPr txBox="1">
            <a:spLocks noGrp="1"/>
          </p:cNvSpPr>
          <p:nvPr>
            <p:ph type="subTitle" idx="1"/>
          </p:nvPr>
        </p:nvSpPr>
        <p:spPr>
          <a:xfrm>
            <a:off x="2971800" y="3200400"/>
            <a:ext cx="6019800" cy="1314600"/>
          </a:xfrm>
          <a:prstGeom prst="rect">
            <a:avLst/>
          </a:prstGeom>
          <a:noFill/>
          <a:ln>
            <a:noFill/>
          </a:ln>
        </p:spPr>
        <p:txBody>
          <a:bodyPr spcFirstLastPara="1" wrap="square" lIns="68575" tIns="34275" rIns="68575" bIns="34275" anchor="t" anchorCtr="0">
            <a:noAutofit/>
          </a:bodyPr>
          <a:lstStyle>
            <a:lvl1pPr lvl="0" algn="l">
              <a:lnSpc>
                <a:spcPct val="100000"/>
              </a:lnSpc>
              <a:spcBef>
                <a:spcPts val="500"/>
              </a:spcBef>
              <a:spcAft>
                <a:spcPts val="0"/>
              </a:spcAft>
              <a:buSzPts val="1900"/>
              <a:buFont typeface="Noto Sans Symbols"/>
              <a:buNone/>
              <a:defRPr sz="2600"/>
            </a:lvl1pPr>
            <a:lvl2pPr lvl="1" algn="l">
              <a:lnSpc>
                <a:spcPct val="100000"/>
              </a:lnSpc>
              <a:spcBef>
                <a:spcPts val="300"/>
              </a:spcBef>
              <a:spcAft>
                <a:spcPts val="0"/>
              </a:spcAft>
              <a:buSzPts val="1100"/>
              <a:buChar char="◻"/>
              <a:defRPr/>
            </a:lvl2pPr>
            <a:lvl3pPr lvl="2" algn="l">
              <a:lnSpc>
                <a:spcPct val="100000"/>
              </a:lnSpc>
              <a:spcBef>
                <a:spcPts val="300"/>
              </a:spcBef>
              <a:spcAft>
                <a:spcPts val="0"/>
              </a:spcAft>
              <a:buSzPts val="900"/>
              <a:buChar char="■"/>
              <a:defRPr/>
            </a:lvl3pPr>
            <a:lvl4pPr lvl="3" algn="l">
              <a:lnSpc>
                <a:spcPct val="100000"/>
              </a:lnSpc>
              <a:spcBef>
                <a:spcPts val="300"/>
              </a:spcBef>
              <a:spcAft>
                <a:spcPts val="0"/>
              </a:spcAft>
              <a:buSzPts val="900"/>
              <a:buChar char="◻"/>
              <a:defRPr/>
            </a:lvl4pPr>
            <a:lvl5pPr lvl="4" algn="l">
              <a:lnSpc>
                <a:spcPct val="100000"/>
              </a:lnSpc>
              <a:spcBef>
                <a:spcPts val="300"/>
              </a:spcBef>
              <a:spcAft>
                <a:spcPts val="0"/>
              </a:spcAft>
              <a:buSzPts val="1400"/>
              <a:buChar char="▪"/>
              <a:defRPr/>
            </a:lvl5pPr>
            <a:lvl6pPr lvl="5" algn="l">
              <a:lnSpc>
                <a:spcPct val="100000"/>
              </a:lnSpc>
              <a:spcBef>
                <a:spcPts val="300"/>
              </a:spcBef>
              <a:spcAft>
                <a:spcPts val="0"/>
              </a:spcAft>
              <a:buSzPts val="1400"/>
              <a:buChar char="▪"/>
              <a:defRPr/>
            </a:lvl6pPr>
            <a:lvl7pPr lvl="6" algn="l">
              <a:lnSpc>
                <a:spcPct val="100000"/>
              </a:lnSpc>
              <a:spcBef>
                <a:spcPts val="300"/>
              </a:spcBef>
              <a:spcAft>
                <a:spcPts val="0"/>
              </a:spcAft>
              <a:buSzPts val="1400"/>
              <a:buChar char="▪"/>
              <a:defRPr/>
            </a:lvl7pPr>
            <a:lvl8pPr lvl="7" algn="l">
              <a:lnSpc>
                <a:spcPct val="100000"/>
              </a:lnSpc>
              <a:spcBef>
                <a:spcPts val="300"/>
              </a:spcBef>
              <a:spcAft>
                <a:spcPts val="0"/>
              </a:spcAft>
              <a:buSzPts val="1400"/>
              <a:buChar char="▪"/>
              <a:defRPr/>
            </a:lvl8pPr>
            <a:lvl9pPr lvl="8" algn="l">
              <a:lnSpc>
                <a:spcPct val="100000"/>
              </a:lnSpc>
              <a:spcBef>
                <a:spcPts val="300"/>
              </a:spcBef>
              <a:spcAft>
                <a:spcPts val="0"/>
              </a:spcAft>
              <a:buSzPts val="14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只有標題" type="titleOnly">
  <p:cSld name="TITLE_ONLY">
    <p:spTree>
      <p:nvGrpSpPr>
        <p:cNvPr id="1" name="Shape 40"/>
        <p:cNvGrpSpPr/>
        <p:nvPr/>
      </p:nvGrpSpPr>
      <p:grpSpPr>
        <a:xfrm>
          <a:off x="0" y="0"/>
          <a:ext cx="0" cy="0"/>
          <a:chOff x="0" y="0"/>
          <a:chExt cx="0" cy="0"/>
        </a:xfrm>
      </p:grpSpPr>
      <p:sp>
        <p:nvSpPr>
          <p:cNvPr id="41" name="Google Shape;41;g100e299d3cb_5_62"/>
          <p:cNvSpPr txBox="1">
            <a:spLocks noGrp="1"/>
          </p:cNvSpPr>
          <p:nvPr>
            <p:ph type="title"/>
          </p:nvPr>
        </p:nvSpPr>
        <p:spPr>
          <a:xfrm>
            <a:off x="457200" y="342900"/>
            <a:ext cx="8229600" cy="10287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2" name="Google Shape;42;g100e299d3cb_5_62"/>
          <p:cNvSpPr txBox="1">
            <a:spLocks noGrp="1"/>
          </p:cNvSpPr>
          <p:nvPr>
            <p:ph type="ftr" idx="11"/>
          </p:nvPr>
        </p:nvSpPr>
        <p:spPr>
          <a:xfrm>
            <a:off x="2555882" y="4839891"/>
            <a:ext cx="4983000" cy="180900"/>
          </a:xfrm>
          <a:prstGeom prst="rect">
            <a:avLst/>
          </a:prstGeom>
          <a:noFill/>
          <a:ln>
            <a:noFill/>
          </a:ln>
        </p:spPr>
        <p:txBody>
          <a:bodyPr spcFirstLastPara="1" wrap="square" lIns="68575" tIns="34275" rIns="68575" bIns="34275" anchor="b" anchorCtr="0">
            <a:noAutofit/>
          </a:bodyPr>
          <a:lstStyle>
            <a:lvl1pPr lvl="0" algn="r">
              <a:lnSpc>
                <a:spcPct val="100000"/>
              </a:lnSpc>
              <a:spcBef>
                <a:spcPts val="0"/>
              </a:spcBef>
              <a:spcAft>
                <a:spcPts val="0"/>
              </a:spcAft>
              <a:buClr>
                <a:srgbClr val="A50021"/>
              </a:buClr>
              <a:buSzPts val="1100"/>
              <a:buFont typeface="Arial"/>
              <a:buNone/>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a:endParaRPr/>
          </a:p>
        </p:txBody>
      </p:sp>
      <p:sp>
        <p:nvSpPr>
          <p:cNvPr id="43" name="Google Shape;43;g100e299d3cb_5_62"/>
          <p:cNvSpPr txBox="1">
            <a:spLocks noGrp="1"/>
          </p:cNvSpPr>
          <p:nvPr>
            <p:ph type="sldNum" idx="12"/>
          </p:nvPr>
        </p:nvSpPr>
        <p:spPr>
          <a:xfrm>
            <a:off x="7010400" y="4856560"/>
            <a:ext cx="2133600" cy="180900"/>
          </a:xfrm>
          <a:prstGeom prst="rect">
            <a:avLst/>
          </a:prstGeom>
          <a:noFill/>
          <a:ln>
            <a:noFill/>
          </a:ln>
        </p:spPr>
        <p:txBody>
          <a:bodyPr spcFirstLastPara="1" wrap="square" lIns="68575" tIns="34275" rIns="68575" bIns="34275" anchor="b"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TW"/>
              <a:t>‹#›</a:t>
            </a:fld>
            <a:endParaRPr/>
          </a:p>
        </p:txBody>
      </p:sp>
      <p:sp>
        <p:nvSpPr>
          <p:cNvPr id="44" name="Google Shape;44;g100e299d3cb_5_62"/>
          <p:cNvSpPr txBox="1">
            <a:spLocks noGrp="1"/>
          </p:cNvSpPr>
          <p:nvPr>
            <p:ph type="dt" idx="10"/>
          </p:nvPr>
        </p:nvSpPr>
        <p:spPr>
          <a:xfrm>
            <a:off x="468313" y="4677966"/>
            <a:ext cx="2133600" cy="357000"/>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Clr>
                <a:schemeClr val="dk1"/>
              </a:buClr>
              <a:buSzPts val="1100"/>
              <a:buFont typeface="Arial"/>
              <a:buNone/>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含標題的內容" type="objTx">
  <p:cSld name="OBJECT_WITH_CAPTION_TEXT">
    <p:spTree>
      <p:nvGrpSpPr>
        <p:cNvPr id="1" name="Shape 62"/>
        <p:cNvGrpSpPr/>
        <p:nvPr/>
      </p:nvGrpSpPr>
      <p:grpSpPr>
        <a:xfrm>
          <a:off x="0" y="0"/>
          <a:ext cx="0" cy="0"/>
          <a:chOff x="0" y="0"/>
          <a:chExt cx="0" cy="0"/>
        </a:xfrm>
      </p:grpSpPr>
      <p:sp>
        <p:nvSpPr>
          <p:cNvPr id="63" name="Google Shape;63;g100e299d3cb_5_36"/>
          <p:cNvSpPr txBox="1">
            <a:spLocks noGrp="1"/>
          </p:cNvSpPr>
          <p:nvPr>
            <p:ph type="title"/>
          </p:nvPr>
        </p:nvSpPr>
        <p:spPr>
          <a:xfrm>
            <a:off x="457202" y="204788"/>
            <a:ext cx="3008400" cy="871500"/>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SzPts val="1100"/>
              <a:buNone/>
              <a:defRPr sz="1500" b="1"/>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4" name="Google Shape;64;g100e299d3cb_5_36"/>
          <p:cNvSpPr txBox="1">
            <a:spLocks noGrp="1"/>
          </p:cNvSpPr>
          <p:nvPr>
            <p:ph type="body" idx="1"/>
          </p:nvPr>
        </p:nvSpPr>
        <p:spPr>
          <a:xfrm>
            <a:off x="3575050" y="204797"/>
            <a:ext cx="5111700" cy="4389900"/>
          </a:xfrm>
          <a:prstGeom prst="rect">
            <a:avLst/>
          </a:prstGeom>
          <a:noFill/>
          <a:ln>
            <a:noFill/>
          </a:ln>
        </p:spPr>
        <p:txBody>
          <a:bodyPr spcFirstLastPara="1" wrap="square" lIns="68575" tIns="34275" rIns="68575" bIns="34275" anchor="t" anchorCtr="0">
            <a:noAutofit/>
          </a:bodyPr>
          <a:lstStyle>
            <a:lvl1pPr marL="457200" lvl="0" indent="-342900" algn="l">
              <a:lnSpc>
                <a:spcPct val="100000"/>
              </a:lnSpc>
              <a:spcBef>
                <a:spcPts val="500"/>
              </a:spcBef>
              <a:spcAft>
                <a:spcPts val="0"/>
              </a:spcAft>
              <a:buSzPts val="1800"/>
              <a:buChar char="■"/>
              <a:defRPr sz="2400"/>
            </a:lvl1pPr>
            <a:lvl2pPr marL="914400" lvl="1" indent="-336550" algn="l">
              <a:lnSpc>
                <a:spcPct val="100000"/>
              </a:lnSpc>
              <a:spcBef>
                <a:spcPts val="400"/>
              </a:spcBef>
              <a:spcAft>
                <a:spcPts val="0"/>
              </a:spcAft>
              <a:buSzPts val="1700"/>
              <a:buChar char="◻"/>
              <a:defRPr sz="2100"/>
            </a:lvl2pPr>
            <a:lvl3pPr marL="1371600" lvl="2" indent="-304800" algn="l">
              <a:lnSpc>
                <a:spcPct val="100000"/>
              </a:lnSpc>
              <a:spcBef>
                <a:spcPts val="400"/>
              </a:spcBef>
              <a:spcAft>
                <a:spcPts val="0"/>
              </a:spcAft>
              <a:buSzPts val="1200"/>
              <a:buChar char="■"/>
              <a:defRPr sz="1800"/>
            </a:lvl3pPr>
            <a:lvl4pPr marL="1828800" lvl="3" indent="-298450" algn="l">
              <a:lnSpc>
                <a:spcPct val="100000"/>
              </a:lnSpc>
              <a:spcBef>
                <a:spcPts val="300"/>
              </a:spcBef>
              <a:spcAft>
                <a:spcPts val="0"/>
              </a:spcAft>
              <a:buSzPts val="1100"/>
              <a:buChar char="◻"/>
              <a:defRPr sz="1500"/>
            </a:lvl4pPr>
            <a:lvl5pPr marL="2286000" lvl="4" indent="-323850" algn="l">
              <a:lnSpc>
                <a:spcPct val="100000"/>
              </a:lnSpc>
              <a:spcBef>
                <a:spcPts val="300"/>
              </a:spcBef>
              <a:spcAft>
                <a:spcPts val="0"/>
              </a:spcAft>
              <a:buSzPts val="1500"/>
              <a:buChar char="▪"/>
              <a:defRPr sz="1500"/>
            </a:lvl5pPr>
            <a:lvl6pPr marL="2743200" lvl="5" indent="-323850" algn="l">
              <a:lnSpc>
                <a:spcPct val="100000"/>
              </a:lnSpc>
              <a:spcBef>
                <a:spcPts val="300"/>
              </a:spcBef>
              <a:spcAft>
                <a:spcPts val="0"/>
              </a:spcAft>
              <a:buSzPts val="1500"/>
              <a:buChar char="▪"/>
              <a:defRPr sz="1500"/>
            </a:lvl6pPr>
            <a:lvl7pPr marL="3200400" lvl="6" indent="-323850" algn="l">
              <a:lnSpc>
                <a:spcPct val="100000"/>
              </a:lnSpc>
              <a:spcBef>
                <a:spcPts val="300"/>
              </a:spcBef>
              <a:spcAft>
                <a:spcPts val="0"/>
              </a:spcAft>
              <a:buSzPts val="1500"/>
              <a:buChar char="▪"/>
              <a:defRPr sz="1500"/>
            </a:lvl7pPr>
            <a:lvl8pPr marL="3657600" lvl="7" indent="-323850" algn="l">
              <a:lnSpc>
                <a:spcPct val="100000"/>
              </a:lnSpc>
              <a:spcBef>
                <a:spcPts val="300"/>
              </a:spcBef>
              <a:spcAft>
                <a:spcPts val="0"/>
              </a:spcAft>
              <a:buSzPts val="1500"/>
              <a:buChar char="▪"/>
              <a:defRPr sz="1500"/>
            </a:lvl8pPr>
            <a:lvl9pPr marL="4114800" lvl="8" indent="-323850" algn="l">
              <a:lnSpc>
                <a:spcPct val="100000"/>
              </a:lnSpc>
              <a:spcBef>
                <a:spcPts val="300"/>
              </a:spcBef>
              <a:spcAft>
                <a:spcPts val="0"/>
              </a:spcAft>
              <a:buSzPts val="1500"/>
              <a:buChar char="▪"/>
              <a:defRPr sz="1500"/>
            </a:lvl9pPr>
          </a:lstStyle>
          <a:p>
            <a:endParaRPr/>
          </a:p>
        </p:txBody>
      </p:sp>
      <p:sp>
        <p:nvSpPr>
          <p:cNvPr id="65" name="Google Shape;65;g100e299d3cb_5_36"/>
          <p:cNvSpPr txBox="1">
            <a:spLocks noGrp="1"/>
          </p:cNvSpPr>
          <p:nvPr>
            <p:ph type="body" idx="2"/>
          </p:nvPr>
        </p:nvSpPr>
        <p:spPr>
          <a:xfrm>
            <a:off x="457202" y="1076327"/>
            <a:ext cx="3008400" cy="3518400"/>
          </a:xfrm>
          <a:prstGeom prst="rect">
            <a:avLst/>
          </a:prstGeom>
          <a:noFill/>
          <a:ln>
            <a:noFill/>
          </a:ln>
        </p:spPr>
        <p:txBody>
          <a:bodyPr spcFirstLastPara="1" wrap="square" lIns="68575" tIns="34275" rIns="68575" bIns="34275" anchor="t" anchorCtr="0">
            <a:noAutofit/>
          </a:bodyPr>
          <a:lstStyle>
            <a:lvl1pPr marL="457200" lvl="0" indent="-228600" algn="l">
              <a:lnSpc>
                <a:spcPct val="100000"/>
              </a:lnSpc>
              <a:spcBef>
                <a:spcPts val="200"/>
              </a:spcBef>
              <a:spcAft>
                <a:spcPts val="0"/>
              </a:spcAft>
              <a:buSzPts val="800"/>
              <a:buNone/>
              <a:defRPr sz="1100"/>
            </a:lvl1pPr>
            <a:lvl2pPr marL="914400" lvl="1" indent="-228600" algn="l">
              <a:lnSpc>
                <a:spcPct val="100000"/>
              </a:lnSpc>
              <a:spcBef>
                <a:spcPts val="200"/>
              </a:spcBef>
              <a:spcAft>
                <a:spcPts val="0"/>
              </a:spcAft>
              <a:buSzPts val="700"/>
              <a:buNone/>
              <a:defRPr sz="900"/>
            </a:lvl2pPr>
            <a:lvl3pPr marL="1371600" lvl="2" indent="-228600" algn="l">
              <a:lnSpc>
                <a:spcPct val="100000"/>
              </a:lnSpc>
              <a:spcBef>
                <a:spcPts val="200"/>
              </a:spcBef>
              <a:spcAft>
                <a:spcPts val="0"/>
              </a:spcAft>
              <a:buSzPts val="500"/>
              <a:buNone/>
              <a:defRPr sz="800"/>
            </a:lvl3pPr>
            <a:lvl4pPr marL="1828800" lvl="3" indent="-228600" algn="l">
              <a:lnSpc>
                <a:spcPct val="100000"/>
              </a:lnSpc>
              <a:spcBef>
                <a:spcPts val="100"/>
              </a:spcBef>
              <a:spcAft>
                <a:spcPts val="0"/>
              </a:spcAft>
              <a:buSzPts val="500"/>
              <a:buNone/>
              <a:defRPr sz="700"/>
            </a:lvl4pPr>
            <a:lvl5pPr marL="2286000" lvl="4" indent="-228600" algn="l">
              <a:lnSpc>
                <a:spcPct val="100000"/>
              </a:lnSpc>
              <a:spcBef>
                <a:spcPts val="100"/>
              </a:spcBef>
              <a:spcAft>
                <a:spcPts val="0"/>
              </a:spcAft>
              <a:buSzPts val="700"/>
              <a:buNone/>
              <a:defRPr sz="700"/>
            </a:lvl5pPr>
            <a:lvl6pPr marL="2743200" lvl="5" indent="-228600" algn="l">
              <a:lnSpc>
                <a:spcPct val="100000"/>
              </a:lnSpc>
              <a:spcBef>
                <a:spcPts val="100"/>
              </a:spcBef>
              <a:spcAft>
                <a:spcPts val="0"/>
              </a:spcAft>
              <a:buSzPts val="700"/>
              <a:buNone/>
              <a:defRPr sz="700"/>
            </a:lvl6pPr>
            <a:lvl7pPr marL="3200400" lvl="6" indent="-228600" algn="l">
              <a:lnSpc>
                <a:spcPct val="100000"/>
              </a:lnSpc>
              <a:spcBef>
                <a:spcPts val="100"/>
              </a:spcBef>
              <a:spcAft>
                <a:spcPts val="0"/>
              </a:spcAft>
              <a:buSzPts val="700"/>
              <a:buNone/>
              <a:defRPr sz="700"/>
            </a:lvl7pPr>
            <a:lvl8pPr marL="3657600" lvl="7" indent="-228600" algn="l">
              <a:lnSpc>
                <a:spcPct val="100000"/>
              </a:lnSpc>
              <a:spcBef>
                <a:spcPts val="100"/>
              </a:spcBef>
              <a:spcAft>
                <a:spcPts val="0"/>
              </a:spcAft>
              <a:buSzPts val="700"/>
              <a:buNone/>
              <a:defRPr sz="700"/>
            </a:lvl8pPr>
            <a:lvl9pPr marL="4114800" lvl="8" indent="-228600" algn="l">
              <a:lnSpc>
                <a:spcPct val="100000"/>
              </a:lnSpc>
              <a:spcBef>
                <a:spcPts val="100"/>
              </a:spcBef>
              <a:spcAft>
                <a:spcPts val="0"/>
              </a:spcAft>
              <a:buSzPts val="700"/>
              <a:buNone/>
              <a:defRPr sz="700"/>
            </a:lvl9pPr>
          </a:lstStyle>
          <a:p>
            <a:endParaRPr/>
          </a:p>
        </p:txBody>
      </p:sp>
      <p:sp>
        <p:nvSpPr>
          <p:cNvPr id="66" name="Google Shape;66;g100e299d3cb_5_36"/>
          <p:cNvSpPr txBox="1">
            <a:spLocks noGrp="1"/>
          </p:cNvSpPr>
          <p:nvPr>
            <p:ph type="ftr" idx="11"/>
          </p:nvPr>
        </p:nvSpPr>
        <p:spPr>
          <a:xfrm>
            <a:off x="2555882" y="4839891"/>
            <a:ext cx="4983300" cy="180900"/>
          </a:xfrm>
          <a:prstGeom prst="rect">
            <a:avLst/>
          </a:prstGeom>
          <a:noFill/>
          <a:ln>
            <a:noFill/>
          </a:ln>
        </p:spPr>
        <p:txBody>
          <a:bodyPr spcFirstLastPara="1" wrap="square" lIns="68575" tIns="34275" rIns="68575" bIns="34275" anchor="b" anchorCtr="0">
            <a:noAutofit/>
          </a:bodyPr>
          <a:lstStyle>
            <a:lvl1pPr lvl="0" algn="r">
              <a:lnSpc>
                <a:spcPct val="100000"/>
              </a:lnSpc>
              <a:spcBef>
                <a:spcPts val="0"/>
              </a:spcBef>
              <a:spcAft>
                <a:spcPts val="0"/>
              </a:spcAft>
              <a:buClr>
                <a:srgbClr val="A50021"/>
              </a:buClr>
              <a:buSzPts val="1100"/>
              <a:buFont typeface="Arial"/>
              <a:buNone/>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a:endParaRPr/>
          </a:p>
        </p:txBody>
      </p:sp>
      <p:sp>
        <p:nvSpPr>
          <p:cNvPr id="67" name="Google Shape;67;g100e299d3cb_5_36"/>
          <p:cNvSpPr txBox="1">
            <a:spLocks noGrp="1"/>
          </p:cNvSpPr>
          <p:nvPr>
            <p:ph type="sldNum" idx="12"/>
          </p:nvPr>
        </p:nvSpPr>
        <p:spPr>
          <a:xfrm>
            <a:off x="7010400" y="4873789"/>
            <a:ext cx="2133600" cy="180900"/>
          </a:xfrm>
          <a:prstGeom prst="rect">
            <a:avLst/>
          </a:prstGeom>
          <a:noFill/>
          <a:ln>
            <a:noFill/>
          </a:ln>
        </p:spPr>
        <p:txBody>
          <a:bodyPr spcFirstLastPara="1" wrap="square" lIns="68575" tIns="34275" rIns="68575" bIns="34275" anchor="b"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TW"/>
              <a:t>‹#›</a:t>
            </a:fld>
            <a:endParaRPr/>
          </a:p>
        </p:txBody>
      </p:sp>
      <p:sp>
        <p:nvSpPr>
          <p:cNvPr id="68" name="Google Shape;68;g100e299d3cb_5_36"/>
          <p:cNvSpPr txBox="1">
            <a:spLocks noGrp="1"/>
          </p:cNvSpPr>
          <p:nvPr>
            <p:ph type="dt" idx="10"/>
          </p:nvPr>
        </p:nvSpPr>
        <p:spPr>
          <a:xfrm>
            <a:off x="468313" y="4677966"/>
            <a:ext cx="2133600" cy="357300"/>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Clr>
                <a:schemeClr val="dk1"/>
              </a:buClr>
              <a:buSzPts val="1100"/>
              <a:buFont typeface="Arial"/>
              <a:buNone/>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含標題的圖片" type="picTx">
  <p:cSld name="PICTURE_WITH_CAPTION_TEXT">
    <p:spTree>
      <p:nvGrpSpPr>
        <p:cNvPr id="1" name="Shape 69"/>
        <p:cNvGrpSpPr/>
        <p:nvPr/>
      </p:nvGrpSpPr>
      <p:grpSpPr>
        <a:xfrm>
          <a:off x="0" y="0"/>
          <a:ext cx="0" cy="0"/>
          <a:chOff x="0" y="0"/>
          <a:chExt cx="0" cy="0"/>
        </a:xfrm>
      </p:grpSpPr>
      <p:sp>
        <p:nvSpPr>
          <p:cNvPr id="70" name="Google Shape;70;g100e299d3cb_5_43"/>
          <p:cNvSpPr txBox="1">
            <a:spLocks noGrp="1"/>
          </p:cNvSpPr>
          <p:nvPr>
            <p:ph type="title"/>
          </p:nvPr>
        </p:nvSpPr>
        <p:spPr>
          <a:xfrm>
            <a:off x="1792288" y="3600450"/>
            <a:ext cx="5486400" cy="425100"/>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SzPts val="1100"/>
              <a:buNone/>
              <a:defRPr sz="1500" b="1"/>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1" name="Google Shape;71;g100e299d3cb_5_43"/>
          <p:cNvSpPr>
            <a:spLocks noGrp="1"/>
          </p:cNvSpPr>
          <p:nvPr>
            <p:ph type="pic" idx="2"/>
          </p:nvPr>
        </p:nvSpPr>
        <p:spPr>
          <a:xfrm>
            <a:off x="1792288" y="459581"/>
            <a:ext cx="5486400" cy="3086100"/>
          </a:xfrm>
          <a:prstGeom prst="rect">
            <a:avLst/>
          </a:prstGeom>
          <a:noFill/>
          <a:ln>
            <a:noFill/>
          </a:ln>
        </p:spPr>
      </p:sp>
      <p:sp>
        <p:nvSpPr>
          <p:cNvPr id="72" name="Google Shape;72;g100e299d3cb_5_43"/>
          <p:cNvSpPr txBox="1">
            <a:spLocks noGrp="1"/>
          </p:cNvSpPr>
          <p:nvPr>
            <p:ph type="body" idx="1"/>
          </p:nvPr>
        </p:nvSpPr>
        <p:spPr>
          <a:xfrm>
            <a:off x="1792288" y="4025503"/>
            <a:ext cx="5486400" cy="603600"/>
          </a:xfrm>
          <a:prstGeom prst="rect">
            <a:avLst/>
          </a:prstGeom>
          <a:noFill/>
          <a:ln>
            <a:noFill/>
          </a:ln>
        </p:spPr>
        <p:txBody>
          <a:bodyPr spcFirstLastPara="1" wrap="square" lIns="68575" tIns="34275" rIns="68575" bIns="34275" anchor="t" anchorCtr="0">
            <a:noAutofit/>
          </a:bodyPr>
          <a:lstStyle>
            <a:lvl1pPr marL="457200" lvl="0" indent="-228600" algn="l">
              <a:lnSpc>
                <a:spcPct val="100000"/>
              </a:lnSpc>
              <a:spcBef>
                <a:spcPts val="200"/>
              </a:spcBef>
              <a:spcAft>
                <a:spcPts val="0"/>
              </a:spcAft>
              <a:buSzPts val="800"/>
              <a:buNone/>
              <a:defRPr sz="1100"/>
            </a:lvl1pPr>
            <a:lvl2pPr marL="914400" lvl="1" indent="-228600" algn="l">
              <a:lnSpc>
                <a:spcPct val="100000"/>
              </a:lnSpc>
              <a:spcBef>
                <a:spcPts val="200"/>
              </a:spcBef>
              <a:spcAft>
                <a:spcPts val="0"/>
              </a:spcAft>
              <a:buSzPts val="700"/>
              <a:buNone/>
              <a:defRPr sz="900"/>
            </a:lvl2pPr>
            <a:lvl3pPr marL="1371600" lvl="2" indent="-228600" algn="l">
              <a:lnSpc>
                <a:spcPct val="100000"/>
              </a:lnSpc>
              <a:spcBef>
                <a:spcPts val="200"/>
              </a:spcBef>
              <a:spcAft>
                <a:spcPts val="0"/>
              </a:spcAft>
              <a:buSzPts val="500"/>
              <a:buNone/>
              <a:defRPr sz="800"/>
            </a:lvl3pPr>
            <a:lvl4pPr marL="1828800" lvl="3" indent="-228600" algn="l">
              <a:lnSpc>
                <a:spcPct val="100000"/>
              </a:lnSpc>
              <a:spcBef>
                <a:spcPts val="100"/>
              </a:spcBef>
              <a:spcAft>
                <a:spcPts val="0"/>
              </a:spcAft>
              <a:buSzPts val="500"/>
              <a:buNone/>
              <a:defRPr sz="700"/>
            </a:lvl4pPr>
            <a:lvl5pPr marL="2286000" lvl="4" indent="-228600" algn="l">
              <a:lnSpc>
                <a:spcPct val="100000"/>
              </a:lnSpc>
              <a:spcBef>
                <a:spcPts val="100"/>
              </a:spcBef>
              <a:spcAft>
                <a:spcPts val="0"/>
              </a:spcAft>
              <a:buSzPts val="700"/>
              <a:buNone/>
              <a:defRPr sz="700"/>
            </a:lvl5pPr>
            <a:lvl6pPr marL="2743200" lvl="5" indent="-228600" algn="l">
              <a:lnSpc>
                <a:spcPct val="100000"/>
              </a:lnSpc>
              <a:spcBef>
                <a:spcPts val="100"/>
              </a:spcBef>
              <a:spcAft>
                <a:spcPts val="0"/>
              </a:spcAft>
              <a:buSzPts val="700"/>
              <a:buNone/>
              <a:defRPr sz="700"/>
            </a:lvl6pPr>
            <a:lvl7pPr marL="3200400" lvl="6" indent="-228600" algn="l">
              <a:lnSpc>
                <a:spcPct val="100000"/>
              </a:lnSpc>
              <a:spcBef>
                <a:spcPts val="100"/>
              </a:spcBef>
              <a:spcAft>
                <a:spcPts val="0"/>
              </a:spcAft>
              <a:buSzPts val="700"/>
              <a:buNone/>
              <a:defRPr sz="700"/>
            </a:lvl7pPr>
            <a:lvl8pPr marL="3657600" lvl="7" indent="-228600" algn="l">
              <a:lnSpc>
                <a:spcPct val="100000"/>
              </a:lnSpc>
              <a:spcBef>
                <a:spcPts val="100"/>
              </a:spcBef>
              <a:spcAft>
                <a:spcPts val="0"/>
              </a:spcAft>
              <a:buSzPts val="700"/>
              <a:buNone/>
              <a:defRPr sz="700"/>
            </a:lvl8pPr>
            <a:lvl9pPr marL="4114800" lvl="8" indent="-228600" algn="l">
              <a:lnSpc>
                <a:spcPct val="100000"/>
              </a:lnSpc>
              <a:spcBef>
                <a:spcPts val="100"/>
              </a:spcBef>
              <a:spcAft>
                <a:spcPts val="0"/>
              </a:spcAft>
              <a:buSzPts val="700"/>
              <a:buNone/>
              <a:defRPr sz="700"/>
            </a:lvl9pPr>
          </a:lstStyle>
          <a:p>
            <a:endParaRPr/>
          </a:p>
        </p:txBody>
      </p:sp>
      <p:sp>
        <p:nvSpPr>
          <p:cNvPr id="73" name="Google Shape;73;g100e299d3cb_5_43"/>
          <p:cNvSpPr txBox="1">
            <a:spLocks noGrp="1"/>
          </p:cNvSpPr>
          <p:nvPr>
            <p:ph type="ftr" idx="11"/>
          </p:nvPr>
        </p:nvSpPr>
        <p:spPr>
          <a:xfrm>
            <a:off x="2555882" y="4839891"/>
            <a:ext cx="4983300" cy="180900"/>
          </a:xfrm>
          <a:prstGeom prst="rect">
            <a:avLst/>
          </a:prstGeom>
          <a:noFill/>
          <a:ln>
            <a:noFill/>
          </a:ln>
        </p:spPr>
        <p:txBody>
          <a:bodyPr spcFirstLastPara="1" wrap="square" lIns="68575" tIns="34275" rIns="68575" bIns="34275" anchor="b" anchorCtr="0">
            <a:noAutofit/>
          </a:bodyPr>
          <a:lstStyle>
            <a:lvl1pPr lvl="0" algn="r">
              <a:lnSpc>
                <a:spcPct val="100000"/>
              </a:lnSpc>
              <a:spcBef>
                <a:spcPts val="0"/>
              </a:spcBef>
              <a:spcAft>
                <a:spcPts val="0"/>
              </a:spcAft>
              <a:buClr>
                <a:srgbClr val="A50021"/>
              </a:buClr>
              <a:buSzPts val="1100"/>
              <a:buFont typeface="Arial"/>
              <a:buNone/>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a:endParaRPr/>
          </a:p>
        </p:txBody>
      </p:sp>
      <p:sp>
        <p:nvSpPr>
          <p:cNvPr id="74" name="Google Shape;74;g100e299d3cb_5_43"/>
          <p:cNvSpPr txBox="1">
            <a:spLocks noGrp="1"/>
          </p:cNvSpPr>
          <p:nvPr>
            <p:ph type="sldNum" idx="12"/>
          </p:nvPr>
        </p:nvSpPr>
        <p:spPr>
          <a:xfrm>
            <a:off x="7010400" y="4860342"/>
            <a:ext cx="2133600" cy="180900"/>
          </a:xfrm>
          <a:prstGeom prst="rect">
            <a:avLst/>
          </a:prstGeom>
          <a:noFill/>
          <a:ln>
            <a:noFill/>
          </a:ln>
        </p:spPr>
        <p:txBody>
          <a:bodyPr spcFirstLastPara="1" wrap="square" lIns="68575" tIns="34275" rIns="68575" bIns="34275" anchor="b"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TW"/>
              <a:t>‹#›</a:t>
            </a:fld>
            <a:endParaRPr/>
          </a:p>
        </p:txBody>
      </p:sp>
      <p:sp>
        <p:nvSpPr>
          <p:cNvPr id="75" name="Google Shape;75;g100e299d3cb_5_43"/>
          <p:cNvSpPr txBox="1">
            <a:spLocks noGrp="1"/>
          </p:cNvSpPr>
          <p:nvPr>
            <p:ph type="dt" idx="10"/>
          </p:nvPr>
        </p:nvSpPr>
        <p:spPr>
          <a:xfrm>
            <a:off x="468313" y="4677966"/>
            <a:ext cx="2133600" cy="357300"/>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Clr>
                <a:schemeClr val="dk1"/>
              </a:buClr>
              <a:buSzPts val="1100"/>
              <a:buFont typeface="Arial"/>
              <a:buNone/>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標題及直排文字" type="vertTx">
  <p:cSld name="VERTICAL_TEXT">
    <p:spTree>
      <p:nvGrpSpPr>
        <p:cNvPr id="1" name="Shape 76"/>
        <p:cNvGrpSpPr/>
        <p:nvPr/>
      </p:nvGrpSpPr>
      <p:grpSpPr>
        <a:xfrm>
          <a:off x="0" y="0"/>
          <a:ext cx="0" cy="0"/>
          <a:chOff x="0" y="0"/>
          <a:chExt cx="0" cy="0"/>
        </a:xfrm>
      </p:grpSpPr>
      <p:sp>
        <p:nvSpPr>
          <p:cNvPr id="77" name="Google Shape;77;g100e299d3cb_5_50"/>
          <p:cNvSpPr txBox="1">
            <a:spLocks noGrp="1"/>
          </p:cNvSpPr>
          <p:nvPr>
            <p:ph type="title"/>
          </p:nvPr>
        </p:nvSpPr>
        <p:spPr>
          <a:xfrm>
            <a:off x="457200" y="342900"/>
            <a:ext cx="8229600" cy="10287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8" name="Google Shape;78;g100e299d3cb_5_50"/>
          <p:cNvSpPr txBox="1">
            <a:spLocks noGrp="1"/>
          </p:cNvSpPr>
          <p:nvPr>
            <p:ph type="body" idx="1"/>
          </p:nvPr>
        </p:nvSpPr>
        <p:spPr>
          <a:xfrm rot="5400000">
            <a:off x="3043664" y="-1191838"/>
            <a:ext cx="3078900" cy="8229600"/>
          </a:xfrm>
          <a:prstGeom prst="rect">
            <a:avLst/>
          </a:prstGeom>
          <a:noFill/>
          <a:ln>
            <a:noFill/>
          </a:ln>
        </p:spPr>
        <p:txBody>
          <a:bodyPr spcFirstLastPara="1" wrap="square" lIns="68575" tIns="34275" rIns="68575" bIns="34275" anchor="t" anchorCtr="0">
            <a:noAutofit/>
          </a:bodyPr>
          <a:lstStyle>
            <a:lvl1pPr marL="457200" lvl="0" indent="-292100" algn="l">
              <a:lnSpc>
                <a:spcPct val="100000"/>
              </a:lnSpc>
              <a:spcBef>
                <a:spcPts val="300"/>
              </a:spcBef>
              <a:spcAft>
                <a:spcPts val="0"/>
              </a:spcAft>
              <a:buSzPts val="1000"/>
              <a:buChar char="■"/>
              <a:defRPr/>
            </a:lvl1pPr>
            <a:lvl2pPr marL="914400" lvl="1" indent="-298450" algn="l">
              <a:lnSpc>
                <a:spcPct val="100000"/>
              </a:lnSpc>
              <a:spcBef>
                <a:spcPts val="300"/>
              </a:spcBef>
              <a:spcAft>
                <a:spcPts val="0"/>
              </a:spcAft>
              <a:buSzPts val="1100"/>
              <a:buChar char="◻"/>
              <a:defRPr/>
            </a:lvl2pPr>
            <a:lvl3pPr marL="1371600" lvl="2" indent="-285750" algn="l">
              <a:lnSpc>
                <a:spcPct val="100000"/>
              </a:lnSpc>
              <a:spcBef>
                <a:spcPts val="300"/>
              </a:spcBef>
              <a:spcAft>
                <a:spcPts val="0"/>
              </a:spcAft>
              <a:buSzPts val="900"/>
              <a:buChar char="■"/>
              <a:defRPr/>
            </a:lvl3pPr>
            <a:lvl4pPr marL="1828800" lvl="3" indent="-285750" algn="l">
              <a:lnSpc>
                <a:spcPct val="100000"/>
              </a:lnSpc>
              <a:spcBef>
                <a:spcPts val="300"/>
              </a:spcBef>
              <a:spcAft>
                <a:spcPts val="0"/>
              </a:spcAft>
              <a:buSzPts val="900"/>
              <a:buChar char="◻"/>
              <a:defRPr/>
            </a:lvl4pPr>
            <a:lvl5pPr marL="2286000" lvl="4" indent="-317500" algn="l">
              <a:lnSpc>
                <a:spcPct val="100000"/>
              </a:lnSpc>
              <a:spcBef>
                <a:spcPts val="300"/>
              </a:spcBef>
              <a:spcAft>
                <a:spcPts val="0"/>
              </a:spcAft>
              <a:buSzPts val="1400"/>
              <a:buChar char="▪"/>
              <a:defRPr/>
            </a:lvl5pPr>
            <a:lvl6pPr marL="2743200" lvl="5" indent="-317500" algn="l">
              <a:lnSpc>
                <a:spcPct val="100000"/>
              </a:lnSpc>
              <a:spcBef>
                <a:spcPts val="300"/>
              </a:spcBef>
              <a:spcAft>
                <a:spcPts val="0"/>
              </a:spcAft>
              <a:buSzPts val="1400"/>
              <a:buChar char="▪"/>
              <a:defRPr/>
            </a:lvl6pPr>
            <a:lvl7pPr marL="3200400" lvl="6" indent="-317500" algn="l">
              <a:lnSpc>
                <a:spcPct val="100000"/>
              </a:lnSpc>
              <a:spcBef>
                <a:spcPts val="300"/>
              </a:spcBef>
              <a:spcAft>
                <a:spcPts val="0"/>
              </a:spcAft>
              <a:buSzPts val="1400"/>
              <a:buChar char="▪"/>
              <a:defRPr/>
            </a:lvl7pPr>
            <a:lvl8pPr marL="3657600" lvl="7" indent="-317500" algn="l">
              <a:lnSpc>
                <a:spcPct val="100000"/>
              </a:lnSpc>
              <a:spcBef>
                <a:spcPts val="300"/>
              </a:spcBef>
              <a:spcAft>
                <a:spcPts val="0"/>
              </a:spcAft>
              <a:buSzPts val="1400"/>
              <a:buChar char="▪"/>
              <a:defRPr/>
            </a:lvl8pPr>
            <a:lvl9pPr marL="4114800" lvl="8" indent="-317500" algn="l">
              <a:lnSpc>
                <a:spcPct val="100000"/>
              </a:lnSpc>
              <a:spcBef>
                <a:spcPts val="300"/>
              </a:spcBef>
              <a:spcAft>
                <a:spcPts val="0"/>
              </a:spcAft>
              <a:buSzPts val="1400"/>
              <a:buChar char="▪"/>
              <a:defRPr/>
            </a:lvl9pPr>
          </a:lstStyle>
          <a:p>
            <a:endParaRPr/>
          </a:p>
        </p:txBody>
      </p:sp>
      <p:sp>
        <p:nvSpPr>
          <p:cNvPr id="79" name="Google Shape;79;g100e299d3cb_5_50"/>
          <p:cNvSpPr txBox="1">
            <a:spLocks noGrp="1"/>
          </p:cNvSpPr>
          <p:nvPr>
            <p:ph type="ftr" idx="11"/>
          </p:nvPr>
        </p:nvSpPr>
        <p:spPr>
          <a:xfrm>
            <a:off x="2555882" y="4839891"/>
            <a:ext cx="4983300" cy="180900"/>
          </a:xfrm>
          <a:prstGeom prst="rect">
            <a:avLst/>
          </a:prstGeom>
          <a:noFill/>
          <a:ln>
            <a:noFill/>
          </a:ln>
        </p:spPr>
        <p:txBody>
          <a:bodyPr spcFirstLastPara="1" wrap="square" lIns="68575" tIns="34275" rIns="68575" bIns="34275" anchor="b" anchorCtr="0">
            <a:noAutofit/>
          </a:bodyPr>
          <a:lstStyle>
            <a:lvl1pPr lvl="0" algn="r">
              <a:lnSpc>
                <a:spcPct val="100000"/>
              </a:lnSpc>
              <a:spcBef>
                <a:spcPts val="0"/>
              </a:spcBef>
              <a:spcAft>
                <a:spcPts val="0"/>
              </a:spcAft>
              <a:buClr>
                <a:srgbClr val="A50021"/>
              </a:buClr>
              <a:buSzPts val="1100"/>
              <a:buFont typeface="Arial"/>
              <a:buNone/>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a:endParaRPr/>
          </a:p>
        </p:txBody>
      </p:sp>
      <p:sp>
        <p:nvSpPr>
          <p:cNvPr id="80" name="Google Shape;80;g100e299d3cb_5_50"/>
          <p:cNvSpPr txBox="1">
            <a:spLocks noGrp="1"/>
          </p:cNvSpPr>
          <p:nvPr>
            <p:ph type="sldNum" idx="12"/>
          </p:nvPr>
        </p:nvSpPr>
        <p:spPr>
          <a:xfrm>
            <a:off x="7010400" y="4856560"/>
            <a:ext cx="2133600" cy="180900"/>
          </a:xfrm>
          <a:prstGeom prst="rect">
            <a:avLst/>
          </a:prstGeom>
          <a:noFill/>
          <a:ln>
            <a:noFill/>
          </a:ln>
        </p:spPr>
        <p:txBody>
          <a:bodyPr spcFirstLastPara="1" wrap="square" lIns="68575" tIns="34275" rIns="68575" bIns="34275" anchor="b"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TW"/>
              <a:t>‹#›</a:t>
            </a:fld>
            <a:endParaRPr/>
          </a:p>
        </p:txBody>
      </p:sp>
      <p:sp>
        <p:nvSpPr>
          <p:cNvPr id="81" name="Google Shape;81;g100e299d3cb_5_50"/>
          <p:cNvSpPr txBox="1">
            <a:spLocks noGrp="1"/>
          </p:cNvSpPr>
          <p:nvPr>
            <p:ph type="dt" idx="10"/>
          </p:nvPr>
        </p:nvSpPr>
        <p:spPr>
          <a:xfrm>
            <a:off x="468313" y="4677966"/>
            <a:ext cx="2133600" cy="357300"/>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Clr>
                <a:schemeClr val="dk1"/>
              </a:buClr>
              <a:buSzPts val="1100"/>
              <a:buFont typeface="Arial"/>
              <a:buNone/>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直排標題及文字" type="vertTitleAndTx">
  <p:cSld name="VERTICAL_TITLE_AND_VERTICAL_TEXT">
    <p:spTree>
      <p:nvGrpSpPr>
        <p:cNvPr id="1" name="Shape 82"/>
        <p:cNvGrpSpPr/>
        <p:nvPr/>
      </p:nvGrpSpPr>
      <p:grpSpPr>
        <a:xfrm>
          <a:off x="0" y="0"/>
          <a:ext cx="0" cy="0"/>
          <a:chOff x="0" y="0"/>
          <a:chExt cx="0" cy="0"/>
        </a:xfrm>
      </p:grpSpPr>
      <p:sp>
        <p:nvSpPr>
          <p:cNvPr id="83" name="Google Shape;83;g100e299d3cb_5_56"/>
          <p:cNvSpPr txBox="1">
            <a:spLocks noGrp="1"/>
          </p:cNvSpPr>
          <p:nvPr>
            <p:ph type="title"/>
          </p:nvPr>
        </p:nvSpPr>
        <p:spPr>
          <a:xfrm rot="5400000">
            <a:off x="5608663" y="1373250"/>
            <a:ext cx="4119600" cy="2058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4" name="Google Shape;84;g100e299d3cb_5_56"/>
          <p:cNvSpPr txBox="1">
            <a:spLocks noGrp="1"/>
          </p:cNvSpPr>
          <p:nvPr>
            <p:ph type="body" idx="1"/>
          </p:nvPr>
        </p:nvSpPr>
        <p:spPr>
          <a:xfrm rot="5400000">
            <a:off x="1412027" y="-611999"/>
            <a:ext cx="4119600" cy="6029400"/>
          </a:xfrm>
          <a:prstGeom prst="rect">
            <a:avLst/>
          </a:prstGeom>
          <a:noFill/>
          <a:ln>
            <a:noFill/>
          </a:ln>
        </p:spPr>
        <p:txBody>
          <a:bodyPr spcFirstLastPara="1" wrap="square" lIns="68575" tIns="34275" rIns="68575" bIns="34275" anchor="t" anchorCtr="0">
            <a:noAutofit/>
          </a:bodyPr>
          <a:lstStyle>
            <a:lvl1pPr marL="457200" lvl="0" indent="-292100" algn="l">
              <a:lnSpc>
                <a:spcPct val="100000"/>
              </a:lnSpc>
              <a:spcBef>
                <a:spcPts val="300"/>
              </a:spcBef>
              <a:spcAft>
                <a:spcPts val="0"/>
              </a:spcAft>
              <a:buSzPts val="1000"/>
              <a:buChar char="■"/>
              <a:defRPr/>
            </a:lvl1pPr>
            <a:lvl2pPr marL="914400" lvl="1" indent="-298450" algn="l">
              <a:lnSpc>
                <a:spcPct val="100000"/>
              </a:lnSpc>
              <a:spcBef>
                <a:spcPts val="300"/>
              </a:spcBef>
              <a:spcAft>
                <a:spcPts val="0"/>
              </a:spcAft>
              <a:buSzPts val="1100"/>
              <a:buChar char="◻"/>
              <a:defRPr/>
            </a:lvl2pPr>
            <a:lvl3pPr marL="1371600" lvl="2" indent="-285750" algn="l">
              <a:lnSpc>
                <a:spcPct val="100000"/>
              </a:lnSpc>
              <a:spcBef>
                <a:spcPts val="300"/>
              </a:spcBef>
              <a:spcAft>
                <a:spcPts val="0"/>
              </a:spcAft>
              <a:buSzPts val="900"/>
              <a:buChar char="■"/>
              <a:defRPr/>
            </a:lvl3pPr>
            <a:lvl4pPr marL="1828800" lvl="3" indent="-285750" algn="l">
              <a:lnSpc>
                <a:spcPct val="100000"/>
              </a:lnSpc>
              <a:spcBef>
                <a:spcPts val="300"/>
              </a:spcBef>
              <a:spcAft>
                <a:spcPts val="0"/>
              </a:spcAft>
              <a:buSzPts val="900"/>
              <a:buChar char="◻"/>
              <a:defRPr/>
            </a:lvl4pPr>
            <a:lvl5pPr marL="2286000" lvl="4" indent="-317500" algn="l">
              <a:lnSpc>
                <a:spcPct val="100000"/>
              </a:lnSpc>
              <a:spcBef>
                <a:spcPts val="300"/>
              </a:spcBef>
              <a:spcAft>
                <a:spcPts val="0"/>
              </a:spcAft>
              <a:buSzPts val="1400"/>
              <a:buChar char="▪"/>
              <a:defRPr/>
            </a:lvl5pPr>
            <a:lvl6pPr marL="2743200" lvl="5" indent="-317500" algn="l">
              <a:lnSpc>
                <a:spcPct val="100000"/>
              </a:lnSpc>
              <a:spcBef>
                <a:spcPts val="300"/>
              </a:spcBef>
              <a:spcAft>
                <a:spcPts val="0"/>
              </a:spcAft>
              <a:buSzPts val="1400"/>
              <a:buChar char="▪"/>
              <a:defRPr/>
            </a:lvl6pPr>
            <a:lvl7pPr marL="3200400" lvl="6" indent="-317500" algn="l">
              <a:lnSpc>
                <a:spcPct val="100000"/>
              </a:lnSpc>
              <a:spcBef>
                <a:spcPts val="300"/>
              </a:spcBef>
              <a:spcAft>
                <a:spcPts val="0"/>
              </a:spcAft>
              <a:buSzPts val="1400"/>
              <a:buChar char="▪"/>
              <a:defRPr/>
            </a:lvl7pPr>
            <a:lvl8pPr marL="3657600" lvl="7" indent="-317500" algn="l">
              <a:lnSpc>
                <a:spcPct val="100000"/>
              </a:lnSpc>
              <a:spcBef>
                <a:spcPts val="300"/>
              </a:spcBef>
              <a:spcAft>
                <a:spcPts val="0"/>
              </a:spcAft>
              <a:buSzPts val="1400"/>
              <a:buChar char="▪"/>
              <a:defRPr/>
            </a:lvl8pPr>
            <a:lvl9pPr marL="4114800" lvl="8" indent="-317500" algn="l">
              <a:lnSpc>
                <a:spcPct val="100000"/>
              </a:lnSpc>
              <a:spcBef>
                <a:spcPts val="300"/>
              </a:spcBef>
              <a:spcAft>
                <a:spcPts val="0"/>
              </a:spcAft>
              <a:buSzPts val="1400"/>
              <a:buChar char="▪"/>
              <a:defRPr/>
            </a:lvl9pPr>
          </a:lstStyle>
          <a:p>
            <a:endParaRPr/>
          </a:p>
        </p:txBody>
      </p:sp>
      <p:sp>
        <p:nvSpPr>
          <p:cNvPr id="85" name="Google Shape;85;g100e299d3cb_5_56"/>
          <p:cNvSpPr txBox="1">
            <a:spLocks noGrp="1"/>
          </p:cNvSpPr>
          <p:nvPr>
            <p:ph type="ftr" idx="11"/>
          </p:nvPr>
        </p:nvSpPr>
        <p:spPr>
          <a:xfrm>
            <a:off x="2555882" y="4839891"/>
            <a:ext cx="4983300" cy="180900"/>
          </a:xfrm>
          <a:prstGeom prst="rect">
            <a:avLst/>
          </a:prstGeom>
          <a:noFill/>
          <a:ln>
            <a:noFill/>
          </a:ln>
        </p:spPr>
        <p:txBody>
          <a:bodyPr spcFirstLastPara="1" wrap="square" lIns="68575" tIns="34275" rIns="68575" bIns="34275" anchor="b" anchorCtr="0">
            <a:noAutofit/>
          </a:bodyPr>
          <a:lstStyle>
            <a:lvl1pPr lvl="0" algn="r">
              <a:lnSpc>
                <a:spcPct val="100000"/>
              </a:lnSpc>
              <a:spcBef>
                <a:spcPts val="0"/>
              </a:spcBef>
              <a:spcAft>
                <a:spcPts val="0"/>
              </a:spcAft>
              <a:buClr>
                <a:srgbClr val="A50021"/>
              </a:buClr>
              <a:buSzPts val="1100"/>
              <a:buFont typeface="Arial"/>
              <a:buNone/>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a:endParaRPr/>
          </a:p>
        </p:txBody>
      </p:sp>
      <p:sp>
        <p:nvSpPr>
          <p:cNvPr id="86" name="Google Shape;86;g100e299d3cb_5_56"/>
          <p:cNvSpPr txBox="1">
            <a:spLocks noGrp="1"/>
          </p:cNvSpPr>
          <p:nvPr>
            <p:ph type="sldNum" idx="12"/>
          </p:nvPr>
        </p:nvSpPr>
        <p:spPr>
          <a:xfrm>
            <a:off x="7010400" y="4860342"/>
            <a:ext cx="2133600" cy="180900"/>
          </a:xfrm>
          <a:prstGeom prst="rect">
            <a:avLst/>
          </a:prstGeom>
          <a:noFill/>
          <a:ln>
            <a:noFill/>
          </a:ln>
        </p:spPr>
        <p:txBody>
          <a:bodyPr spcFirstLastPara="1" wrap="square" lIns="68575" tIns="34275" rIns="68575" bIns="34275" anchor="b"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TW"/>
              <a:t>‹#›</a:t>
            </a:fld>
            <a:endParaRPr/>
          </a:p>
        </p:txBody>
      </p:sp>
      <p:sp>
        <p:nvSpPr>
          <p:cNvPr id="87" name="Google Shape;87;g100e299d3cb_5_56"/>
          <p:cNvSpPr txBox="1">
            <a:spLocks noGrp="1"/>
          </p:cNvSpPr>
          <p:nvPr>
            <p:ph type="dt" idx="10"/>
          </p:nvPr>
        </p:nvSpPr>
        <p:spPr>
          <a:xfrm>
            <a:off x="468313" y="4677966"/>
            <a:ext cx="2133600" cy="357300"/>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Clr>
                <a:schemeClr val="dk1"/>
              </a:buClr>
              <a:buSzPts val="1100"/>
              <a:buFont typeface="Arial"/>
              <a:buNone/>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342900"/>
            <a:ext cx="8229600" cy="581645"/>
          </a:xfrm>
        </p:spPr>
        <p:txBody>
          <a:bodyPr/>
          <a:lstStyle/>
          <a:p>
            <a:r>
              <a:rPr lang="zh-TW" altLang="en-US" dirty="0"/>
              <a:t>按一下以編輯母片標題樣式</a:t>
            </a:r>
          </a:p>
        </p:txBody>
      </p:sp>
      <p:sp>
        <p:nvSpPr>
          <p:cNvPr id="3" name="內容版面配置區 2"/>
          <p:cNvSpPr>
            <a:spLocks noGrp="1"/>
          </p:cNvSpPr>
          <p:nvPr>
            <p:ph idx="1"/>
          </p:nvPr>
        </p:nvSpPr>
        <p:spPr/>
        <p:txBody>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投影片編號版面配置區 3"/>
          <p:cNvSpPr>
            <a:spLocks noGrp="1"/>
          </p:cNvSpPr>
          <p:nvPr>
            <p:ph type="sldNum" sz="quarter" idx="10"/>
          </p:nvPr>
        </p:nvSpPr>
        <p:spPr>
          <a:xfrm>
            <a:off x="7010400" y="4921379"/>
            <a:ext cx="2133600" cy="180900"/>
          </a:xfrm>
        </p:spPr>
        <p:txBody>
          <a:bodyPr/>
          <a:lstStyle>
            <a:lvl1pPr>
              <a:defRPr/>
            </a:lvl1pPr>
          </a:lstStyle>
          <a:p>
            <a:fld id="{7A97B5DE-3CB1-4C6F-ACB5-6BC122C5FF78}" type="slidenum">
              <a:rPr lang="en-US" altLang="zh-TW"/>
              <a:pPr/>
              <a:t>‹#›</a:t>
            </a:fld>
            <a:endParaRPr lang="en-US" altLang="zh-TW"/>
          </a:p>
        </p:txBody>
      </p:sp>
    </p:spTree>
    <p:extLst>
      <p:ext uri="{BB962C8B-B14F-4D97-AF65-F5344CB8AC3E}">
        <p14:creationId xmlns:p14="http://schemas.microsoft.com/office/powerpoint/2010/main" val="2961970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只有標題" userDrawn="1">
  <p:cSld name="1_只有標題">
    <p:spTree>
      <p:nvGrpSpPr>
        <p:cNvPr id="1" name="Shape 41"/>
        <p:cNvGrpSpPr/>
        <p:nvPr/>
      </p:nvGrpSpPr>
      <p:grpSpPr>
        <a:xfrm>
          <a:off x="0" y="0"/>
          <a:ext cx="0" cy="0"/>
          <a:chOff x="0" y="0"/>
          <a:chExt cx="0" cy="0"/>
        </a:xfrm>
      </p:grpSpPr>
      <p:sp>
        <p:nvSpPr>
          <p:cNvPr id="42" name="Google Shape;42;p12"/>
          <p:cNvSpPr txBox="1">
            <a:spLocks noGrp="1"/>
          </p:cNvSpPr>
          <p:nvPr>
            <p:ph type="title"/>
          </p:nvPr>
        </p:nvSpPr>
        <p:spPr>
          <a:xfrm>
            <a:off x="457200" y="342900"/>
            <a:ext cx="8229600" cy="10287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3" name="Google Shape;43;p12"/>
          <p:cNvSpPr txBox="1">
            <a:spLocks noGrp="1"/>
          </p:cNvSpPr>
          <p:nvPr>
            <p:ph type="ftr" idx="11"/>
          </p:nvPr>
        </p:nvSpPr>
        <p:spPr>
          <a:xfrm>
            <a:off x="2555882" y="4839891"/>
            <a:ext cx="4983300" cy="180900"/>
          </a:xfrm>
          <a:prstGeom prst="rect">
            <a:avLst/>
          </a:prstGeom>
          <a:noFill/>
          <a:ln>
            <a:noFill/>
          </a:ln>
        </p:spPr>
        <p:txBody>
          <a:bodyPr spcFirstLastPara="1" wrap="square" lIns="68575" tIns="34275" rIns="68575" bIns="34275" anchor="b" anchorCtr="0">
            <a:noAutofit/>
          </a:bodyPr>
          <a:lstStyle>
            <a:lvl1pPr lvl="0" algn="r">
              <a:lnSpc>
                <a:spcPct val="100000"/>
              </a:lnSpc>
              <a:spcBef>
                <a:spcPts val="0"/>
              </a:spcBef>
              <a:spcAft>
                <a:spcPts val="0"/>
              </a:spcAft>
              <a:buClr>
                <a:srgbClr val="A50021"/>
              </a:buClr>
              <a:buSzPts val="1100"/>
              <a:buFont typeface="Arial"/>
              <a:buNone/>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a:endParaRPr/>
          </a:p>
        </p:txBody>
      </p:sp>
      <p:sp>
        <p:nvSpPr>
          <p:cNvPr id="44" name="Google Shape;44;p12"/>
          <p:cNvSpPr txBox="1">
            <a:spLocks noGrp="1"/>
          </p:cNvSpPr>
          <p:nvPr>
            <p:ph type="sldNum" idx="12"/>
          </p:nvPr>
        </p:nvSpPr>
        <p:spPr>
          <a:xfrm>
            <a:off x="7010400" y="4856560"/>
            <a:ext cx="2133600" cy="180900"/>
          </a:xfrm>
          <a:prstGeom prst="rect">
            <a:avLst/>
          </a:prstGeom>
          <a:noFill/>
          <a:ln>
            <a:noFill/>
          </a:ln>
        </p:spPr>
        <p:txBody>
          <a:bodyPr spcFirstLastPara="1" wrap="square" lIns="68575" tIns="34275" rIns="68575" bIns="34275" anchor="b"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5" name="Google Shape;45;p12"/>
          <p:cNvSpPr txBox="1">
            <a:spLocks noGrp="1"/>
          </p:cNvSpPr>
          <p:nvPr>
            <p:ph type="dt" idx="10"/>
          </p:nvPr>
        </p:nvSpPr>
        <p:spPr>
          <a:xfrm>
            <a:off x="468313" y="4677966"/>
            <a:ext cx="2133600" cy="357300"/>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Clr>
                <a:schemeClr val="dk1"/>
              </a:buClr>
              <a:buSzPts val="1100"/>
              <a:buFont typeface="Arial"/>
              <a:buNone/>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a:endParaRPr/>
          </a:p>
        </p:txBody>
      </p:sp>
      <p:sp>
        <p:nvSpPr>
          <p:cNvPr id="6" name="矩形 5">
            <a:extLst>
              <a:ext uri="{FF2B5EF4-FFF2-40B4-BE49-F238E27FC236}">
                <a16:creationId xmlns:a16="http://schemas.microsoft.com/office/drawing/2014/main" id="{87B94116-0026-481B-85BD-671CDEF5B34A}"/>
              </a:ext>
            </a:extLst>
          </p:cNvPr>
          <p:cNvSpPr/>
          <p:nvPr userDrawn="1"/>
        </p:nvSpPr>
        <p:spPr>
          <a:xfrm>
            <a:off x="7769955" y="4537769"/>
            <a:ext cx="1149111" cy="516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n>
                <a:noFill/>
              </a:ln>
            </a:endParaRPr>
          </a:p>
        </p:txBody>
      </p:sp>
      <p:sp>
        <p:nvSpPr>
          <p:cNvPr id="8" name="Google Shape;48;p37">
            <a:extLst>
              <a:ext uri="{FF2B5EF4-FFF2-40B4-BE49-F238E27FC236}">
                <a16:creationId xmlns:a16="http://schemas.microsoft.com/office/drawing/2014/main" id="{D339B59C-F375-4FAF-A9A9-BF772E9C9045}"/>
              </a:ext>
            </a:extLst>
          </p:cNvPr>
          <p:cNvSpPr txBox="1">
            <a:spLocks noGrp="1"/>
          </p:cNvSpPr>
          <p:nvPr>
            <p:ph type="body" idx="1" hasCustomPrompt="1"/>
          </p:nvPr>
        </p:nvSpPr>
        <p:spPr>
          <a:xfrm>
            <a:off x="468313" y="1383512"/>
            <a:ext cx="8229600" cy="3078900"/>
          </a:xfrm>
          <a:prstGeom prst="rect">
            <a:avLst/>
          </a:prstGeom>
          <a:noFill/>
          <a:ln>
            <a:noFill/>
          </a:ln>
        </p:spPr>
        <p:txBody>
          <a:bodyPr spcFirstLastPara="1" wrap="square" lIns="68575" tIns="34275" rIns="68575" bIns="34275" anchor="t" anchorCtr="0">
            <a:noAutofit/>
          </a:bodyPr>
          <a:lstStyle>
            <a:lvl1pPr marL="457200" lvl="0" indent="-342900" algn="l">
              <a:lnSpc>
                <a:spcPct val="100000"/>
              </a:lnSpc>
              <a:spcBef>
                <a:spcPts val="500"/>
              </a:spcBef>
              <a:spcAft>
                <a:spcPts val="0"/>
              </a:spcAft>
              <a:buSzPts val="1800"/>
              <a:buChar char="■"/>
              <a:defRPr/>
            </a:lvl1pPr>
            <a:lvl2pPr marL="719138" lvl="1" indent="-336550" algn="l">
              <a:lnSpc>
                <a:spcPct val="100000"/>
              </a:lnSpc>
              <a:spcBef>
                <a:spcPts val="400"/>
              </a:spcBef>
              <a:spcAft>
                <a:spcPts val="0"/>
              </a:spcAft>
              <a:buSzPts val="1700"/>
              <a:buChar char="◻"/>
              <a:defRPr/>
            </a:lvl2pPr>
            <a:lvl3pPr marL="1371600" lvl="2" indent="-304800" algn="l">
              <a:lnSpc>
                <a:spcPct val="100000"/>
              </a:lnSpc>
              <a:spcBef>
                <a:spcPts val="400"/>
              </a:spcBef>
              <a:spcAft>
                <a:spcPts val="0"/>
              </a:spcAft>
              <a:buSzPts val="1200"/>
              <a:buChar char="■"/>
              <a:defRPr/>
            </a:lvl3pPr>
            <a:lvl4pPr marL="1828800" lvl="3" indent="-298450" algn="l">
              <a:lnSpc>
                <a:spcPct val="100000"/>
              </a:lnSpc>
              <a:spcBef>
                <a:spcPts val="300"/>
              </a:spcBef>
              <a:spcAft>
                <a:spcPts val="0"/>
              </a:spcAft>
              <a:buSzPts val="1100"/>
              <a:buChar char="◻"/>
              <a:defRPr/>
            </a:lvl4pPr>
            <a:lvl5pPr marL="2286000" lvl="4" indent="-323850" algn="l">
              <a:lnSpc>
                <a:spcPct val="100000"/>
              </a:lnSpc>
              <a:spcBef>
                <a:spcPts val="300"/>
              </a:spcBef>
              <a:spcAft>
                <a:spcPts val="0"/>
              </a:spcAft>
              <a:buSzPts val="1500"/>
              <a:buChar char="▪"/>
              <a:defRPr/>
            </a:lvl5pPr>
            <a:lvl6pPr marL="2743200" lvl="5" indent="-323850" algn="l">
              <a:lnSpc>
                <a:spcPct val="100000"/>
              </a:lnSpc>
              <a:spcBef>
                <a:spcPts val="300"/>
              </a:spcBef>
              <a:spcAft>
                <a:spcPts val="0"/>
              </a:spcAft>
              <a:buSzPts val="1500"/>
              <a:buChar char="▪"/>
              <a:defRPr/>
            </a:lvl6pPr>
            <a:lvl7pPr marL="3200400" lvl="6" indent="-323850" algn="l">
              <a:lnSpc>
                <a:spcPct val="100000"/>
              </a:lnSpc>
              <a:spcBef>
                <a:spcPts val="300"/>
              </a:spcBef>
              <a:spcAft>
                <a:spcPts val="0"/>
              </a:spcAft>
              <a:buSzPts val="1500"/>
              <a:buChar char="▪"/>
              <a:defRPr/>
            </a:lvl7pPr>
            <a:lvl8pPr marL="3657600" lvl="7" indent="-323850" algn="l">
              <a:lnSpc>
                <a:spcPct val="100000"/>
              </a:lnSpc>
              <a:spcBef>
                <a:spcPts val="300"/>
              </a:spcBef>
              <a:spcAft>
                <a:spcPts val="0"/>
              </a:spcAft>
              <a:buSzPts val="1500"/>
              <a:buChar char="▪"/>
              <a:defRPr/>
            </a:lvl8pPr>
            <a:lvl9pPr marL="4114800" lvl="8" indent="-323850" algn="l">
              <a:lnSpc>
                <a:spcPct val="100000"/>
              </a:lnSpc>
              <a:spcBef>
                <a:spcPts val="300"/>
              </a:spcBef>
              <a:spcAft>
                <a:spcPts val="0"/>
              </a:spcAft>
              <a:buSzPts val="1500"/>
              <a:buChar char="▪"/>
              <a:defRPr/>
            </a:lvl9pPr>
          </a:lstStyle>
          <a:p>
            <a:r>
              <a:rPr lang="en-US" altLang="zh-TW" dirty="0"/>
              <a:t> </a:t>
            </a:r>
          </a:p>
          <a:p>
            <a:pPr lvl="1"/>
            <a:r>
              <a:rPr lang="en-US" altLang="zh-TW" dirty="0"/>
              <a:t> </a:t>
            </a:r>
            <a:endParaRPr dirty="0"/>
          </a:p>
        </p:txBody>
      </p:sp>
    </p:spTree>
    <p:extLst>
      <p:ext uri="{BB962C8B-B14F-4D97-AF65-F5344CB8AC3E}">
        <p14:creationId xmlns:p14="http://schemas.microsoft.com/office/powerpoint/2010/main" val="1790007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8"/>
        <p:cNvGrpSpPr/>
        <p:nvPr/>
      </p:nvGrpSpPr>
      <p:grpSpPr>
        <a:xfrm>
          <a:off x="0" y="0"/>
          <a:ext cx="0" cy="0"/>
          <a:chOff x="0" y="0"/>
          <a:chExt cx="0" cy="0"/>
        </a:xfrm>
      </p:grpSpPr>
      <p:sp>
        <p:nvSpPr>
          <p:cNvPr id="39" name="Google Shape;39;g223f3afaad8_4_171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solidFill>
                  <a:schemeClr val="accent1"/>
                </a:solidFill>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40" name="Google Shape;40;g223f3afaad8_4_1716"/>
          <p:cNvSpPr txBox="1">
            <a:spLocks noGrp="1"/>
          </p:cNvSpPr>
          <p:nvPr>
            <p:ph type="body" idx="1"/>
          </p:nvPr>
        </p:nvSpPr>
        <p:spPr>
          <a:xfrm>
            <a:off x="720000" y="1074425"/>
            <a:ext cx="7704000" cy="3354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SzPts val="1400"/>
              <a:buChar char="●"/>
              <a:defRPr sz="1200"/>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dirty="0"/>
          </a:p>
        </p:txBody>
      </p:sp>
      <p:sp>
        <p:nvSpPr>
          <p:cNvPr id="41" name="Google Shape;41;g223f3afaad8_4_1716">
            <a:hlinkClick r:id="" action="ppaction://hlinkshowjump?jump=previousslide"/>
          </p:cNvPr>
          <p:cNvSpPr/>
          <p:nvPr/>
        </p:nvSpPr>
        <p:spPr>
          <a:xfrm>
            <a:off x="7500253" y="4753999"/>
            <a:ext cx="303892" cy="274851"/>
          </a:xfrm>
          <a:custGeom>
            <a:avLst/>
            <a:gdLst/>
            <a:ahLst/>
            <a:cxnLst/>
            <a:rect l="l" t="t" r="r" b="b"/>
            <a:pathLst>
              <a:path w="22382" h="22382" extrusionOk="0">
                <a:moveTo>
                  <a:pt x="0" y="1"/>
                </a:moveTo>
                <a:lnTo>
                  <a:pt x="0" y="22382"/>
                </a:lnTo>
                <a:lnTo>
                  <a:pt x="22381" y="22382"/>
                </a:lnTo>
                <a:lnTo>
                  <a:pt x="2238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g223f3afaad8_4_1716">
            <a:hlinkClick r:id="" action="ppaction://hlinkshowjump?jump=previousslide"/>
          </p:cNvPr>
          <p:cNvSpPr/>
          <p:nvPr/>
        </p:nvSpPr>
        <p:spPr>
          <a:xfrm>
            <a:off x="7595344" y="4831514"/>
            <a:ext cx="104696" cy="119669"/>
          </a:xfrm>
          <a:custGeom>
            <a:avLst/>
            <a:gdLst/>
            <a:ahLst/>
            <a:cxnLst/>
            <a:rect l="l" t="t" r="r" b="b"/>
            <a:pathLst>
              <a:path w="7711" h="9745" fill="none" extrusionOk="0">
                <a:moveTo>
                  <a:pt x="7710" y="9744"/>
                </a:moveTo>
                <a:lnTo>
                  <a:pt x="1" y="4872"/>
                </a:lnTo>
                <a:lnTo>
                  <a:pt x="7710" y="0"/>
                </a:lnTo>
              </a:path>
            </a:pathLst>
          </a:custGeom>
          <a:noFill/>
          <a:ln w="19025" cap="flat" cmpd="sng">
            <a:solidFill>
              <a:schemeClr val="accent2"/>
            </a:solidFill>
            <a:prstDash val="solid"/>
            <a:miter lim="1384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g223f3afaad8_4_1716">
            <a:hlinkClick r:id="" action="ppaction://hlinkshowjump?jump=nextslide"/>
          </p:cNvPr>
          <p:cNvSpPr/>
          <p:nvPr/>
        </p:nvSpPr>
        <p:spPr>
          <a:xfrm>
            <a:off x="7972611" y="4753999"/>
            <a:ext cx="303892" cy="274851"/>
          </a:xfrm>
          <a:custGeom>
            <a:avLst/>
            <a:gdLst/>
            <a:ahLst/>
            <a:cxnLst/>
            <a:rect l="l" t="t" r="r" b="b"/>
            <a:pathLst>
              <a:path w="22382" h="22382" extrusionOk="0">
                <a:moveTo>
                  <a:pt x="1" y="1"/>
                </a:moveTo>
                <a:lnTo>
                  <a:pt x="1" y="22382"/>
                </a:lnTo>
                <a:lnTo>
                  <a:pt x="22382" y="22382"/>
                </a:lnTo>
                <a:lnTo>
                  <a:pt x="223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g223f3afaad8_4_1716">
            <a:hlinkClick r:id="" action="ppaction://hlinkshowjump?jump=nextslide"/>
          </p:cNvPr>
          <p:cNvSpPr/>
          <p:nvPr/>
        </p:nvSpPr>
        <p:spPr>
          <a:xfrm>
            <a:off x="8076732" y="4831514"/>
            <a:ext cx="104696" cy="119669"/>
          </a:xfrm>
          <a:custGeom>
            <a:avLst/>
            <a:gdLst/>
            <a:ahLst/>
            <a:cxnLst/>
            <a:rect l="l" t="t" r="r" b="b"/>
            <a:pathLst>
              <a:path w="7711" h="9745" fill="none" extrusionOk="0">
                <a:moveTo>
                  <a:pt x="1" y="0"/>
                </a:moveTo>
                <a:lnTo>
                  <a:pt x="7710" y="4872"/>
                </a:lnTo>
                <a:lnTo>
                  <a:pt x="1" y="9744"/>
                </a:lnTo>
              </a:path>
            </a:pathLst>
          </a:custGeom>
          <a:noFill/>
          <a:ln w="19025" cap="flat" cmpd="sng">
            <a:solidFill>
              <a:schemeClr val="accent2"/>
            </a:solidFill>
            <a:prstDash val="solid"/>
            <a:miter lim="1384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5" name="Google Shape;45;g223f3afaad8_4_1716"/>
          <p:cNvCxnSpPr/>
          <p:nvPr/>
        </p:nvCxnSpPr>
        <p:spPr>
          <a:xfrm>
            <a:off x="3875" y="4891425"/>
            <a:ext cx="7421400" cy="0"/>
          </a:xfrm>
          <a:prstGeom prst="straightConnector1">
            <a:avLst/>
          </a:prstGeom>
          <a:noFill/>
          <a:ln w="9525" cap="flat" cmpd="sng">
            <a:solidFill>
              <a:schemeClr val="accent1"/>
            </a:solidFill>
            <a:prstDash val="solid"/>
            <a:round/>
            <a:headEnd type="none" w="med" len="med"/>
            <a:tailEnd type="none" w="med" len="med"/>
          </a:ln>
        </p:spPr>
      </p:cxnSp>
      <p:cxnSp>
        <p:nvCxnSpPr>
          <p:cNvPr id="46" name="Google Shape;46;g223f3afaad8_4_1716"/>
          <p:cNvCxnSpPr/>
          <p:nvPr/>
        </p:nvCxnSpPr>
        <p:spPr>
          <a:xfrm>
            <a:off x="8351500" y="4891425"/>
            <a:ext cx="816900" cy="0"/>
          </a:xfrm>
          <a:prstGeom prst="straightConnector1">
            <a:avLst/>
          </a:prstGeom>
          <a:noFill/>
          <a:ln w="9525" cap="flat" cmpd="sng">
            <a:solidFill>
              <a:schemeClr val="accent1"/>
            </a:solidFill>
            <a:prstDash val="solid"/>
            <a:round/>
            <a:headEnd type="none" w="med" len="med"/>
            <a:tailEnd type="none" w="med" len="med"/>
          </a:ln>
        </p:spPr>
      </p:cxnSp>
      <p:sp>
        <p:nvSpPr>
          <p:cNvPr id="47" name="Google Shape;47;g223f3afaad8_4_1716"/>
          <p:cNvSpPr txBox="1">
            <a:spLocks noGrp="1"/>
          </p:cNvSpPr>
          <p:nvPr>
            <p:ph type="sldNum" idx="12"/>
          </p:nvPr>
        </p:nvSpPr>
        <p:spPr>
          <a:xfrm>
            <a:off x="8681000" y="4815225"/>
            <a:ext cx="371100" cy="274800"/>
          </a:xfrm>
          <a:prstGeom prst="rect">
            <a:avLst/>
          </a:prstGeom>
        </p:spPr>
        <p:txBody>
          <a:bodyPr spcFirstLastPara="1" wrap="square" lIns="91425" tIns="91425" rIns="91425" bIns="91425" anchor="t" anchorCtr="0">
            <a:noAutofit/>
          </a:bodyPr>
          <a:lstStyle>
            <a:lvl1pPr lvl="0" rtl="0">
              <a:buNone/>
              <a:defRPr sz="1200"/>
            </a:lvl1pPr>
            <a:lvl2pPr lvl="1" rtl="0">
              <a:buNone/>
              <a:defRPr sz="1200"/>
            </a:lvl2pPr>
            <a:lvl3pPr lvl="2" rtl="0">
              <a:buNone/>
              <a:defRPr sz="1200"/>
            </a:lvl3pPr>
            <a:lvl4pPr lvl="3" rtl="0">
              <a:buNone/>
              <a:defRPr sz="1200"/>
            </a:lvl4pPr>
            <a:lvl5pPr lvl="4" rtl="0">
              <a:buNone/>
              <a:defRPr sz="1200"/>
            </a:lvl5pPr>
            <a:lvl6pPr lvl="5" rtl="0">
              <a:buNone/>
              <a:defRPr sz="1200"/>
            </a:lvl6pPr>
            <a:lvl7pPr lvl="6" rtl="0">
              <a:buNone/>
              <a:defRPr sz="1200"/>
            </a:lvl7pPr>
            <a:lvl8pPr lvl="7" rtl="0">
              <a:buNone/>
              <a:defRPr sz="1200"/>
            </a:lvl8pPr>
            <a:lvl9pPr lvl="8" rtl="0">
              <a:buNone/>
              <a:defRPr sz="1200"/>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86111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g100e299d3cb_5_0"/>
          <p:cNvSpPr txBox="1">
            <a:spLocks noGrp="1"/>
          </p:cNvSpPr>
          <p:nvPr>
            <p:ph type="ftr" idx="11"/>
          </p:nvPr>
        </p:nvSpPr>
        <p:spPr>
          <a:xfrm>
            <a:off x="2555882" y="4839891"/>
            <a:ext cx="4983300" cy="180900"/>
          </a:xfrm>
          <a:prstGeom prst="rect">
            <a:avLst/>
          </a:prstGeom>
          <a:noFill/>
          <a:ln>
            <a:noFill/>
          </a:ln>
        </p:spPr>
        <p:txBody>
          <a:bodyPr spcFirstLastPara="1" wrap="square" lIns="68575" tIns="34275" rIns="68575" bIns="34275" anchor="b" anchorCtr="0">
            <a:noAutofit/>
          </a:bodyPr>
          <a:lstStyle>
            <a:lvl1pPr marR="0" lvl="0" algn="r" rtl="0">
              <a:lnSpc>
                <a:spcPct val="100000"/>
              </a:lnSpc>
              <a:spcBef>
                <a:spcPts val="0"/>
              </a:spcBef>
              <a:spcAft>
                <a:spcPts val="0"/>
              </a:spcAft>
              <a:buClr>
                <a:srgbClr val="A50021"/>
              </a:buClr>
              <a:buSzPts val="1100"/>
              <a:buFont typeface="Arial"/>
              <a:buNone/>
              <a:defRPr sz="900" b="1" i="1" u="none" strike="noStrike" cap="none">
                <a:solidFill>
                  <a:srgbClr val="A50021"/>
                </a:solidFill>
                <a:latin typeface="Arial"/>
                <a:ea typeface="Arial"/>
                <a:cs typeface="Arial"/>
                <a:sym typeface="Arial"/>
              </a:defRPr>
            </a:lvl1pPr>
            <a:lvl2pPr marR="0" lvl="1"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7" name="Google Shape;7;g100e299d3cb_5_0"/>
          <p:cNvSpPr txBox="1">
            <a:spLocks noGrp="1"/>
          </p:cNvSpPr>
          <p:nvPr>
            <p:ph type="sldNum" idx="12"/>
          </p:nvPr>
        </p:nvSpPr>
        <p:spPr>
          <a:xfrm>
            <a:off x="5292725" y="4569619"/>
            <a:ext cx="2133600" cy="180900"/>
          </a:xfrm>
          <a:prstGeom prst="rect">
            <a:avLst/>
          </a:prstGeom>
          <a:noFill/>
          <a:ln>
            <a:noFill/>
          </a:ln>
        </p:spPr>
        <p:txBody>
          <a:bodyPr spcFirstLastPara="1" wrap="square" lIns="68575" tIns="34275" rIns="68575" bIns="34275" anchor="b"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TW"/>
              <a:t>‹#›</a:t>
            </a:fld>
            <a:endParaRPr/>
          </a:p>
        </p:txBody>
      </p:sp>
      <p:sp>
        <p:nvSpPr>
          <p:cNvPr id="8" name="Google Shape;8;g100e299d3cb_5_0"/>
          <p:cNvSpPr/>
          <p:nvPr/>
        </p:nvSpPr>
        <p:spPr>
          <a:xfrm>
            <a:off x="0" y="0"/>
            <a:ext cx="285900" cy="399900"/>
          </a:xfrm>
          <a:prstGeom prst="rect">
            <a:avLst/>
          </a:prstGeom>
          <a:gradFill>
            <a:gsLst>
              <a:gs pos="0">
                <a:schemeClr val="folHlink"/>
              </a:gs>
              <a:gs pos="100000">
                <a:schemeClr val="lt1"/>
              </a:gs>
            </a:gsLst>
            <a:lin ang="0"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Times New Roman"/>
              <a:ea typeface="Times New Roman"/>
              <a:cs typeface="Times New Roman"/>
              <a:sym typeface="Times New Roman"/>
            </a:endParaRPr>
          </a:p>
        </p:txBody>
      </p:sp>
      <p:sp>
        <p:nvSpPr>
          <p:cNvPr id="9" name="Google Shape;9;g100e299d3cb_5_0"/>
          <p:cNvSpPr/>
          <p:nvPr/>
        </p:nvSpPr>
        <p:spPr>
          <a:xfrm>
            <a:off x="412750" y="101213"/>
            <a:ext cx="8731200" cy="206100"/>
          </a:xfrm>
          <a:prstGeom prst="rect">
            <a:avLst/>
          </a:prstGeom>
          <a:gradFill>
            <a:gsLst>
              <a:gs pos="0">
                <a:schemeClr val="lt2"/>
              </a:gs>
              <a:gs pos="100000">
                <a:schemeClr val="lt1"/>
              </a:gs>
            </a:gsLst>
            <a:lin ang="0"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Times New Roman"/>
              <a:ea typeface="Times New Roman"/>
              <a:cs typeface="Times New Roman"/>
              <a:sym typeface="Times New Roman"/>
            </a:endParaRPr>
          </a:p>
        </p:txBody>
      </p:sp>
      <p:sp>
        <p:nvSpPr>
          <p:cNvPr id="10" name="Google Shape;10;g100e299d3cb_5_0"/>
          <p:cNvSpPr/>
          <p:nvPr/>
        </p:nvSpPr>
        <p:spPr>
          <a:xfrm>
            <a:off x="409582" y="101213"/>
            <a:ext cx="138000" cy="105900"/>
          </a:xfrm>
          <a:prstGeom prst="rect">
            <a:avLst/>
          </a:prstGeom>
          <a:solidFill>
            <a:schemeClr val="folHlink"/>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rgbClr val="666699"/>
              </a:solidFill>
              <a:latin typeface="Arial"/>
              <a:ea typeface="Arial"/>
              <a:cs typeface="Arial"/>
              <a:sym typeface="Arial"/>
            </a:endParaRPr>
          </a:p>
        </p:txBody>
      </p:sp>
      <p:sp>
        <p:nvSpPr>
          <p:cNvPr id="11" name="Google Shape;11;g100e299d3cb_5_0"/>
          <p:cNvSpPr/>
          <p:nvPr/>
        </p:nvSpPr>
        <p:spPr>
          <a:xfrm>
            <a:off x="547690" y="10"/>
            <a:ext cx="139800" cy="103500"/>
          </a:xfrm>
          <a:prstGeom prst="rect">
            <a:avLst/>
          </a:prstGeom>
          <a:solidFill>
            <a:schemeClr val="folHlink"/>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rgbClr val="666699"/>
              </a:solidFill>
              <a:latin typeface="Arial"/>
              <a:ea typeface="Arial"/>
              <a:cs typeface="Arial"/>
              <a:sym typeface="Arial"/>
            </a:endParaRPr>
          </a:p>
        </p:txBody>
      </p:sp>
      <p:sp>
        <p:nvSpPr>
          <p:cNvPr id="12" name="Google Shape;12;g100e299d3cb_5_0"/>
          <p:cNvSpPr/>
          <p:nvPr/>
        </p:nvSpPr>
        <p:spPr>
          <a:xfrm>
            <a:off x="547690" y="101213"/>
            <a:ext cx="139800" cy="105900"/>
          </a:xfrm>
          <a:prstGeom prst="rect">
            <a:avLst/>
          </a:pr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rgbClr val="9999CC"/>
              </a:solidFill>
              <a:latin typeface="Arial"/>
              <a:ea typeface="Arial"/>
              <a:cs typeface="Arial"/>
              <a:sym typeface="Arial"/>
            </a:endParaRPr>
          </a:p>
        </p:txBody>
      </p:sp>
      <p:sp>
        <p:nvSpPr>
          <p:cNvPr id="13" name="Google Shape;13;g100e299d3cb_5_0"/>
          <p:cNvSpPr/>
          <p:nvPr/>
        </p:nvSpPr>
        <p:spPr>
          <a:xfrm>
            <a:off x="274645" y="205978"/>
            <a:ext cx="136500" cy="103500"/>
          </a:xfrm>
          <a:prstGeom prst="rect">
            <a:avLst/>
          </a:prstGeom>
          <a:solidFill>
            <a:schemeClr val="folHlink"/>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rgbClr val="666699"/>
              </a:solidFill>
              <a:latin typeface="Arial"/>
              <a:ea typeface="Arial"/>
              <a:cs typeface="Arial"/>
              <a:sym typeface="Arial"/>
            </a:endParaRPr>
          </a:p>
        </p:txBody>
      </p:sp>
      <p:sp>
        <p:nvSpPr>
          <p:cNvPr id="14" name="Google Shape;14;g100e299d3cb_5_0"/>
          <p:cNvSpPr/>
          <p:nvPr/>
        </p:nvSpPr>
        <p:spPr>
          <a:xfrm>
            <a:off x="131770" y="102404"/>
            <a:ext cx="141300" cy="103500"/>
          </a:xfrm>
          <a:prstGeom prst="rect">
            <a:avLst/>
          </a:pr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Times New Roman"/>
              <a:ea typeface="Times New Roman"/>
              <a:cs typeface="Times New Roman"/>
              <a:sym typeface="Times New Roman"/>
            </a:endParaRPr>
          </a:p>
        </p:txBody>
      </p:sp>
      <p:sp>
        <p:nvSpPr>
          <p:cNvPr id="15" name="Google Shape;15;g100e299d3cb_5_0"/>
          <p:cNvSpPr/>
          <p:nvPr/>
        </p:nvSpPr>
        <p:spPr>
          <a:xfrm>
            <a:off x="409582" y="203597"/>
            <a:ext cx="138000" cy="103500"/>
          </a:xfrm>
          <a:prstGeom prst="rect">
            <a:avLst/>
          </a:pr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rgbClr val="9999CC"/>
              </a:solidFill>
              <a:latin typeface="Arial"/>
              <a:ea typeface="Arial"/>
              <a:cs typeface="Arial"/>
              <a:sym typeface="Arial"/>
            </a:endParaRPr>
          </a:p>
        </p:txBody>
      </p:sp>
      <p:sp>
        <p:nvSpPr>
          <p:cNvPr id="16" name="Google Shape;16;g100e299d3cb_5_0"/>
          <p:cNvSpPr/>
          <p:nvPr/>
        </p:nvSpPr>
        <p:spPr>
          <a:xfrm>
            <a:off x="274645" y="307184"/>
            <a:ext cx="136500" cy="102300"/>
          </a:xfrm>
          <a:prstGeom prst="rect">
            <a:avLst/>
          </a:pr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rgbClr val="9999CC"/>
              </a:solidFill>
              <a:latin typeface="Arial"/>
              <a:ea typeface="Arial"/>
              <a:cs typeface="Arial"/>
              <a:sym typeface="Arial"/>
            </a:endParaRPr>
          </a:p>
        </p:txBody>
      </p:sp>
      <p:sp>
        <p:nvSpPr>
          <p:cNvPr id="17" name="Google Shape;17;g100e299d3cb_5_0"/>
          <p:cNvSpPr txBox="1">
            <a:spLocks noGrp="1"/>
          </p:cNvSpPr>
          <p:nvPr>
            <p:ph type="title"/>
          </p:nvPr>
        </p:nvSpPr>
        <p:spPr>
          <a:xfrm>
            <a:off x="457200" y="342900"/>
            <a:ext cx="8229600" cy="10287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9pPr>
          </a:lstStyle>
          <a:p>
            <a:endParaRPr/>
          </a:p>
        </p:txBody>
      </p:sp>
      <p:sp>
        <p:nvSpPr>
          <p:cNvPr id="18" name="Google Shape;18;g100e299d3cb_5_0"/>
          <p:cNvSpPr txBox="1">
            <a:spLocks noGrp="1"/>
          </p:cNvSpPr>
          <p:nvPr>
            <p:ph type="body" idx="1"/>
          </p:nvPr>
        </p:nvSpPr>
        <p:spPr>
          <a:xfrm>
            <a:off x="468313" y="1383512"/>
            <a:ext cx="8229600" cy="3078900"/>
          </a:xfrm>
          <a:prstGeom prst="rect">
            <a:avLst/>
          </a:prstGeom>
          <a:noFill/>
          <a:ln>
            <a:noFill/>
          </a:ln>
        </p:spPr>
        <p:txBody>
          <a:bodyPr spcFirstLastPara="1" wrap="square" lIns="68575" tIns="34275" rIns="68575" bIns="34275" anchor="t" anchorCtr="0">
            <a:noAutofit/>
          </a:bodyPr>
          <a:lstStyle>
            <a:lvl1pPr marL="457200" marR="0" lvl="0" indent="-342900" algn="l" rtl="0">
              <a:lnSpc>
                <a:spcPct val="100000"/>
              </a:lnSpc>
              <a:spcBef>
                <a:spcPts val="500"/>
              </a:spcBef>
              <a:spcAft>
                <a:spcPts val="0"/>
              </a:spcAft>
              <a:buClr>
                <a:schemeClr val="lt2"/>
              </a:buClr>
              <a:buSzPts val="1800"/>
              <a:buFont typeface="Noto Sans Symbols"/>
              <a:buChar char="■"/>
              <a:defRPr sz="2400" b="0" i="0" u="none" strike="noStrike" cap="none">
                <a:solidFill>
                  <a:schemeClr val="dk1"/>
                </a:solidFill>
                <a:latin typeface="Arial"/>
                <a:ea typeface="Arial"/>
                <a:cs typeface="Arial"/>
                <a:sym typeface="Arial"/>
              </a:defRPr>
            </a:lvl1pPr>
            <a:lvl2pPr marL="914400" marR="0" lvl="1" indent="-336550" algn="l" rtl="0">
              <a:lnSpc>
                <a:spcPct val="100000"/>
              </a:lnSpc>
              <a:spcBef>
                <a:spcPts val="400"/>
              </a:spcBef>
              <a:spcAft>
                <a:spcPts val="0"/>
              </a:spcAft>
              <a:buClr>
                <a:schemeClr val="accent2"/>
              </a:buClr>
              <a:buSzPts val="1700"/>
              <a:buFont typeface="Noto Sans Symbols"/>
              <a:buChar char="◻"/>
              <a:defRPr sz="2100" b="0" i="0" u="none" strike="noStrike" cap="none">
                <a:solidFill>
                  <a:schemeClr val="dk1"/>
                </a:solidFill>
                <a:latin typeface="Arial"/>
                <a:ea typeface="Arial"/>
                <a:cs typeface="Arial"/>
                <a:sym typeface="Arial"/>
              </a:defRPr>
            </a:lvl2pPr>
            <a:lvl3pPr marL="1371600" marR="0" lvl="2" indent="-304800" algn="l" rtl="0">
              <a:lnSpc>
                <a:spcPct val="100000"/>
              </a:lnSpc>
              <a:spcBef>
                <a:spcPts val="400"/>
              </a:spcBef>
              <a:spcAft>
                <a:spcPts val="0"/>
              </a:spcAft>
              <a:buClr>
                <a:schemeClr val="lt2"/>
              </a:buClr>
              <a:buSzPts val="1200"/>
              <a:buFont typeface="Noto Sans Symbols"/>
              <a:buChar char="■"/>
              <a:defRPr sz="1800" b="0" i="0" u="none" strike="noStrike" cap="none">
                <a:solidFill>
                  <a:schemeClr val="dk1"/>
                </a:solidFill>
                <a:latin typeface="Arial"/>
                <a:ea typeface="Arial"/>
                <a:cs typeface="Arial"/>
                <a:sym typeface="Arial"/>
              </a:defRPr>
            </a:lvl3pPr>
            <a:lvl4pPr marL="1828800" marR="0" lvl="3" indent="-298450" algn="l" rtl="0">
              <a:lnSpc>
                <a:spcPct val="100000"/>
              </a:lnSpc>
              <a:spcBef>
                <a:spcPts val="300"/>
              </a:spcBef>
              <a:spcAft>
                <a:spcPts val="0"/>
              </a:spcAft>
              <a:buClr>
                <a:schemeClr val="accent2"/>
              </a:buClr>
              <a:buSzPts val="1100"/>
              <a:buFont typeface="Noto Sans Symbols"/>
              <a:buChar char="◻"/>
              <a:defRPr sz="1500" b="0" i="0" u="none" strike="noStrike" cap="none">
                <a:solidFill>
                  <a:schemeClr val="dk1"/>
                </a:solidFill>
                <a:latin typeface="Arial"/>
                <a:ea typeface="Arial"/>
                <a:cs typeface="Arial"/>
                <a:sym typeface="Arial"/>
              </a:defRPr>
            </a:lvl4pPr>
            <a:lvl5pPr marL="2286000" marR="0" lvl="4" indent="-323850" algn="l" rtl="0">
              <a:lnSpc>
                <a:spcPct val="100000"/>
              </a:lnSpc>
              <a:spcBef>
                <a:spcPts val="300"/>
              </a:spcBef>
              <a:spcAft>
                <a:spcPts val="0"/>
              </a:spcAft>
              <a:buClr>
                <a:schemeClr val="lt2"/>
              </a:buClr>
              <a:buSzPts val="1500"/>
              <a:buFont typeface="Noto Sans Symbols"/>
              <a:buChar char="▪"/>
              <a:defRPr sz="1500" b="0" i="0" u="none" strike="noStrike" cap="none">
                <a:solidFill>
                  <a:schemeClr val="dk1"/>
                </a:solidFill>
                <a:latin typeface="Arial"/>
                <a:ea typeface="Arial"/>
                <a:cs typeface="Arial"/>
                <a:sym typeface="Arial"/>
              </a:defRPr>
            </a:lvl5pPr>
            <a:lvl6pPr marL="2743200" marR="0" lvl="5" indent="-323850" algn="l" rtl="0">
              <a:lnSpc>
                <a:spcPct val="100000"/>
              </a:lnSpc>
              <a:spcBef>
                <a:spcPts val="300"/>
              </a:spcBef>
              <a:spcAft>
                <a:spcPts val="0"/>
              </a:spcAft>
              <a:buClr>
                <a:schemeClr val="lt2"/>
              </a:buClr>
              <a:buSzPts val="1500"/>
              <a:buFont typeface="Noto Sans Symbols"/>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lt2"/>
              </a:buClr>
              <a:buSzPts val="1500"/>
              <a:buFont typeface="Noto Sans Symbols"/>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lt2"/>
              </a:buClr>
              <a:buSzPts val="1500"/>
              <a:buFont typeface="Noto Sans Symbols"/>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lt2"/>
              </a:buClr>
              <a:buSzPts val="1500"/>
              <a:buFont typeface="Noto Sans Symbols"/>
              <a:buChar char="▪"/>
              <a:defRPr sz="1500" b="0" i="0" u="none" strike="noStrike" cap="none">
                <a:solidFill>
                  <a:schemeClr val="dk1"/>
                </a:solidFill>
                <a:latin typeface="Arial"/>
                <a:ea typeface="Arial"/>
                <a:cs typeface="Arial"/>
                <a:sym typeface="Arial"/>
              </a:defRPr>
            </a:lvl9pPr>
          </a:lstStyle>
          <a:p>
            <a:endParaRPr/>
          </a:p>
        </p:txBody>
      </p:sp>
      <p:sp>
        <p:nvSpPr>
          <p:cNvPr id="19" name="Google Shape;19;g100e299d3cb_5_0"/>
          <p:cNvSpPr txBox="1">
            <a:spLocks noGrp="1"/>
          </p:cNvSpPr>
          <p:nvPr>
            <p:ph type="dt" idx="10"/>
          </p:nvPr>
        </p:nvSpPr>
        <p:spPr>
          <a:xfrm>
            <a:off x="468313" y="4677966"/>
            <a:ext cx="2133600" cy="357300"/>
          </a:xfrm>
          <a:prstGeom prst="rect">
            <a:avLst/>
          </a:prstGeom>
          <a:noFill/>
          <a:ln>
            <a:noFill/>
          </a:ln>
        </p:spPr>
        <p:txBody>
          <a:bodyPr spcFirstLastPara="1" wrap="square" lIns="68575" tIns="34275" rIns="68575" bIns="34275" anchor="b" anchorCtr="0">
            <a:noAutofit/>
          </a:bodyPr>
          <a:lstStyle>
            <a:lvl1pPr marR="0" lvl="0" algn="l" rtl="0">
              <a:lnSpc>
                <a:spcPct val="100000"/>
              </a:lnSpc>
              <a:spcBef>
                <a:spcPts val="0"/>
              </a:spcBef>
              <a:spcAft>
                <a:spcPts val="0"/>
              </a:spcAft>
              <a:buClr>
                <a:schemeClr val="dk1"/>
              </a:buClr>
              <a:buSzPts val="1100"/>
              <a:buFont typeface="Arial"/>
              <a:buNone/>
              <a:defRPr sz="9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 id="2147483656" r:id="rId5"/>
    <p:sldLayoutId id="2147483657" r:id="rId6"/>
    <p:sldLayoutId id="2147483659" r:id="rId7"/>
    <p:sldLayoutId id="2147483660" r:id="rId8"/>
    <p:sldLayoutId id="2147483661"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1.gif"/></Relationships>
</file>

<file path=ppt/slides/_rels/slide11.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gif"/><Relationship Id="rId1" Type="http://schemas.openxmlformats.org/officeDocument/2006/relationships/slideLayout" Target="../slideLayouts/slideLayout2.xml"/><Relationship Id="rId4" Type="http://schemas.openxmlformats.org/officeDocument/2006/relationships/image" Target="../media/image34.gif"/></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42.jpeg"/></Relationships>
</file>

<file path=ppt/slides/_rels/slide1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45.jp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hyperlink" Target="https://www.books.com.tw/products/0010933217?sloc=main&amp;fbclid=IwAR3SdQy-BX1SCdvGQUX-_MVK-WI8DURF3Xm8RtwwLTo1dk-qe_T1v5WaMc4" TargetMode="External"/><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png"/><Relationship Id="rId18" Type="http://schemas.openxmlformats.org/officeDocument/2006/relationships/image" Target="../media/image25.png"/><Relationship Id="rId3" Type="http://schemas.openxmlformats.org/officeDocument/2006/relationships/image" Target="../media/image10.jpeg"/><Relationship Id="rId7" Type="http://schemas.openxmlformats.org/officeDocument/2006/relationships/image" Target="../media/image14.jpeg"/><Relationship Id="rId12" Type="http://schemas.openxmlformats.org/officeDocument/2006/relationships/image" Target="../media/image19.png"/><Relationship Id="rId17" Type="http://schemas.openxmlformats.org/officeDocument/2006/relationships/image" Target="../media/image24.jpeg"/><Relationship Id="rId2" Type="http://schemas.openxmlformats.org/officeDocument/2006/relationships/notesSlide" Target="../notesSlides/notesSlide4.xml"/><Relationship Id="rId16" Type="http://schemas.openxmlformats.org/officeDocument/2006/relationships/image" Target="../media/image23.png"/><Relationship Id="rId20"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13.jpeg"/><Relationship Id="rId11" Type="http://schemas.openxmlformats.org/officeDocument/2006/relationships/image" Target="../media/image18.jpeg"/><Relationship Id="rId5" Type="http://schemas.openxmlformats.org/officeDocument/2006/relationships/image" Target="../media/image12.jpeg"/><Relationship Id="rId15" Type="http://schemas.openxmlformats.org/officeDocument/2006/relationships/image" Target="../media/image22.jpeg"/><Relationship Id="rId10" Type="http://schemas.openxmlformats.org/officeDocument/2006/relationships/image" Target="../media/image17.jpeg"/><Relationship Id="rId19" Type="http://schemas.openxmlformats.org/officeDocument/2006/relationships/image" Target="../media/image26.jpeg"/><Relationship Id="rId4" Type="http://schemas.openxmlformats.org/officeDocument/2006/relationships/image" Target="../media/image11.jpeg"/><Relationship Id="rId9" Type="http://schemas.openxmlformats.org/officeDocument/2006/relationships/image" Target="../media/image16.jpeg"/><Relationship Id="rId1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1"/>
          <p:cNvSpPr txBox="1">
            <a:spLocks noGrp="1"/>
          </p:cNvSpPr>
          <p:nvPr>
            <p:ph type="ctrTitle"/>
          </p:nvPr>
        </p:nvSpPr>
        <p:spPr>
          <a:xfrm>
            <a:off x="1845068" y="1268569"/>
            <a:ext cx="7478233" cy="1757966"/>
          </a:xfrm>
          <a:prstGeom prst="rect">
            <a:avLst/>
          </a:prstGeom>
          <a:noFill/>
          <a:ln>
            <a:noFill/>
          </a:ln>
        </p:spPr>
        <p:txBody>
          <a:bodyPr spcFirstLastPara="1" wrap="square" lIns="68575" tIns="34275" rIns="68575" bIns="34275" anchor="b" anchorCtr="0">
            <a:noAutofit/>
          </a:bodyPr>
          <a:lstStyle/>
          <a:p>
            <a:pPr lvl="0" algn="ctr">
              <a:lnSpc>
                <a:spcPct val="90000"/>
              </a:lnSpc>
              <a:buSzPts val="891"/>
            </a:pPr>
            <a:r>
              <a:rPr lang="en-US" altLang="zh-TW" sz="3200" dirty="0">
                <a:latin typeface="標楷體" panose="03000509000000000000" pitchFamily="65" charset="-120"/>
                <a:ea typeface="標楷體" panose="03000509000000000000" pitchFamily="65" charset="-120"/>
              </a:rPr>
              <a:t>Quantum Entanglement Programming</a:t>
            </a:r>
            <a:br>
              <a:rPr lang="en-US" altLang="zh-TW" sz="4000" dirty="0">
                <a:latin typeface="標楷體" panose="03000509000000000000" pitchFamily="65" charset="-120"/>
                <a:ea typeface="標楷體" panose="03000509000000000000" pitchFamily="65" charset="-120"/>
              </a:rPr>
            </a:br>
            <a:endParaRPr sz="4000" dirty="0">
              <a:solidFill>
                <a:schemeClr val="lt1"/>
              </a:solidFill>
              <a:latin typeface="標楷體" panose="03000509000000000000" pitchFamily="65" charset="-120"/>
              <a:ea typeface="標楷體" panose="03000509000000000000" pitchFamily="65" charset="-120"/>
            </a:endParaRPr>
          </a:p>
        </p:txBody>
      </p:sp>
      <p:sp>
        <p:nvSpPr>
          <p:cNvPr id="179" name="Google Shape;179;p1"/>
          <p:cNvSpPr txBox="1">
            <a:spLocks noGrp="1"/>
          </p:cNvSpPr>
          <p:nvPr>
            <p:ph type="subTitle" idx="1"/>
          </p:nvPr>
        </p:nvSpPr>
        <p:spPr>
          <a:xfrm>
            <a:off x="1586473" y="3447221"/>
            <a:ext cx="7146710" cy="1239379"/>
          </a:xfrm>
          <a:prstGeom prst="rect">
            <a:avLst/>
          </a:prstGeom>
          <a:noFill/>
          <a:ln>
            <a:noFill/>
          </a:ln>
        </p:spPr>
        <p:txBody>
          <a:bodyPr spcFirstLastPara="1" wrap="square" lIns="68575" tIns="34275" rIns="68575" bIns="34275" anchor="t" anchorCtr="0">
            <a:normAutofit fontScale="92500" lnSpcReduction="10000"/>
          </a:bodyPr>
          <a:lstStyle/>
          <a:p>
            <a:pPr marL="0" lvl="0" indent="0" algn="ctr">
              <a:spcBef>
                <a:spcPts val="800"/>
              </a:spcBef>
              <a:buSzPts val="2400"/>
            </a:pPr>
            <a:r>
              <a:rPr lang="en-US" altLang="zh-TW" sz="2000" dirty="0"/>
              <a:t>Department of Computer Science and Information Engineering</a:t>
            </a:r>
          </a:p>
          <a:p>
            <a:pPr marL="0" lvl="0" indent="0" algn="ctr">
              <a:spcBef>
                <a:spcPts val="800"/>
              </a:spcBef>
              <a:buSzPts val="2400"/>
            </a:pPr>
            <a:r>
              <a:rPr lang="en-US" altLang="zh-TW" sz="2000" dirty="0"/>
              <a:t>National Central University, Taiwan</a:t>
            </a:r>
          </a:p>
          <a:p>
            <a:pPr marL="0" lvl="0" indent="0" algn="ctr">
              <a:spcBef>
                <a:spcPts val="800"/>
              </a:spcBef>
              <a:buSzPts val="2400"/>
            </a:pPr>
            <a:r>
              <a:rPr lang="en-US" altLang="zh-TW" sz="2000" u="sng" dirty="0" err="1"/>
              <a:t>Jehn-Ruey</a:t>
            </a:r>
            <a:r>
              <a:rPr lang="en-US" altLang="zh-TW" sz="2000" u="sng" dirty="0"/>
              <a:t> Jiang (</a:t>
            </a:r>
            <a:r>
              <a:rPr lang="zh-TW" sz="2000" u="sng" dirty="0"/>
              <a:t>江振瑞</a:t>
            </a:r>
            <a:r>
              <a:rPr lang="en-US" altLang="zh-TW" sz="2000" u="sng" dirty="0"/>
              <a:t>)</a:t>
            </a:r>
            <a:endParaRPr sz="2000" u="sng" dirty="0"/>
          </a:p>
        </p:txBody>
      </p:sp>
      <p:pic>
        <p:nvPicPr>
          <p:cNvPr id="8" name="圖片 7">
            <a:extLst>
              <a:ext uri="{FF2B5EF4-FFF2-40B4-BE49-F238E27FC236}">
                <a16:creationId xmlns:a16="http://schemas.microsoft.com/office/drawing/2014/main" id="{282B61EE-66DC-4262-BA78-0D26CF05795B}"/>
              </a:ext>
            </a:extLst>
          </p:cNvPr>
          <p:cNvPicPr/>
          <p:nvPr/>
        </p:nvPicPr>
        <p:blipFill rotWithShape="1">
          <a:blip r:embed="rId3"/>
          <a:srcRect l="28940" t="21127" r="39070" b="5327"/>
          <a:stretch/>
        </p:blipFill>
        <p:spPr bwMode="auto">
          <a:xfrm>
            <a:off x="7358481" y="4078711"/>
            <a:ext cx="1684020" cy="1089025"/>
          </a:xfrm>
          <a:prstGeom prst="rect">
            <a:avLst/>
          </a:prstGeom>
          <a:ln>
            <a:noFill/>
          </a:ln>
          <a:extLst>
            <a:ext uri="{53640926-AAD7-44D8-BBD7-CCE9431645EC}">
              <a14:shadowObscured xmlns:a14="http://schemas.microsoft.com/office/drawing/2010/main"/>
            </a:ext>
          </a:extLst>
        </p:spPr>
      </p:pic>
      <p:pic>
        <p:nvPicPr>
          <p:cNvPr id="5" name="Picture 2" descr="江振瑞">
            <a:extLst>
              <a:ext uri="{FF2B5EF4-FFF2-40B4-BE49-F238E27FC236}">
                <a16:creationId xmlns:a16="http://schemas.microsoft.com/office/drawing/2014/main" id="{35F89E1C-E7AD-48A8-BC0D-6EBEC5D394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569" t="12255" r="12529" b="20087"/>
          <a:stretch/>
        </p:blipFill>
        <p:spPr bwMode="auto">
          <a:xfrm>
            <a:off x="119255" y="3160452"/>
            <a:ext cx="1564267" cy="189256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F8651922-9B81-4B8C-83DE-4F043E730E9C}"/>
              </a:ext>
            </a:extLst>
          </p:cNvPr>
          <p:cNvPicPr>
            <a:picLocks noChangeAspect="1"/>
          </p:cNvPicPr>
          <p:nvPr/>
        </p:nvPicPr>
        <p:blipFill>
          <a:blip r:embed="rId3"/>
          <a:stretch>
            <a:fillRect/>
          </a:stretch>
        </p:blipFill>
        <p:spPr>
          <a:xfrm>
            <a:off x="4140795" y="367692"/>
            <a:ext cx="4738365" cy="4408115"/>
          </a:xfrm>
          <a:prstGeom prst="rect">
            <a:avLst/>
          </a:prstGeom>
        </p:spPr>
      </p:pic>
      <p:sp>
        <p:nvSpPr>
          <p:cNvPr id="6" name="標題 1">
            <a:extLst>
              <a:ext uri="{FF2B5EF4-FFF2-40B4-BE49-F238E27FC236}">
                <a16:creationId xmlns:a16="http://schemas.microsoft.com/office/drawing/2014/main" id="{C75BED6C-981A-48AB-8FD0-14F186D9F019}"/>
              </a:ext>
            </a:extLst>
          </p:cNvPr>
          <p:cNvSpPr txBox="1">
            <a:spLocks/>
          </p:cNvSpPr>
          <p:nvPr/>
        </p:nvSpPr>
        <p:spPr>
          <a:xfrm>
            <a:off x="2868649" y="4712834"/>
            <a:ext cx="6186142" cy="510065"/>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9pPr>
          </a:lstStyle>
          <a:p>
            <a:r>
              <a:rPr lang="en-US" altLang="zh-TW" sz="700" dirty="0"/>
              <a:t>Source: (Left) https://giphy.com/gifs/CrazyDetectors-choose-decide-kopf-oder-zahl-C4omPTb1RZBuMtKx4N</a:t>
            </a:r>
            <a:br>
              <a:rPr lang="en-US" altLang="zh-TW" sz="700" dirty="0"/>
            </a:br>
            <a:r>
              <a:rPr lang="en-US" altLang="zh-TW" sz="700" dirty="0"/>
              <a:t>(Right) https://www.researchgate.net/figure/The-Bloch-sphere-provides-a-useful-means-of-visualizing-the-state-of-a-single-qubit-and_fig1_335028508</a:t>
            </a:r>
            <a:endParaRPr lang="zh-TW" altLang="en-US" sz="700" dirty="0"/>
          </a:p>
        </p:txBody>
      </p:sp>
      <p:pic>
        <p:nvPicPr>
          <p:cNvPr id="10" name="Picture 4" descr="Choose Heads Or Tails GIF by Crazy Detectors">
            <a:extLst>
              <a:ext uri="{FF2B5EF4-FFF2-40B4-BE49-F238E27FC236}">
                <a16:creationId xmlns:a16="http://schemas.microsoft.com/office/drawing/2014/main" id="{C5107BCE-F8AF-4702-A45D-E9551D9647E1}"/>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54049" y="1544444"/>
            <a:ext cx="2514600" cy="4572000"/>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a16="http://schemas.microsoft.com/office/drawing/2014/main" id="{6082B7AA-29F2-46C0-962B-089F66DF4E96}"/>
              </a:ext>
            </a:extLst>
          </p:cNvPr>
          <p:cNvSpPr>
            <a:spLocks noGrp="1"/>
          </p:cNvSpPr>
          <p:nvPr>
            <p:ph type="title"/>
          </p:nvPr>
        </p:nvSpPr>
        <p:spPr>
          <a:xfrm>
            <a:off x="264840" y="175632"/>
            <a:ext cx="5653669" cy="1368812"/>
          </a:xfrm>
        </p:spPr>
        <p:txBody>
          <a:bodyPr/>
          <a:lstStyle/>
          <a:p>
            <a:r>
              <a:rPr lang="en-US" altLang="zh-TW" dirty="0"/>
              <a:t>Spin Coin vs Bloch Sphere</a:t>
            </a:r>
            <a:endParaRPr lang="zh-TW" altLang="en-US" dirty="0"/>
          </a:p>
        </p:txBody>
      </p:sp>
      <p:sp>
        <p:nvSpPr>
          <p:cNvPr id="4" name="投影片編號版面配置區 3">
            <a:extLst>
              <a:ext uri="{FF2B5EF4-FFF2-40B4-BE49-F238E27FC236}">
                <a16:creationId xmlns:a16="http://schemas.microsoft.com/office/drawing/2014/main" id="{EAA411BC-A430-4128-8F8A-AB65CD799D5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10</a:t>
            </a:fld>
            <a:endParaRPr lang="zh-TW" altLang="en-US"/>
          </a:p>
        </p:txBody>
      </p:sp>
    </p:spTree>
    <p:extLst>
      <p:ext uri="{BB962C8B-B14F-4D97-AF65-F5344CB8AC3E}">
        <p14:creationId xmlns:p14="http://schemas.microsoft.com/office/powerpoint/2010/main" val="37162979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Visualization of quantum gates</a:t>
            </a:r>
            <a:endParaRPr lang="zh-TW" altLang="en-US" dirty="0"/>
          </a:p>
        </p:txBody>
      </p:sp>
      <p:pic>
        <p:nvPicPr>
          <p:cNvPr id="3074" name="Picture 2" descr="GitHub - cduck/bloch_sphere: Visualization tools for the ..."/>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730262" y="1863540"/>
            <a:ext cx="3683476" cy="220772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ingle Qubit Gates - Learning Quantum"/>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67054" y="1522810"/>
            <a:ext cx="2857500" cy="333375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ingle Qubit Gates - Learning Quantum"/>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923330" y="1522810"/>
            <a:ext cx="2857500" cy="3333750"/>
          </a:xfrm>
          <a:prstGeom prst="rect">
            <a:avLst/>
          </a:prstGeom>
          <a:noFill/>
          <a:extLst>
            <a:ext uri="{909E8E84-426E-40DD-AFC4-6F175D3DCCD1}">
              <a14:hiddenFill xmlns:a14="http://schemas.microsoft.com/office/drawing/2010/main">
                <a:solidFill>
                  <a:srgbClr val="FFFFFF"/>
                </a:solidFill>
              </a14:hiddenFill>
            </a:ext>
          </a:extLst>
        </p:spPr>
      </p:pic>
      <p:sp>
        <p:nvSpPr>
          <p:cNvPr id="5" name="投影片編號版面配置區 4">
            <a:extLst>
              <a:ext uri="{FF2B5EF4-FFF2-40B4-BE49-F238E27FC236}">
                <a16:creationId xmlns:a16="http://schemas.microsoft.com/office/drawing/2014/main" id="{366756DA-ED3B-401A-A618-B2BF7FFB25D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11</a:t>
            </a:fld>
            <a:endParaRPr lang="zh-TW" altLang="en-US"/>
          </a:p>
        </p:txBody>
      </p:sp>
    </p:spTree>
    <p:extLst>
      <p:ext uri="{BB962C8B-B14F-4D97-AF65-F5344CB8AC3E}">
        <p14:creationId xmlns:p14="http://schemas.microsoft.com/office/powerpoint/2010/main" val="27490507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9FFE0C8-3795-48B3-8EC7-8F9569F7D601}"/>
              </a:ext>
            </a:extLst>
          </p:cNvPr>
          <p:cNvSpPr>
            <a:spLocks noGrp="1"/>
          </p:cNvSpPr>
          <p:nvPr>
            <p:ph type="title"/>
          </p:nvPr>
        </p:nvSpPr>
        <p:spPr>
          <a:xfrm>
            <a:off x="457200" y="342900"/>
            <a:ext cx="8229600" cy="601980"/>
          </a:xfrm>
        </p:spPr>
        <p:txBody>
          <a:bodyPr/>
          <a:lstStyle/>
          <a:p>
            <a:r>
              <a:rPr lang="en-US" altLang="zh-TW" dirty="0"/>
              <a:t>Quantum Gate and Unitary Matrix</a:t>
            </a:r>
            <a:endParaRPr lang="zh-TW" altLang="en-US" dirty="0"/>
          </a:p>
        </p:txBody>
      </p:sp>
      <p:pic>
        <p:nvPicPr>
          <p:cNvPr id="5" name="Picture 2" descr="https://upload.wikimedia.org/wikipedia/commons/thumb/e/e0/Quantum_Logic_Gates.png/500px-Quantum_Logic_Gates.png">
            <a:extLst>
              <a:ext uri="{FF2B5EF4-FFF2-40B4-BE49-F238E27FC236}">
                <a16:creationId xmlns:a16="http://schemas.microsoft.com/office/drawing/2014/main" id="{061D0380-1E7B-4BFB-A4C6-43418B3452C5}"/>
              </a:ext>
            </a:extLst>
          </p:cNvPr>
          <p:cNvPicPr/>
          <p:nvPr/>
        </p:nvPicPr>
        <p:blipFill rotWithShape="1">
          <a:blip r:embed="rId2">
            <a:extLst>
              <a:ext uri="{28A0092B-C50C-407E-A947-70E740481C1C}">
                <a14:useLocalDpi xmlns:a14="http://schemas.microsoft.com/office/drawing/2010/main" val="0"/>
              </a:ext>
            </a:extLst>
          </a:blip>
          <a:srcRect b="52296"/>
          <a:stretch/>
        </p:blipFill>
        <p:spPr bwMode="auto">
          <a:xfrm>
            <a:off x="89452" y="944880"/>
            <a:ext cx="4569102" cy="3855720"/>
          </a:xfrm>
          <a:prstGeom prst="rect">
            <a:avLst/>
          </a:prstGeom>
          <a:noFill/>
          <a:ln>
            <a:noFill/>
          </a:ln>
          <a:extLst>
            <a:ext uri="{53640926-AAD7-44D8-BBD7-CCE9431645EC}">
              <a14:shadowObscured xmlns:a14="http://schemas.microsoft.com/office/drawing/2010/main"/>
            </a:ext>
          </a:extLst>
        </p:spPr>
      </p:pic>
      <p:pic>
        <p:nvPicPr>
          <p:cNvPr id="7" name="Picture 2" descr="https://upload.wikimedia.org/wikipedia/commons/thumb/e/e0/Quantum_Logic_Gates.png/500px-Quantum_Logic_Gates.png">
            <a:extLst>
              <a:ext uri="{FF2B5EF4-FFF2-40B4-BE49-F238E27FC236}">
                <a16:creationId xmlns:a16="http://schemas.microsoft.com/office/drawing/2014/main" id="{061D0380-1E7B-4BFB-A4C6-43418B3452C5}"/>
              </a:ext>
            </a:extLst>
          </p:cNvPr>
          <p:cNvPicPr/>
          <p:nvPr/>
        </p:nvPicPr>
        <p:blipFill rotWithShape="1">
          <a:blip r:embed="rId2">
            <a:extLst>
              <a:ext uri="{28A0092B-C50C-407E-A947-70E740481C1C}">
                <a14:useLocalDpi xmlns:a14="http://schemas.microsoft.com/office/drawing/2010/main" val="0"/>
              </a:ext>
            </a:extLst>
          </a:blip>
          <a:srcRect t="49037" b="3407"/>
          <a:stretch/>
        </p:blipFill>
        <p:spPr bwMode="auto">
          <a:xfrm>
            <a:off x="4658554" y="1341782"/>
            <a:ext cx="4181475" cy="3458818"/>
          </a:xfrm>
          <a:prstGeom prst="rect">
            <a:avLst/>
          </a:prstGeom>
          <a:noFill/>
          <a:ln>
            <a:noFill/>
          </a:ln>
          <a:extLst>
            <a:ext uri="{53640926-AAD7-44D8-BBD7-CCE9431645EC}">
              <a14:shadowObscured xmlns:a14="http://schemas.microsoft.com/office/drawing/2010/main"/>
            </a:ext>
          </a:extLst>
        </p:spPr>
      </p:pic>
      <p:pic>
        <p:nvPicPr>
          <p:cNvPr id="8" name="Picture 2" descr="https://upload.wikimedia.org/wikipedia/commons/thumb/e/e0/Quantum_Logic_Gates.png/500px-Quantum_Logic_Gates.png">
            <a:extLst>
              <a:ext uri="{FF2B5EF4-FFF2-40B4-BE49-F238E27FC236}">
                <a16:creationId xmlns:a16="http://schemas.microsoft.com/office/drawing/2014/main" id="{061D0380-1E7B-4BFB-A4C6-43418B3452C5}"/>
              </a:ext>
            </a:extLst>
          </p:cNvPr>
          <p:cNvPicPr/>
          <p:nvPr/>
        </p:nvPicPr>
        <p:blipFill rotWithShape="1">
          <a:blip r:embed="rId2">
            <a:extLst>
              <a:ext uri="{28A0092B-C50C-407E-A947-70E740481C1C}">
                <a14:useLocalDpi xmlns:a14="http://schemas.microsoft.com/office/drawing/2010/main" val="0"/>
              </a:ext>
            </a:extLst>
          </a:blip>
          <a:srcRect b="94815"/>
          <a:stretch/>
        </p:blipFill>
        <p:spPr bwMode="auto">
          <a:xfrm>
            <a:off x="4620246" y="944879"/>
            <a:ext cx="4434301" cy="416781"/>
          </a:xfrm>
          <a:prstGeom prst="rect">
            <a:avLst/>
          </a:prstGeom>
          <a:noFill/>
          <a:ln>
            <a:noFill/>
          </a:ln>
          <a:extLst>
            <a:ext uri="{53640926-AAD7-44D8-BBD7-CCE9431645EC}">
              <a14:shadowObscured xmlns:a14="http://schemas.microsoft.com/office/drawing/2010/main"/>
            </a:ext>
          </a:extLst>
        </p:spPr>
      </p:pic>
      <p:sp>
        <p:nvSpPr>
          <p:cNvPr id="9" name="標題 1">
            <a:extLst>
              <a:ext uri="{FF2B5EF4-FFF2-40B4-BE49-F238E27FC236}">
                <a16:creationId xmlns:a16="http://schemas.microsoft.com/office/drawing/2014/main" id="{D131FA27-392D-4008-8092-4085777F1C20}"/>
              </a:ext>
            </a:extLst>
          </p:cNvPr>
          <p:cNvSpPr txBox="1">
            <a:spLocks/>
          </p:cNvSpPr>
          <p:nvPr/>
        </p:nvSpPr>
        <p:spPr>
          <a:xfrm>
            <a:off x="147918" y="4787857"/>
            <a:ext cx="8888506" cy="416781"/>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9pPr>
          </a:lstStyle>
          <a:p>
            <a:r>
              <a:rPr lang="en-US" altLang="zh-TW" sz="1100" dirty="0"/>
              <a:t>Source: https://en.wikipedia.org/wiki/Quantum_logic_gate#/media/File:Quantum_Logic_Gates.png, by </a:t>
            </a:r>
            <a:r>
              <a:rPr lang="en-US" altLang="zh-TW" sz="1100" dirty="0" err="1"/>
              <a:t>Rxtreme</a:t>
            </a:r>
            <a:r>
              <a:rPr lang="en-US" altLang="zh-TW" sz="1100" dirty="0"/>
              <a:t>, Dec. 2019, CC BY-SA 4.0.</a:t>
            </a:r>
            <a:endParaRPr lang="zh-TW" altLang="en-US" sz="1100" dirty="0"/>
          </a:p>
        </p:txBody>
      </p:sp>
      <p:sp>
        <p:nvSpPr>
          <p:cNvPr id="6" name="投影片編號版面配置區 5">
            <a:extLst>
              <a:ext uri="{FF2B5EF4-FFF2-40B4-BE49-F238E27FC236}">
                <a16:creationId xmlns:a16="http://schemas.microsoft.com/office/drawing/2014/main" id="{5ED639B7-B5CD-414D-A8D2-8F7F609597F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12</a:t>
            </a:fld>
            <a:endParaRPr lang="zh-TW" altLang="en-US"/>
          </a:p>
        </p:txBody>
      </p:sp>
    </p:spTree>
    <p:extLst>
      <p:ext uri="{BB962C8B-B14F-4D97-AF65-F5344CB8AC3E}">
        <p14:creationId xmlns:p14="http://schemas.microsoft.com/office/powerpoint/2010/main" val="28492044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7F63B23D-D15D-430C-B626-A599545B6E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1215" y="738783"/>
            <a:ext cx="2203087" cy="1666968"/>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a16="http://schemas.microsoft.com/office/drawing/2014/main" id="{0FF9971E-AFA5-456C-BA8C-6C6A957ABB17}"/>
              </a:ext>
            </a:extLst>
          </p:cNvPr>
          <p:cNvSpPr>
            <a:spLocks noGrp="1"/>
          </p:cNvSpPr>
          <p:nvPr>
            <p:ph type="title"/>
          </p:nvPr>
        </p:nvSpPr>
        <p:spPr>
          <a:xfrm>
            <a:off x="247650" y="342900"/>
            <a:ext cx="8439150" cy="791548"/>
          </a:xfrm>
        </p:spPr>
        <p:txBody>
          <a:bodyPr/>
          <a:lstStyle/>
          <a:p>
            <a:r>
              <a:rPr lang="en-US" altLang="zh-TW" dirty="0"/>
              <a:t>The code of Bell-state (entanglement state)</a:t>
            </a:r>
            <a:endParaRPr lang="zh-TW" altLang="en-US" dirty="0"/>
          </a:p>
        </p:txBody>
      </p:sp>
      <p:pic>
        <p:nvPicPr>
          <p:cNvPr id="4" name="圖片 3">
            <a:extLst>
              <a:ext uri="{FF2B5EF4-FFF2-40B4-BE49-F238E27FC236}">
                <a16:creationId xmlns:a16="http://schemas.microsoft.com/office/drawing/2014/main" id="{BF72055E-B142-4C2D-819F-3ACF14D4C852}"/>
              </a:ext>
            </a:extLst>
          </p:cNvPr>
          <p:cNvPicPr>
            <a:picLocks noChangeAspect="1"/>
          </p:cNvPicPr>
          <p:nvPr/>
        </p:nvPicPr>
        <p:blipFill>
          <a:blip r:embed="rId4"/>
          <a:stretch>
            <a:fillRect/>
          </a:stretch>
        </p:blipFill>
        <p:spPr>
          <a:xfrm>
            <a:off x="247650" y="1043823"/>
            <a:ext cx="5198409" cy="1683185"/>
          </a:xfrm>
          <a:prstGeom prst="rect">
            <a:avLst/>
          </a:prstGeom>
        </p:spPr>
      </p:pic>
      <p:pic>
        <p:nvPicPr>
          <p:cNvPr id="6" name="圖片 5">
            <a:extLst>
              <a:ext uri="{FF2B5EF4-FFF2-40B4-BE49-F238E27FC236}">
                <a16:creationId xmlns:a16="http://schemas.microsoft.com/office/drawing/2014/main" id="{3A606C10-B288-4B0D-9AE0-7985F3CA7DCD}"/>
              </a:ext>
            </a:extLst>
          </p:cNvPr>
          <p:cNvPicPr>
            <a:picLocks noChangeAspect="1"/>
          </p:cNvPicPr>
          <p:nvPr/>
        </p:nvPicPr>
        <p:blipFill>
          <a:blip r:embed="rId5"/>
          <a:stretch>
            <a:fillRect/>
          </a:stretch>
        </p:blipFill>
        <p:spPr>
          <a:xfrm>
            <a:off x="247650" y="2864212"/>
            <a:ext cx="5224318" cy="2205324"/>
          </a:xfrm>
          <a:prstGeom prst="rect">
            <a:avLst/>
          </a:prstGeom>
        </p:spPr>
      </p:pic>
      <p:pic>
        <p:nvPicPr>
          <p:cNvPr id="7" name="Picture 4">
            <a:extLst>
              <a:ext uri="{FF2B5EF4-FFF2-40B4-BE49-F238E27FC236}">
                <a16:creationId xmlns:a16="http://schemas.microsoft.com/office/drawing/2014/main" id="{D1535CDC-D53C-4A08-85BF-23414E0725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6151" y="2176097"/>
            <a:ext cx="2760759" cy="1880430"/>
          </a:xfrm>
          <a:prstGeom prst="rect">
            <a:avLst/>
          </a:prstGeom>
          <a:noFill/>
          <a:extLst>
            <a:ext uri="{909E8E84-426E-40DD-AFC4-6F175D3DCCD1}">
              <a14:hiddenFill xmlns:a14="http://schemas.microsoft.com/office/drawing/2010/main">
                <a:solidFill>
                  <a:srgbClr val="FFFFFF"/>
                </a:solidFill>
              </a14:hiddenFill>
            </a:ext>
          </a:extLst>
        </p:spPr>
      </p:pic>
      <p:sp>
        <p:nvSpPr>
          <p:cNvPr id="9" name="投影片編號版面配置區 8">
            <a:extLst>
              <a:ext uri="{FF2B5EF4-FFF2-40B4-BE49-F238E27FC236}">
                <a16:creationId xmlns:a16="http://schemas.microsoft.com/office/drawing/2014/main" id="{26036D87-20E3-45B8-8E1E-4DE96AB9B68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13</a:t>
            </a:fld>
            <a:endParaRPr lang="zh-TW" altLang="en-US"/>
          </a:p>
        </p:txBody>
      </p:sp>
      <p:pic>
        <p:nvPicPr>
          <p:cNvPr id="4098" name="Picture 2" descr="Quantum Entanglement | Brilliant Math &amp; Science Wiki">
            <a:extLst>
              <a:ext uri="{FF2B5EF4-FFF2-40B4-BE49-F238E27FC236}">
                <a16:creationId xmlns:a16="http://schemas.microsoft.com/office/drawing/2014/main" id="{3EC298F0-C7A3-4C08-93F4-078BA8C74EB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7939" y="4031470"/>
            <a:ext cx="3450292" cy="1005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016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g1a8481dc845_2_52"/>
          <p:cNvSpPr txBox="1">
            <a:spLocks noGrp="1"/>
          </p:cNvSpPr>
          <p:nvPr>
            <p:ph type="title"/>
          </p:nvPr>
        </p:nvSpPr>
        <p:spPr>
          <a:xfrm>
            <a:off x="394378" y="106040"/>
            <a:ext cx="8229600" cy="1028700"/>
          </a:xfrm>
          <a:prstGeom prst="rect">
            <a:avLst/>
          </a:prstGeom>
        </p:spPr>
        <p:txBody>
          <a:bodyPr spcFirstLastPara="1" wrap="square" lIns="68575" tIns="34275" rIns="68575" bIns="34275" anchor="ctr" anchorCtr="0">
            <a:noAutofit/>
          </a:bodyPr>
          <a:lstStyle/>
          <a:p>
            <a:pPr lvl="0"/>
            <a:r>
              <a:rPr lang="en-US" altLang="zh-TW" sz="3600" dirty="0">
                <a:solidFill>
                  <a:srgbClr val="FF0000"/>
                </a:solidFill>
              </a:rPr>
              <a:t>Einstein</a:t>
            </a:r>
            <a:r>
              <a:rPr lang="en-US" altLang="zh-TW" sz="3600" dirty="0"/>
              <a:t> vs </a:t>
            </a:r>
            <a:r>
              <a:rPr lang="en-US" altLang="zh-TW" sz="3600" dirty="0">
                <a:solidFill>
                  <a:srgbClr val="00B050"/>
                </a:solidFill>
              </a:rPr>
              <a:t>Bohr</a:t>
            </a:r>
            <a:endParaRPr dirty="0">
              <a:solidFill>
                <a:srgbClr val="00B050"/>
              </a:solidFill>
            </a:endParaRPr>
          </a:p>
        </p:txBody>
      </p:sp>
      <p:sp>
        <p:nvSpPr>
          <p:cNvPr id="111" name="Google Shape;111;g1a8481dc845_2_52"/>
          <p:cNvSpPr txBox="1"/>
          <p:nvPr/>
        </p:nvSpPr>
        <p:spPr>
          <a:xfrm>
            <a:off x="-90741" y="805274"/>
            <a:ext cx="6861490" cy="3299334"/>
          </a:xfrm>
          <a:prstGeom prst="rect">
            <a:avLst/>
          </a:prstGeom>
          <a:noFill/>
          <a:ln>
            <a:noFill/>
          </a:ln>
        </p:spPr>
        <p:txBody>
          <a:bodyPr spcFirstLastPara="1" wrap="square" lIns="91425" tIns="91425" rIns="91425" bIns="91425" anchor="t" anchorCtr="0">
            <a:spAutoFit/>
          </a:bodyPr>
          <a:lstStyle/>
          <a:p>
            <a:pPr marL="412750" lvl="0" indent="-285750" algn="l" rtl="0">
              <a:lnSpc>
                <a:spcPct val="115000"/>
              </a:lnSpc>
              <a:spcBef>
                <a:spcPts val="0"/>
              </a:spcBef>
              <a:spcAft>
                <a:spcPts val="0"/>
              </a:spcAft>
              <a:buClr>
                <a:srgbClr val="00007D"/>
              </a:buClr>
              <a:buSzPts val="1600"/>
              <a:buFont typeface="Wingdings" panose="05000000000000000000" pitchFamily="2" charset="2"/>
              <a:buChar char="l"/>
            </a:pPr>
            <a:r>
              <a:rPr lang="en-US" sz="1600" dirty="0"/>
              <a:t>Quantum entanglement, introduced by </a:t>
            </a:r>
            <a:r>
              <a:rPr lang="en-US" sz="1600" dirty="0">
                <a:solidFill>
                  <a:srgbClr val="FF0000"/>
                </a:solidFill>
              </a:rPr>
              <a:t>Schrodinger</a:t>
            </a:r>
            <a:r>
              <a:rPr lang="en-US" sz="1600" dirty="0"/>
              <a:t> and referred to as </a:t>
            </a:r>
            <a:r>
              <a:rPr lang="en-US" sz="1600" dirty="0">
                <a:solidFill>
                  <a:srgbClr val="FF0000"/>
                </a:solidFill>
              </a:rPr>
              <a:t>“spooky action at a distance” </a:t>
            </a:r>
            <a:r>
              <a:rPr lang="en-US" sz="1600" dirty="0"/>
              <a:t>by </a:t>
            </a:r>
            <a:r>
              <a:rPr lang="en-US" sz="1600" dirty="0">
                <a:solidFill>
                  <a:srgbClr val="FF0000"/>
                </a:solidFill>
              </a:rPr>
              <a:t>Einstein</a:t>
            </a:r>
            <a:r>
              <a:rPr lang="en-US" sz="1600" dirty="0"/>
              <a:t>, is very critical in quantum mechanics.</a:t>
            </a:r>
          </a:p>
          <a:p>
            <a:pPr marL="412750" lvl="0" indent="-285750">
              <a:lnSpc>
                <a:spcPct val="115000"/>
              </a:lnSpc>
              <a:buClr>
                <a:srgbClr val="00007D"/>
              </a:buClr>
              <a:buSzPts val="1600"/>
              <a:buFont typeface="Wingdings" panose="05000000000000000000" pitchFamily="2" charset="2"/>
              <a:buChar char="l"/>
            </a:pPr>
            <a:r>
              <a:rPr lang="en-US" sz="1600" dirty="0">
                <a:solidFill>
                  <a:srgbClr val="FF0000"/>
                </a:solidFill>
              </a:rPr>
              <a:t>Einstein: “God doesn</a:t>
            </a:r>
            <a:r>
              <a:rPr lang="en-US" altLang="zh-TW" sz="1600" dirty="0">
                <a:solidFill>
                  <a:srgbClr val="FF0000"/>
                </a:solidFill>
              </a:rPr>
              <a:t>’</a:t>
            </a:r>
            <a:r>
              <a:rPr lang="en-US" sz="1600" dirty="0">
                <a:solidFill>
                  <a:srgbClr val="FF0000"/>
                </a:solidFill>
              </a:rPr>
              <a:t>t play dice" </a:t>
            </a:r>
            <a:r>
              <a:rPr lang="en-US" sz="1600" dirty="0"/>
              <a:t>vs </a:t>
            </a:r>
            <a:r>
              <a:rPr lang="en-US" sz="1600" dirty="0">
                <a:solidFill>
                  <a:srgbClr val="00B050"/>
                </a:solidFill>
              </a:rPr>
              <a:t>Bohr: “Stop telling God what to do."</a:t>
            </a:r>
          </a:p>
          <a:p>
            <a:pPr marL="412750" lvl="0" indent="-285750" algn="l" rtl="0">
              <a:lnSpc>
                <a:spcPct val="115000"/>
              </a:lnSpc>
              <a:spcBef>
                <a:spcPts val="0"/>
              </a:spcBef>
              <a:spcAft>
                <a:spcPts val="0"/>
              </a:spcAft>
              <a:buClr>
                <a:srgbClr val="00007D"/>
              </a:buClr>
              <a:buSzPts val="1600"/>
              <a:buFont typeface="Wingdings" panose="05000000000000000000" pitchFamily="2" charset="2"/>
              <a:buChar char="l"/>
            </a:pPr>
            <a:r>
              <a:rPr lang="en-US" sz="1600" dirty="0"/>
              <a:t>In physics, action at a distance is the concept that an object can be affected without being physically touched by another object.</a:t>
            </a:r>
            <a:endParaRPr sz="1600" dirty="0"/>
          </a:p>
          <a:p>
            <a:pPr marL="412750" lvl="0" indent="-285750" algn="l" rtl="0">
              <a:lnSpc>
                <a:spcPct val="115000"/>
              </a:lnSpc>
              <a:spcBef>
                <a:spcPts val="0"/>
              </a:spcBef>
              <a:spcAft>
                <a:spcPts val="0"/>
              </a:spcAft>
              <a:buClr>
                <a:srgbClr val="00007D"/>
              </a:buClr>
              <a:buSzPts val="1600"/>
              <a:buFont typeface="Wingdings" panose="05000000000000000000" pitchFamily="2" charset="2"/>
              <a:buChar char="l"/>
            </a:pPr>
            <a:r>
              <a:rPr lang="en-US" sz="1600" dirty="0"/>
              <a:t>For example, regarding two entangled photons with opposite polarization, if one photon is observed (or measured) to be vertically polarized, then the other photon must be observed to be horizontally polarized.</a:t>
            </a:r>
            <a:endParaRPr sz="1600" dirty="0"/>
          </a:p>
        </p:txBody>
      </p:sp>
      <p:pic>
        <p:nvPicPr>
          <p:cNvPr id="112" name="Google Shape;112;g1a8481dc845_2_52"/>
          <p:cNvPicPr preferRelativeResize="0"/>
          <p:nvPr/>
        </p:nvPicPr>
        <p:blipFill>
          <a:blip r:embed="rId3">
            <a:alphaModFix/>
          </a:blip>
          <a:stretch>
            <a:fillRect/>
          </a:stretch>
        </p:blipFill>
        <p:spPr>
          <a:xfrm>
            <a:off x="1906612" y="3827860"/>
            <a:ext cx="2065531" cy="1028700"/>
          </a:xfrm>
          <a:prstGeom prst="rect">
            <a:avLst/>
          </a:prstGeom>
          <a:noFill/>
          <a:ln>
            <a:noFill/>
          </a:ln>
        </p:spPr>
      </p:pic>
      <p:sp>
        <p:nvSpPr>
          <p:cNvPr id="113" name="Google Shape;113;g1a8481dc845_2_52"/>
          <p:cNvSpPr txBox="1"/>
          <p:nvPr/>
        </p:nvSpPr>
        <p:spPr>
          <a:xfrm>
            <a:off x="1743231" y="4834202"/>
            <a:ext cx="4808986" cy="308516"/>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700" dirty="0"/>
              <a:t>Source : https://www.quantamagazine.org/how-bells-theorem-proved-spooky-action-at-a-distance-is-real-20210720/</a:t>
            </a:r>
            <a:endParaRPr sz="700" dirty="0"/>
          </a:p>
        </p:txBody>
      </p:sp>
      <p:sp>
        <p:nvSpPr>
          <p:cNvPr id="114" name="Google Shape;114;g1a8481dc845_2_52"/>
          <p:cNvSpPr txBox="1"/>
          <p:nvPr/>
        </p:nvSpPr>
        <p:spPr>
          <a:xfrm>
            <a:off x="4007456" y="4508360"/>
            <a:ext cx="3035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dirty="0">
                <a:solidFill>
                  <a:srgbClr val="3333FF"/>
                </a:solidFill>
              </a:rPr>
              <a:t>Quantum entanglement</a:t>
            </a:r>
            <a:endParaRPr sz="1600" b="1" dirty="0">
              <a:solidFill>
                <a:srgbClr val="3333FF"/>
              </a:solidFill>
            </a:endParaRPr>
          </a:p>
        </p:txBody>
      </p:sp>
      <p:pic>
        <p:nvPicPr>
          <p:cNvPr id="9" name="Picture 2" descr="https://upload.wikimedia.org/wikipedia/commons/thumb/d/d5/Niels_Bohr_Albert_Einstein_by_Ehrenfest.jpg/220px-Niels_Bohr_Albert_Einstein_by_Ehrenfest.jpg">
            <a:extLst>
              <a:ext uri="{FF2B5EF4-FFF2-40B4-BE49-F238E27FC236}">
                <a16:creationId xmlns:a16="http://schemas.microsoft.com/office/drawing/2014/main" id="{8D2F91FD-E4B5-4C0A-8B7C-7F38DD697C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1638" y="1356377"/>
            <a:ext cx="2329739" cy="3367533"/>
          </a:xfrm>
          <a:prstGeom prst="rect">
            <a:avLst/>
          </a:prstGeom>
          <a:noFill/>
          <a:extLst>
            <a:ext uri="{909E8E84-426E-40DD-AFC4-6F175D3DCCD1}">
              <a14:hiddenFill xmlns:a14="http://schemas.microsoft.com/office/drawing/2010/main">
                <a:solidFill>
                  <a:srgbClr val="FFFFFF"/>
                </a:solidFill>
              </a14:hiddenFill>
            </a:ext>
          </a:extLst>
        </p:spPr>
      </p:pic>
      <p:sp>
        <p:nvSpPr>
          <p:cNvPr id="3" name="投影片編號版面配置區 2">
            <a:extLst>
              <a:ext uri="{FF2B5EF4-FFF2-40B4-BE49-F238E27FC236}">
                <a16:creationId xmlns:a16="http://schemas.microsoft.com/office/drawing/2014/main" id="{840EC6B7-37F6-4134-A8F1-1B2A12EB6EB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14</a:t>
            </a:fld>
            <a:endParaRPr lang="en-US"/>
          </a:p>
        </p:txBody>
      </p:sp>
    </p:spTree>
    <p:extLst>
      <p:ext uri="{BB962C8B-B14F-4D97-AF65-F5344CB8AC3E}">
        <p14:creationId xmlns:p14="http://schemas.microsoft.com/office/powerpoint/2010/main" val="18935078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g1a8481dc845_3_78"/>
          <p:cNvSpPr txBox="1">
            <a:spLocks noGrp="1"/>
          </p:cNvSpPr>
          <p:nvPr>
            <p:ph type="title"/>
          </p:nvPr>
        </p:nvSpPr>
        <p:spPr>
          <a:xfrm>
            <a:off x="457200" y="342900"/>
            <a:ext cx="8229600" cy="1028700"/>
          </a:xfrm>
          <a:prstGeom prst="rect">
            <a:avLst/>
          </a:prstGeom>
        </p:spPr>
        <p:txBody>
          <a:bodyPr spcFirstLastPara="1" wrap="square" lIns="68575" tIns="34275" rIns="68575" bIns="34275" anchor="ctr" anchorCtr="0">
            <a:noAutofit/>
          </a:bodyPr>
          <a:lstStyle/>
          <a:p>
            <a:pPr marL="0" lvl="0" indent="0" algn="l" rtl="0">
              <a:lnSpc>
                <a:spcPct val="125000"/>
              </a:lnSpc>
              <a:spcBef>
                <a:spcPts val="1800"/>
              </a:spcBef>
              <a:spcAft>
                <a:spcPts val="1800"/>
              </a:spcAft>
              <a:buNone/>
            </a:pPr>
            <a:r>
              <a:rPr lang="en-US" dirty="0">
                <a:solidFill>
                  <a:srgbClr val="161616"/>
                </a:solidFill>
                <a:highlight>
                  <a:srgbClr val="FFFFFF"/>
                </a:highlight>
              </a:rPr>
              <a:t>Multi-partite Entanglement:  GHZ states</a:t>
            </a:r>
            <a:endParaRPr dirty="0"/>
          </a:p>
        </p:txBody>
      </p:sp>
      <p:sp>
        <p:nvSpPr>
          <p:cNvPr id="134" name="Google Shape;134;g1a8481dc845_3_78"/>
          <p:cNvSpPr txBox="1">
            <a:spLocks noGrp="1"/>
          </p:cNvSpPr>
          <p:nvPr>
            <p:ph type="sldNum" idx="12"/>
          </p:nvPr>
        </p:nvSpPr>
        <p:spPr>
          <a:xfrm>
            <a:off x="7010400" y="4856560"/>
            <a:ext cx="2133600" cy="180900"/>
          </a:xfrm>
          <a:prstGeom prst="rect">
            <a:avLst/>
          </a:prstGeom>
        </p:spPr>
        <p:txBody>
          <a:bodyPr spcFirstLastPara="1" wrap="square" lIns="68575" tIns="34275" rIns="68575" bIns="34275" anchor="b"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15</a:t>
            </a:fld>
            <a:endParaRPr/>
          </a:p>
        </p:txBody>
      </p:sp>
      <p:sp>
        <p:nvSpPr>
          <p:cNvPr id="135" name="Google Shape;135;g1a8481dc845_3_78"/>
          <p:cNvSpPr txBox="1"/>
          <p:nvPr/>
        </p:nvSpPr>
        <p:spPr>
          <a:xfrm>
            <a:off x="468325" y="1383500"/>
            <a:ext cx="8279400" cy="1028700"/>
          </a:xfrm>
          <a:prstGeom prst="rect">
            <a:avLst/>
          </a:prstGeom>
          <a:noFill/>
          <a:ln>
            <a:noFill/>
          </a:ln>
        </p:spPr>
        <p:txBody>
          <a:bodyPr spcFirstLastPara="1" wrap="square" lIns="68575" tIns="34275" rIns="68575" bIns="34275" anchor="t" anchorCtr="0">
            <a:noAutofit/>
          </a:bodyPr>
          <a:lstStyle/>
          <a:p>
            <a:pPr marL="457200" lvl="0" indent="-330200" algn="l" rtl="0">
              <a:lnSpc>
                <a:spcPct val="115000"/>
              </a:lnSpc>
              <a:spcBef>
                <a:spcPts val="0"/>
              </a:spcBef>
              <a:spcAft>
                <a:spcPts val="0"/>
              </a:spcAft>
              <a:buClr>
                <a:srgbClr val="00007D"/>
              </a:buClr>
              <a:buSzPts val="1600"/>
              <a:buFont typeface="Noto Sans"/>
              <a:buChar char="■"/>
            </a:pPr>
            <a:r>
              <a:rPr lang="en-US" sz="1600">
                <a:solidFill>
                  <a:schemeClr val="dk1"/>
                </a:solidFill>
              </a:rPr>
              <a:t>GHZ states are named after Greenberger, Horne, and Zeilinger, who were the first to study them in 1989. GHZ states are also known as </a:t>
            </a:r>
            <a:r>
              <a:rPr lang="en-US" sz="1600">
                <a:solidFill>
                  <a:srgbClr val="FF0000"/>
                </a:solidFill>
              </a:rPr>
              <a:t>“Schrödinger cat states”</a:t>
            </a:r>
            <a:r>
              <a:rPr lang="en-US" sz="1600">
                <a:solidFill>
                  <a:schemeClr val="dk1"/>
                </a:solidFill>
              </a:rPr>
              <a:t> or just </a:t>
            </a:r>
            <a:r>
              <a:rPr lang="en-US" sz="1600">
                <a:solidFill>
                  <a:srgbClr val="FF0000"/>
                </a:solidFill>
              </a:rPr>
              <a:t>“cat states”</a:t>
            </a:r>
            <a:r>
              <a:rPr lang="en-US" sz="1600">
                <a:solidFill>
                  <a:schemeClr val="dk1"/>
                </a:solidFill>
              </a:rPr>
              <a:t>.</a:t>
            </a:r>
            <a:endParaRPr sz="1600">
              <a:solidFill>
                <a:schemeClr val="dk1"/>
              </a:solidFill>
            </a:endParaRPr>
          </a:p>
        </p:txBody>
      </p:sp>
      <p:pic>
        <p:nvPicPr>
          <p:cNvPr id="136" name="Google Shape;136;g1a8481dc845_3_78"/>
          <p:cNvPicPr preferRelativeResize="0"/>
          <p:nvPr/>
        </p:nvPicPr>
        <p:blipFill>
          <a:blip r:embed="rId3">
            <a:alphaModFix/>
          </a:blip>
          <a:stretch>
            <a:fillRect/>
          </a:stretch>
        </p:blipFill>
        <p:spPr>
          <a:xfrm>
            <a:off x="6502781" y="2357888"/>
            <a:ext cx="1945770" cy="2219950"/>
          </a:xfrm>
          <a:prstGeom prst="rect">
            <a:avLst/>
          </a:prstGeom>
          <a:noFill/>
          <a:ln>
            <a:noFill/>
          </a:ln>
        </p:spPr>
      </p:pic>
      <p:sp>
        <p:nvSpPr>
          <p:cNvPr id="137" name="Google Shape;137;g1a8481dc845_3_78"/>
          <p:cNvSpPr txBox="1"/>
          <p:nvPr/>
        </p:nvSpPr>
        <p:spPr>
          <a:xfrm>
            <a:off x="6820654" y="4523526"/>
            <a:ext cx="1354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b="1" dirty="0">
                <a:solidFill>
                  <a:schemeClr val="dk1"/>
                </a:solidFill>
                <a:highlight>
                  <a:srgbClr val="F8F9FA"/>
                </a:highlight>
              </a:rPr>
              <a:t>Anton </a:t>
            </a:r>
            <a:r>
              <a:rPr lang="en-US" sz="1200" b="1" dirty="0" err="1">
                <a:solidFill>
                  <a:schemeClr val="dk1"/>
                </a:solidFill>
                <a:highlight>
                  <a:srgbClr val="F8F9FA"/>
                </a:highlight>
              </a:rPr>
              <a:t>Zeilinger</a:t>
            </a:r>
            <a:endParaRPr dirty="0"/>
          </a:p>
        </p:txBody>
      </p:sp>
      <p:pic>
        <p:nvPicPr>
          <p:cNvPr id="140" name="Google Shape;140;g1a8481dc845_3_78"/>
          <p:cNvPicPr preferRelativeResize="0"/>
          <p:nvPr/>
        </p:nvPicPr>
        <p:blipFill>
          <a:blip r:embed="rId4">
            <a:alphaModFix/>
          </a:blip>
          <a:stretch>
            <a:fillRect/>
          </a:stretch>
        </p:blipFill>
        <p:spPr>
          <a:xfrm>
            <a:off x="828526" y="2379950"/>
            <a:ext cx="2021305" cy="2180982"/>
          </a:xfrm>
          <a:prstGeom prst="rect">
            <a:avLst/>
          </a:prstGeom>
          <a:noFill/>
          <a:ln>
            <a:noFill/>
          </a:ln>
        </p:spPr>
      </p:pic>
      <p:pic>
        <p:nvPicPr>
          <p:cNvPr id="141" name="Google Shape;141;g1a8481dc845_3_78"/>
          <p:cNvPicPr preferRelativeResize="0"/>
          <p:nvPr/>
        </p:nvPicPr>
        <p:blipFill>
          <a:blip r:embed="rId5">
            <a:alphaModFix/>
          </a:blip>
          <a:stretch>
            <a:fillRect/>
          </a:stretch>
        </p:blipFill>
        <p:spPr>
          <a:xfrm>
            <a:off x="3554472" y="2325303"/>
            <a:ext cx="2138184" cy="2235629"/>
          </a:xfrm>
          <a:prstGeom prst="rect">
            <a:avLst/>
          </a:prstGeom>
          <a:noFill/>
          <a:ln>
            <a:noFill/>
          </a:ln>
        </p:spPr>
      </p:pic>
      <p:sp>
        <p:nvSpPr>
          <p:cNvPr id="142" name="Google Shape;142;g1a8481dc845_3_78"/>
          <p:cNvSpPr txBox="1"/>
          <p:nvPr/>
        </p:nvSpPr>
        <p:spPr>
          <a:xfrm>
            <a:off x="3863700" y="4560932"/>
            <a:ext cx="14166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b="1" dirty="0">
                <a:solidFill>
                  <a:schemeClr val="dk1"/>
                </a:solidFill>
                <a:highlight>
                  <a:srgbClr val="F8F9FA"/>
                </a:highlight>
              </a:rPr>
              <a:t>Michael A. Horne</a:t>
            </a:r>
            <a:endParaRPr sz="1300" dirty="0"/>
          </a:p>
        </p:txBody>
      </p:sp>
      <p:sp>
        <p:nvSpPr>
          <p:cNvPr id="143" name="Google Shape;143;g1a8481dc845_3_78"/>
          <p:cNvSpPr txBox="1"/>
          <p:nvPr/>
        </p:nvSpPr>
        <p:spPr>
          <a:xfrm>
            <a:off x="1162078" y="4560932"/>
            <a:ext cx="13542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b="1" dirty="0">
                <a:solidFill>
                  <a:schemeClr val="dk1"/>
                </a:solidFill>
                <a:highlight>
                  <a:srgbClr val="F8F9FA"/>
                </a:highlight>
              </a:rPr>
              <a:t>Daniel Greenberg</a:t>
            </a:r>
            <a:endParaRPr sz="1100" b="1" dirty="0">
              <a:solidFill>
                <a:schemeClr val="dk1"/>
              </a:solidFill>
              <a:highlight>
                <a:srgbClr val="F8F9FA"/>
              </a:highlight>
            </a:endParaRPr>
          </a:p>
        </p:txBody>
      </p:sp>
    </p:spTree>
    <p:extLst>
      <p:ext uri="{BB962C8B-B14F-4D97-AF65-F5344CB8AC3E}">
        <p14:creationId xmlns:p14="http://schemas.microsoft.com/office/powerpoint/2010/main" val="36923005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g1a8481dc845_2_6"/>
          <p:cNvSpPr txBox="1">
            <a:spLocks noGrp="1"/>
          </p:cNvSpPr>
          <p:nvPr>
            <p:ph type="title"/>
          </p:nvPr>
        </p:nvSpPr>
        <p:spPr>
          <a:xfrm>
            <a:off x="148683" y="342900"/>
            <a:ext cx="8822600" cy="1028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US" dirty="0"/>
              <a:t>GHZ quantum entanglement of </a:t>
            </a:r>
            <a:r>
              <a:rPr lang="en-US" i="1" dirty="0"/>
              <a:t>n</a:t>
            </a:r>
            <a:r>
              <a:rPr lang="en-US" dirty="0"/>
              <a:t> (</a:t>
            </a:r>
            <a:r>
              <a:rPr lang="en-US" i="1" dirty="0"/>
              <a:t>n</a:t>
            </a:r>
            <a:r>
              <a:rPr lang="en-US" dirty="0"/>
              <a:t>=3) qubits</a:t>
            </a:r>
            <a:endParaRPr dirty="0"/>
          </a:p>
        </p:txBody>
      </p:sp>
      <p:sp>
        <p:nvSpPr>
          <p:cNvPr id="149" name="Google Shape;149;g1a8481dc845_2_6"/>
          <p:cNvSpPr txBox="1">
            <a:spLocks noGrp="1"/>
          </p:cNvSpPr>
          <p:nvPr>
            <p:ph type="sldNum" idx="12"/>
          </p:nvPr>
        </p:nvSpPr>
        <p:spPr>
          <a:xfrm>
            <a:off x="7010400" y="4856560"/>
            <a:ext cx="2133600" cy="180900"/>
          </a:xfrm>
          <a:prstGeom prst="rect">
            <a:avLst/>
          </a:prstGeom>
        </p:spPr>
        <p:txBody>
          <a:bodyPr spcFirstLastPara="1" wrap="square" lIns="68575" tIns="34275" rIns="68575" bIns="34275" anchor="b"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16</a:t>
            </a:fld>
            <a:endParaRPr/>
          </a:p>
        </p:txBody>
      </p:sp>
      <p:sp>
        <p:nvSpPr>
          <p:cNvPr id="150" name="Google Shape;150;g1a8481dc845_2_6"/>
          <p:cNvSpPr txBox="1"/>
          <p:nvPr/>
        </p:nvSpPr>
        <p:spPr>
          <a:xfrm>
            <a:off x="577225" y="1371600"/>
            <a:ext cx="3896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a:t>GHZ quantum entanglement:</a:t>
            </a:r>
            <a:endParaRPr sz="1600"/>
          </a:p>
        </p:txBody>
      </p:sp>
      <p:pic>
        <p:nvPicPr>
          <p:cNvPr id="151" name="Google Shape;151;g1a8481dc845_2_6"/>
          <p:cNvPicPr preferRelativeResize="0"/>
          <p:nvPr/>
        </p:nvPicPr>
        <p:blipFill>
          <a:blip r:embed="rId3">
            <a:alphaModFix/>
          </a:blip>
          <a:stretch>
            <a:fillRect/>
          </a:stretch>
        </p:blipFill>
        <p:spPr>
          <a:xfrm>
            <a:off x="3343000" y="1364720"/>
            <a:ext cx="2089125" cy="483250"/>
          </a:xfrm>
          <a:prstGeom prst="rect">
            <a:avLst/>
          </a:prstGeom>
          <a:noFill/>
          <a:ln>
            <a:noFill/>
          </a:ln>
        </p:spPr>
      </p:pic>
      <p:pic>
        <p:nvPicPr>
          <p:cNvPr id="152" name="Google Shape;152;g1a8481dc845_2_6"/>
          <p:cNvPicPr preferRelativeResize="0"/>
          <p:nvPr/>
        </p:nvPicPr>
        <p:blipFill>
          <a:blip r:embed="rId4">
            <a:alphaModFix/>
          </a:blip>
          <a:stretch>
            <a:fillRect/>
          </a:stretch>
        </p:blipFill>
        <p:spPr>
          <a:xfrm>
            <a:off x="206150" y="1923550"/>
            <a:ext cx="8822600" cy="2498425"/>
          </a:xfrm>
          <a:prstGeom prst="rect">
            <a:avLst/>
          </a:prstGeom>
          <a:noFill/>
          <a:ln>
            <a:noFill/>
          </a:ln>
        </p:spPr>
      </p:pic>
      <p:sp>
        <p:nvSpPr>
          <p:cNvPr id="153" name="Google Shape;153;g1a8481dc845_2_6"/>
          <p:cNvSpPr txBox="1"/>
          <p:nvPr/>
        </p:nvSpPr>
        <p:spPr>
          <a:xfrm>
            <a:off x="517600" y="4497550"/>
            <a:ext cx="70029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rgbClr val="222222"/>
                </a:solidFill>
                <a:highlight>
                  <a:srgbClr val="FFFFFF"/>
                </a:highlight>
              </a:rPr>
              <a:t>Source : Bhatia, A. S., &amp; Saggi, M. K. (2018). Implementing entangled states on a quantum computer. </a:t>
            </a:r>
            <a:r>
              <a:rPr lang="en-US" sz="1200" i="1">
                <a:solidFill>
                  <a:srgbClr val="222222"/>
                </a:solidFill>
                <a:highlight>
                  <a:srgbClr val="FFFFFF"/>
                </a:highlight>
              </a:rPr>
              <a:t>arXiv preprint arXiv:1811.09833</a:t>
            </a:r>
            <a:r>
              <a:rPr lang="en-US" sz="1200">
                <a:solidFill>
                  <a:srgbClr val="222222"/>
                </a:solidFill>
                <a:highlight>
                  <a:srgbClr val="FFFFFF"/>
                </a:highlight>
              </a:rPr>
              <a:t>.</a:t>
            </a:r>
            <a:endParaRPr sz="1200"/>
          </a:p>
        </p:txBody>
      </p:sp>
    </p:spTree>
    <p:extLst>
      <p:ext uri="{BB962C8B-B14F-4D97-AF65-F5344CB8AC3E}">
        <p14:creationId xmlns:p14="http://schemas.microsoft.com/office/powerpoint/2010/main" val="3615315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g1a8481dc845_3_78"/>
          <p:cNvSpPr txBox="1">
            <a:spLocks noGrp="1"/>
          </p:cNvSpPr>
          <p:nvPr>
            <p:ph type="title"/>
          </p:nvPr>
        </p:nvSpPr>
        <p:spPr>
          <a:xfrm>
            <a:off x="457200" y="342900"/>
            <a:ext cx="8229600" cy="1028700"/>
          </a:xfrm>
          <a:prstGeom prst="rect">
            <a:avLst/>
          </a:prstGeom>
        </p:spPr>
        <p:txBody>
          <a:bodyPr spcFirstLastPara="1" wrap="square" lIns="68575" tIns="34275" rIns="68575" bIns="34275" anchor="ctr" anchorCtr="0">
            <a:noAutofit/>
          </a:bodyPr>
          <a:lstStyle/>
          <a:p>
            <a:pPr marL="0" lvl="0" indent="0" algn="l" rtl="0">
              <a:lnSpc>
                <a:spcPct val="125000"/>
              </a:lnSpc>
              <a:spcBef>
                <a:spcPts val="1800"/>
              </a:spcBef>
              <a:spcAft>
                <a:spcPts val="1800"/>
              </a:spcAft>
              <a:buNone/>
            </a:pPr>
            <a:r>
              <a:rPr lang="en-US" dirty="0">
                <a:solidFill>
                  <a:srgbClr val="161616"/>
                </a:solidFill>
                <a:highlight>
                  <a:srgbClr val="FFFFFF"/>
                </a:highlight>
              </a:rPr>
              <a:t>Multi-partite Entanglement:  W states</a:t>
            </a:r>
            <a:endParaRPr dirty="0"/>
          </a:p>
        </p:txBody>
      </p:sp>
      <p:sp>
        <p:nvSpPr>
          <p:cNvPr id="134" name="Google Shape;134;g1a8481dc845_3_78"/>
          <p:cNvSpPr txBox="1">
            <a:spLocks noGrp="1"/>
          </p:cNvSpPr>
          <p:nvPr>
            <p:ph type="sldNum" idx="12"/>
          </p:nvPr>
        </p:nvSpPr>
        <p:spPr>
          <a:xfrm>
            <a:off x="7010400" y="4856560"/>
            <a:ext cx="2133600" cy="180900"/>
          </a:xfrm>
          <a:prstGeom prst="rect">
            <a:avLst/>
          </a:prstGeom>
        </p:spPr>
        <p:txBody>
          <a:bodyPr spcFirstLastPara="1" wrap="square" lIns="68575" tIns="34275" rIns="68575" bIns="34275" anchor="b"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17</a:t>
            </a:fld>
            <a:endParaRPr/>
          </a:p>
        </p:txBody>
      </p:sp>
      <p:sp>
        <p:nvSpPr>
          <p:cNvPr id="135" name="Google Shape;135;g1a8481dc845_3_78"/>
          <p:cNvSpPr txBox="1"/>
          <p:nvPr/>
        </p:nvSpPr>
        <p:spPr>
          <a:xfrm>
            <a:off x="468325" y="1383500"/>
            <a:ext cx="8279400" cy="1028700"/>
          </a:xfrm>
          <a:prstGeom prst="rect">
            <a:avLst/>
          </a:prstGeom>
          <a:noFill/>
          <a:ln>
            <a:noFill/>
          </a:ln>
        </p:spPr>
        <p:txBody>
          <a:bodyPr spcFirstLastPara="1" wrap="square" lIns="68575" tIns="34275" rIns="68575" bIns="34275" anchor="t" anchorCtr="0">
            <a:noAutofit/>
          </a:bodyPr>
          <a:lstStyle/>
          <a:p>
            <a:pPr marL="457200" lvl="0" indent="-330200">
              <a:lnSpc>
                <a:spcPct val="115000"/>
              </a:lnSpc>
              <a:buClr>
                <a:srgbClr val="00007D"/>
              </a:buClr>
              <a:buSzPts val="1600"/>
              <a:buFont typeface="Noto Sans"/>
              <a:buChar char="■"/>
            </a:pPr>
            <a:r>
              <a:rPr lang="en-US" altLang="zh-TW" sz="1600" dirty="0">
                <a:solidFill>
                  <a:schemeClr val="dk1"/>
                </a:solidFill>
              </a:rPr>
              <a:t>The </a:t>
            </a:r>
            <a:r>
              <a:rPr lang="en-US" sz="1600" dirty="0">
                <a:solidFill>
                  <a:schemeClr val="dk1"/>
                </a:solidFill>
              </a:rPr>
              <a:t>W state is named after Wolfgang </a:t>
            </a:r>
            <a:r>
              <a:rPr lang="en-US" sz="1600" dirty="0" err="1">
                <a:solidFill>
                  <a:schemeClr val="dk1"/>
                </a:solidFill>
              </a:rPr>
              <a:t>Dür</a:t>
            </a:r>
            <a:r>
              <a:rPr lang="en-US" sz="1600" dirty="0">
                <a:solidFill>
                  <a:schemeClr val="dk1"/>
                </a:solidFill>
              </a:rPr>
              <a:t>, who first reported the state together with </a:t>
            </a:r>
            <a:r>
              <a:rPr lang="en-US" sz="1600" dirty="0" err="1">
                <a:solidFill>
                  <a:schemeClr val="dk1"/>
                </a:solidFill>
              </a:rPr>
              <a:t>Guifré</a:t>
            </a:r>
            <a:r>
              <a:rPr lang="en-US" sz="1600" dirty="0">
                <a:solidFill>
                  <a:schemeClr val="dk1"/>
                </a:solidFill>
              </a:rPr>
              <a:t> Vidal, and Ignacio </a:t>
            </a:r>
            <a:r>
              <a:rPr lang="en-US" sz="1600" dirty="0" err="1">
                <a:solidFill>
                  <a:schemeClr val="dk1"/>
                </a:solidFill>
              </a:rPr>
              <a:t>Cirac</a:t>
            </a:r>
            <a:r>
              <a:rPr lang="en-US" sz="1600" dirty="0">
                <a:solidFill>
                  <a:schemeClr val="dk1"/>
                </a:solidFill>
              </a:rPr>
              <a:t> in 2000.</a:t>
            </a:r>
            <a:endParaRPr sz="1600" dirty="0">
              <a:solidFill>
                <a:schemeClr val="dk1"/>
              </a:solidFill>
            </a:endParaRPr>
          </a:p>
        </p:txBody>
      </p:sp>
      <p:sp>
        <p:nvSpPr>
          <p:cNvPr id="142" name="Google Shape;142;g1a8481dc845_3_78"/>
          <p:cNvSpPr txBox="1"/>
          <p:nvPr/>
        </p:nvSpPr>
        <p:spPr>
          <a:xfrm>
            <a:off x="3863700" y="4560932"/>
            <a:ext cx="1416600" cy="354000"/>
          </a:xfrm>
          <a:prstGeom prst="rect">
            <a:avLst/>
          </a:prstGeom>
          <a:noFill/>
          <a:ln>
            <a:noFill/>
          </a:ln>
        </p:spPr>
        <p:txBody>
          <a:bodyPr spcFirstLastPara="1" wrap="square" lIns="91425" tIns="91425" rIns="91425" bIns="91425" anchor="t" anchorCtr="0">
            <a:spAutoFit/>
          </a:bodyPr>
          <a:lstStyle/>
          <a:p>
            <a:pPr lvl="0"/>
            <a:r>
              <a:rPr lang="en-US" sz="1100" b="1" dirty="0">
                <a:solidFill>
                  <a:schemeClr val="dk1"/>
                </a:solidFill>
              </a:rPr>
              <a:t>Wolfgang </a:t>
            </a:r>
            <a:r>
              <a:rPr lang="en-US" sz="1100" b="1" dirty="0" err="1">
                <a:solidFill>
                  <a:schemeClr val="dk1"/>
                </a:solidFill>
              </a:rPr>
              <a:t>Dür</a:t>
            </a:r>
            <a:endParaRPr sz="1300" dirty="0"/>
          </a:p>
        </p:txBody>
      </p:sp>
      <p:pic>
        <p:nvPicPr>
          <p:cNvPr id="2050" name="Picture 2" descr="https://lh3.googleusercontent.com/A0fReYfG6b7MPTtJxfYzdCjdTaJhEsnTXwKWHzrJ-jFp76T6-CDyaGjTDhWhGo9Kd2s6xAiR9urT4EfX38AvML0NSJRZSDD0Ac96efT4fOtJ-HVEXVn1f5CVWVeaTNdSZpTG0nbzdtfvVkggB1NyPv5I9HOgV5GTU2mx6TEC1ZvRnlRc-0CIRaF6VHjVww">
            <a:extLst>
              <a:ext uri="{FF2B5EF4-FFF2-40B4-BE49-F238E27FC236}">
                <a16:creationId xmlns:a16="http://schemas.microsoft.com/office/drawing/2014/main" id="{A59F4030-A83C-43A5-8393-993AC71FC2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7069" y="2210364"/>
            <a:ext cx="2313162" cy="2313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96530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g1a8481dc845_4_18"/>
          <p:cNvSpPr txBox="1">
            <a:spLocks noGrp="1"/>
          </p:cNvSpPr>
          <p:nvPr>
            <p:ph type="title"/>
          </p:nvPr>
        </p:nvSpPr>
        <p:spPr>
          <a:xfrm>
            <a:off x="457200" y="342900"/>
            <a:ext cx="8229600" cy="1028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US" dirty="0"/>
              <a:t>W quantum entanglement of </a:t>
            </a:r>
            <a:r>
              <a:rPr lang="en-US" i="1" dirty="0"/>
              <a:t>n </a:t>
            </a:r>
            <a:r>
              <a:rPr lang="en-US" dirty="0"/>
              <a:t>(</a:t>
            </a:r>
            <a:r>
              <a:rPr lang="en-US" i="1" dirty="0"/>
              <a:t>n</a:t>
            </a:r>
            <a:r>
              <a:rPr lang="en-US" dirty="0"/>
              <a:t>=3) qubit</a:t>
            </a:r>
            <a:endParaRPr dirty="0"/>
          </a:p>
        </p:txBody>
      </p:sp>
      <p:sp>
        <p:nvSpPr>
          <p:cNvPr id="159" name="Google Shape;159;g1a8481dc845_4_18"/>
          <p:cNvSpPr txBox="1">
            <a:spLocks noGrp="1"/>
          </p:cNvSpPr>
          <p:nvPr>
            <p:ph type="sldNum" idx="12"/>
          </p:nvPr>
        </p:nvSpPr>
        <p:spPr>
          <a:xfrm>
            <a:off x="7010400" y="4856560"/>
            <a:ext cx="2133600" cy="180900"/>
          </a:xfrm>
          <a:prstGeom prst="rect">
            <a:avLst/>
          </a:prstGeom>
        </p:spPr>
        <p:txBody>
          <a:bodyPr spcFirstLastPara="1" wrap="square" lIns="68575" tIns="34275" rIns="68575" bIns="34275" anchor="b"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18</a:t>
            </a:fld>
            <a:endParaRPr/>
          </a:p>
        </p:txBody>
      </p:sp>
      <p:sp>
        <p:nvSpPr>
          <p:cNvPr id="160" name="Google Shape;160;g1a8481dc845_4_18"/>
          <p:cNvSpPr txBox="1"/>
          <p:nvPr/>
        </p:nvSpPr>
        <p:spPr>
          <a:xfrm>
            <a:off x="577225" y="1371600"/>
            <a:ext cx="3896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a:t>W quantum entanglement:</a:t>
            </a:r>
            <a:endParaRPr sz="1600"/>
          </a:p>
        </p:txBody>
      </p:sp>
      <p:pic>
        <p:nvPicPr>
          <p:cNvPr id="161" name="Google Shape;161;g1a8481dc845_4_18"/>
          <p:cNvPicPr preferRelativeResize="0"/>
          <p:nvPr/>
        </p:nvPicPr>
        <p:blipFill>
          <a:blip r:embed="rId3">
            <a:alphaModFix/>
          </a:blip>
          <a:stretch>
            <a:fillRect/>
          </a:stretch>
        </p:blipFill>
        <p:spPr>
          <a:xfrm>
            <a:off x="3141495" y="1330346"/>
            <a:ext cx="3651025" cy="492600"/>
          </a:xfrm>
          <a:prstGeom prst="rect">
            <a:avLst/>
          </a:prstGeom>
          <a:noFill/>
          <a:ln>
            <a:noFill/>
          </a:ln>
        </p:spPr>
      </p:pic>
      <p:pic>
        <p:nvPicPr>
          <p:cNvPr id="162" name="Google Shape;162;g1a8481dc845_4_18"/>
          <p:cNvPicPr preferRelativeResize="0"/>
          <p:nvPr/>
        </p:nvPicPr>
        <p:blipFill>
          <a:blip r:embed="rId4">
            <a:alphaModFix/>
          </a:blip>
          <a:stretch>
            <a:fillRect/>
          </a:stretch>
        </p:blipFill>
        <p:spPr>
          <a:xfrm>
            <a:off x="152400" y="1954750"/>
            <a:ext cx="8839200" cy="2519302"/>
          </a:xfrm>
          <a:prstGeom prst="rect">
            <a:avLst/>
          </a:prstGeom>
          <a:noFill/>
          <a:ln>
            <a:noFill/>
          </a:ln>
        </p:spPr>
      </p:pic>
      <p:sp>
        <p:nvSpPr>
          <p:cNvPr id="163" name="Google Shape;163;g1a8481dc845_4_18"/>
          <p:cNvSpPr txBox="1"/>
          <p:nvPr/>
        </p:nvSpPr>
        <p:spPr>
          <a:xfrm>
            <a:off x="517600" y="4497550"/>
            <a:ext cx="70029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dirty="0">
                <a:solidFill>
                  <a:srgbClr val="222222"/>
                </a:solidFill>
                <a:highlight>
                  <a:srgbClr val="FFFFFF"/>
                </a:highlight>
              </a:rPr>
              <a:t>Source : Bhatia, A. S., &amp; </a:t>
            </a:r>
            <a:r>
              <a:rPr lang="en-US" sz="1200" dirty="0" err="1">
                <a:solidFill>
                  <a:srgbClr val="222222"/>
                </a:solidFill>
                <a:highlight>
                  <a:srgbClr val="FFFFFF"/>
                </a:highlight>
              </a:rPr>
              <a:t>Saggi</a:t>
            </a:r>
            <a:r>
              <a:rPr lang="en-US" sz="1200" dirty="0">
                <a:solidFill>
                  <a:srgbClr val="222222"/>
                </a:solidFill>
                <a:highlight>
                  <a:srgbClr val="FFFFFF"/>
                </a:highlight>
              </a:rPr>
              <a:t>, M. K. (2018). Implementing entangled states on a quantum computer. </a:t>
            </a:r>
            <a:r>
              <a:rPr lang="en-US" sz="1200" i="1" dirty="0" err="1">
                <a:solidFill>
                  <a:srgbClr val="222222"/>
                </a:solidFill>
                <a:highlight>
                  <a:srgbClr val="FFFFFF"/>
                </a:highlight>
              </a:rPr>
              <a:t>arXiv</a:t>
            </a:r>
            <a:r>
              <a:rPr lang="en-US" sz="1200" i="1" dirty="0">
                <a:solidFill>
                  <a:srgbClr val="222222"/>
                </a:solidFill>
                <a:highlight>
                  <a:srgbClr val="FFFFFF"/>
                </a:highlight>
              </a:rPr>
              <a:t> preprint arXiv:1811.09833</a:t>
            </a:r>
            <a:r>
              <a:rPr lang="en-US" sz="1200" dirty="0">
                <a:solidFill>
                  <a:srgbClr val="222222"/>
                </a:solidFill>
                <a:highlight>
                  <a:srgbClr val="FFFFFF"/>
                </a:highlight>
              </a:rPr>
              <a:t>.</a:t>
            </a:r>
            <a:endParaRPr sz="1200" dirty="0"/>
          </a:p>
        </p:txBody>
      </p:sp>
    </p:spTree>
    <p:extLst>
      <p:ext uri="{BB962C8B-B14F-4D97-AF65-F5344CB8AC3E}">
        <p14:creationId xmlns:p14="http://schemas.microsoft.com/office/powerpoint/2010/main" val="42489713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g1a8481dc845_3_78"/>
          <p:cNvSpPr txBox="1">
            <a:spLocks noGrp="1"/>
          </p:cNvSpPr>
          <p:nvPr>
            <p:ph type="title"/>
          </p:nvPr>
        </p:nvSpPr>
        <p:spPr>
          <a:xfrm>
            <a:off x="457200" y="342900"/>
            <a:ext cx="8229600" cy="1028700"/>
          </a:xfrm>
          <a:prstGeom prst="rect">
            <a:avLst/>
          </a:prstGeom>
        </p:spPr>
        <p:txBody>
          <a:bodyPr spcFirstLastPara="1" wrap="square" lIns="68575" tIns="34275" rIns="68575" bIns="34275" anchor="ctr" anchorCtr="0">
            <a:noAutofit/>
          </a:bodyPr>
          <a:lstStyle/>
          <a:p>
            <a:pPr marL="0" lvl="0" indent="0" algn="l" rtl="0">
              <a:lnSpc>
                <a:spcPct val="125000"/>
              </a:lnSpc>
              <a:spcBef>
                <a:spcPts val="1800"/>
              </a:spcBef>
              <a:spcAft>
                <a:spcPts val="1800"/>
              </a:spcAft>
              <a:buNone/>
            </a:pPr>
            <a:r>
              <a:rPr lang="en-US" dirty="0">
                <a:solidFill>
                  <a:srgbClr val="161616"/>
                </a:solidFill>
                <a:highlight>
                  <a:srgbClr val="FFFFFF"/>
                </a:highlight>
              </a:rPr>
              <a:t>Multi-partite Entanglement:  </a:t>
            </a:r>
            <a:r>
              <a:rPr lang="en-US" dirty="0" err="1">
                <a:solidFill>
                  <a:srgbClr val="161616"/>
                </a:solidFill>
                <a:highlight>
                  <a:srgbClr val="FFFFFF"/>
                </a:highlight>
              </a:rPr>
              <a:t>Dicke</a:t>
            </a:r>
            <a:r>
              <a:rPr lang="en-US" dirty="0">
                <a:solidFill>
                  <a:srgbClr val="161616"/>
                </a:solidFill>
                <a:highlight>
                  <a:srgbClr val="FFFFFF"/>
                </a:highlight>
              </a:rPr>
              <a:t> states</a:t>
            </a:r>
            <a:endParaRPr dirty="0"/>
          </a:p>
        </p:txBody>
      </p:sp>
      <p:sp>
        <p:nvSpPr>
          <p:cNvPr id="134" name="Google Shape;134;g1a8481dc845_3_78"/>
          <p:cNvSpPr txBox="1">
            <a:spLocks noGrp="1"/>
          </p:cNvSpPr>
          <p:nvPr>
            <p:ph type="sldNum" idx="12"/>
          </p:nvPr>
        </p:nvSpPr>
        <p:spPr>
          <a:xfrm>
            <a:off x="7010400" y="4856560"/>
            <a:ext cx="2133600" cy="180900"/>
          </a:xfrm>
          <a:prstGeom prst="rect">
            <a:avLst/>
          </a:prstGeom>
        </p:spPr>
        <p:txBody>
          <a:bodyPr spcFirstLastPara="1" wrap="square" lIns="68575" tIns="34275" rIns="68575" bIns="34275" anchor="b"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19</a:t>
            </a:fld>
            <a:endParaRPr/>
          </a:p>
        </p:txBody>
      </p:sp>
      <p:sp>
        <p:nvSpPr>
          <p:cNvPr id="135" name="Google Shape;135;g1a8481dc845_3_78"/>
          <p:cNvSpPr txBox="1"/>
          <p:nvPr/>
        </p:nvSpPr>
        <p:spPr>
          <a:xfrm>
            <a:off x="468325" y="1383500"/>
            <a:ext cx="8279400" cy="1028700"/>
          </a:xfrm>
          <a:prstGeom prst="rect">
            <a:avLst/>
          </a:prstGeom>
          <a:noFill/>
          <a:ln>
            <a:noFill/>
          </a:ln>
        </p:spPr>
        <p:txBody>
          <a:bodyPr spcFirstLastPara="1" wrap="square" lIns="68575" tIns="34275" rIns="68575" bIns="34275" anchor="t" anchorCtr="0">
            <a:noAutofit/>
          </a:bodyPr>
          <a:lstStyle/>
          <a:p>
            <a:pPr marL="457200" lvl="0" indent="-330200">
              <a:lnSpc>
                <a:spcPct val="115000"/>
              </a:lnSpc>
              <a:buClr>
                <a:srgbClr val="00007D"/>
              </a:buClr>
              <a:buSzPts val="1600"/>
              <a:buFont typeface="Noto Sans"/>
              <a:buChar char="■"/>
            </a:pPr>
            <a:r>
              <a:rPr lang="en-US" altLang="zh-TW" sz="1600" dirty="0">
                <a:solidFill>
                  <a:schemeClr val="dk1"/>
                </a:solidFill>
              </a:rPr>
              <a:t>The </a:t>
            </a:r>
            <a:r>
              <a:rPr lang="en-US" altLang="zh-TW" sz="1600" dirty="0" err="1">
                <a:solidFill>
                  <a:schemeClr val="dk1"/>
                </a:solidFill>
              </a:rPr>
              <a:t>Dicke</a:t>
            </a:r>
            <a:r>
              <a:rPr lang="en-US" altLang="zh-TW" sz="1600" dirty="0">
                <a:solidFill>
                  <a:schemeClr val="dk1"/>
                </a:solidFill>
              </a:rPr>
              <a:t> </a:t>
            </a:r>
            <a:r>
              <a:rPr lang="en-US" sz="1600" dirty="0">
                <a:solidFill>
                  <a:schemeClr val="dk1"/>
                </a:solidFill>
              </a:rPr>
              <a:t>state is named after Robert Henry </a:t>
            </a:r>
            <a:r>
              <a:rPr lang="en-US" sz="1600" dirty="0" err="1">
                <a:solidFill>
                  <a:schemeClr val="dk1"/>
                </a:solidFill>
              </a:rPr>
              <a:t>Dicke</a:t>
            </a:r>
            <a:r>
              <a:rPr lang="en-US" sz="1600" dirty="0">
                <a:solidFill>
                  <a:schemeClr val="dk1"/>
                </a:solidFill>
              </a:rPr>
              <a:t>, who first reported the state in 1954.</a:t>
            </a:r>
            <a:endParaRPr sz="1600" dirty="0">
              <a:solidFill>
                <a:schemeClr val="dk1"/>
              </a:solidFill>
            </a:endParaRPr>
          </a:p>
        </p:txBody>
      </p:sp>
      <p:sp>
        <p:nvSpPr>
          <p:cNvPr id="142" name="Google Shape;142;g1a8481dc845_3_78"/>
          <p:cNvSpPr txBox="1"/>
          <p:nvPr/>
        </p:nvSpPr>
        <p:spPr>
          <a:xfrm>
            <a:off x="3548599" y="4560932"/>
            <a:ext cx="1731701" cy="353913"/>
          </a:xfrm>
          <a:prstGeom prst="rect">
            <a:avLst/>
          </a:prstGeom>
          <a:noFill/>
          <a:ln>
            <a:noFill/>
          </a:ln>
        </p:spPr>
        <p:txBody>
          <a:bodyPr spcFirstLastPara="1" wrap="square" lIns="91425" tIns="91425" rIns="91425" bIns="91425" anchor="t" anchorCtr="0">
            <a:spAutoFit/>
          </a:bodyPr>
          <a:lstStyle/>
          <a:p>
            <a:pPr lvl="0" algn="ctr"/>
            <a:r>
              <a:rPr lang="en-US" sz="1100" b="1" dirty="0">
                <a:solidFill>
                  <a:schemeClr val="dk1"/>
                </a:solidFill>
              </a:rPr>
              <a:t>Robert Henry </a:t>
            </a:r>
            <a:r>
              <a:rPr lang="en-US" sz="1100" b="1" dirty="0" err="1">
                <a:solidFill>
                  <a:schemeClr val="dk1"/>
                </a:solidFill>
              </a:rPr>
              <a:t>Dicke</a:t>
            </a:r>
            <a:r>
              <a:rPr lang="en-US" sz="1100" b="1" dirty="0">
                <a:solidFill>
                  <a:schemeClr val="dk1"/>
                </a:solidFill>
              </a:rPr>
              <a:t> </a:t>
            </a:r>
            <a:endParaRPr sz="1300" dirty="0"/>
          </a:p>
        </p:txBody>
      </p:sp>
      <p:pic>
        <p:nvPicPr>
          <p:cNvPr id="3" name="圖片 2">
            <a:extLst>
              <a:ext uri="{FF2B5EF4-FFF2-40B4-BE49-F238E27FC236}">
                <a16:creationId xmlns:a16="http://schemas.microsoft.com/office/drawing/2014/main" id="{D8ED91AE-7B3F-46A4-BEA0-02912188AEE5}"/>
              </a:ext>
            </a:extLst>
          </p:cNvPr>
          <p:cNvPicPr>
            <a:picLocks noChangeAspect="1"/>
          </p:cNvPicPr>
          <p:nvPr/>
        </p:nvPicPr>
        <p:blipFill>
          <a:blip r:embed="rId3"/>
          <a:stretch>
            <a:fillRect/>
          </a:stretch>
        </p:blipFill>
        <p:spPr>
          <a:xfrm>
            <a:off x="3289721" y="1897850"/>
            <a:ext cx="2286000" cy="2743200"/>
          </a:xfrm>
          <a:prstGeom prst="rect">
            <a:avLst/>
          </a:prstGeom>
        </p:spPr>
      </p:pic>
    </p:spTree>
    <p:extLst>
      <p:ext uri="{BB962C8B-B14F-4D97-AF65-F5344CB8AC3E}">
        <p14:creationId xmlns:p14="http://schemas.microsoft.com/office/powerpoint/2010/main" val="826203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over">
            <a:extLst>
              <a:ext uri="{FF2B5EF4-FFF2-40B4-BE49-F238E27FC236}">
                <a16:creationId xmlns:a16="http://schemas.microsoft.com/office/drawing/2014/main" id="{1CB436DA-AA29-4D37-B2F9-2BD21619E9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954" y="208080"/>
            <a:ext cx="3688596" cy="5136639"/>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194;g10b70956f60_16_37">
            <a:extLst>
              <a:ext uri="{FF2B5EF4-FFF2-40B4-BE49-F238E27FC236}">
                <a16:creationId xmlns:a16="http://schemas.microsoft.com/office/drawing/2014/main" id="{EC7AF9A5-3A3B-489F-89C0-64ED2A281B4C}"/>
              </a:ext>
            </a:extLst>
          </p:cNvPr>
          <p:cNvSpPr txBox="1"/>
          <p:nvPr/>
        </p:nvSpPr>
        <p:spPr>
          <a:xfrm>
            <a:off x="4073229" y="545029"/>
            <a:ext cx="5070771" cy="2231370"/>
          </a:xfrm>
          <a:prstGeom prst="rect">
            <a:avLst/>
          </a:prstGeom>
          <a:noFill/>
          <a:ln>
            <a:noFill/>
          </a:ln>
        </p:spPr>
        <p:txBody>
          <a:bodyPr spcFirstLastPara="1" wrap="square" lIns="68575" tIns="68575" rIns="68575" bIns="68575" anchor="t" anchorCtr="0">
            <a:spAutoFit/>
          </a:bodyPr>
          <a:lstStyle/>
          <a:p>
            <a:pPr marL="342900" lvl="0" indent="-292100">
              <a:buSzPts val="2000"/>
              <a:buChar char="●"/>
            </a:pPr>
            <a:r>
              <a:rPr lang="en-US" altLang="zh-TW" sz="1800" dirty="0"/>
              <a:t>Easy to Learn Quantum Programming --</a:t>
            </a:r>
            <a:br>
              <a:rPr lang="en-US" altLang="zh-TW" sz="1800" dirty="0"/>
            </a:br>
            <a:r>
              <a:rPr lang="en-US" altLang="zh-TW" sz="1600" i="1" dirty="0"/>
              <a:t>From Quantum Bits to Quantum Algorithms</a:t>
            </a:r>
          </a:p>
          <a:p>
            <a:pPr marL="342900" lvl="0" indent="-292100" algn="just">
              <a:buSzPts val="2000"/>
              <a:buChar char="●"/>
            </a:pPr>
            <a:r>
              <a:rPr lang="en-US" altLang="zh-TW" sz="1600" dirty="0"/>
              <a:t>My book was published in Chinese in August 2022.</a:t>
            </a:r>
          </a:p>
          <a:p>
            <a:pPr marL="342900" lvl="0" indent="-292100" algn="just">
              <a:buSzPts val="2000"/>
              <a:buChar char="●"/>
            </a:pPr>
            <a:r>
              <a:rPr lang="en-US" altLang="zh-TW" sz="1600" dirty="0"/>
              <a:t>ISBN: 9786263242715</a:t>
            </a:r>
          </a:p>
          <a:p>
            <a:pPr marL="342900" lvl="0" indent="-292100" algn="just">
              <a:buSzPts val="2000"/>
              <a:buChar char="●"/>
            </a:pPr>
            <a:r>
              <a:rPr lang="en-US" altLang="zh-TW" sz="1600" dirty="0"/>
              <a:t>You can buy the book via:</a:t>
            </a:r>
          </a:p>
          <a:p>
            <a:pPr marL="50800" lvl="1" algn="just">
              <a:buSzPts val="2000"/>
            </a:pPr>
            <a:r>
              <a:rPr lang="en-US" altLang="zh-TW" dirty="0">
                <a:hlinkClick r:id="rId3"/>
              </a:rPr>
              <a:t>https://www.books.com.tw/products/0010933217?sloc=main</a:t>
            </a:r>
            <a:endParaRPr lang="en-US" altLang="zh-TW" sz="1600" dirty="0"/>
          </a:p>
          <a:p>
            <a:pPr marL="342900" lvl="0" indent="-292100" algn="just">
              <a:buSzPts val="2000"/>
              <a:buChar char="●"/>
            </a:pPr>
            <a:endParaRPr lang="en-US" altLang="zh-TW" sz="2000" dirty="0"/>
          </a:p>
          <a:p>
            <a:pPr marL="342900" lvl="0" indent="-292100" algn="just">
              <a:buSzPts val="2000"/>
              <a:buChar char="●"/>
            </a:pPr>
            <a:endParaRPr lang="en-US" altLang="zh-TW" sz="2000" dirty="0"/>
          </a:p>
        </p:txBody>
      </p:sp>
      <p:pic>
        <p:nvPicPr>
          <p:cNvPr id="6" name="圖片 5">
            <a:extLst>
              <a:ext uri="{FF2B5EF4-FFF2-40B4-BE49-F238E27FC236}">
                <a16:creationId xmlns:a16="http://schemas.microsoft.com/office/drawing/2014/main" id="{7E545819-E51A-48FE-828F-BDCEE25E89C2}"/>
              </a:ext>
            </a:extLst>
          </p:cNvPr>
          <p:cNvPicPr>
            <a:picLocks noChangeAspect="1"/>
          </p:cNvPicPr>
          <p:nvPr/>
        </p:nvPicPr>
        <p:blipFill>
          <a:blip r:embed="rId4"/>
          <a:stretch>
            <a:fillRect/>
          </a:stretch>
        </p:blipFill>
        <p:spPr>
          <a:xfrm>
            <a:off x="5512776" y="2503708"/>
            <a:ext cx="2564423" cy="2443302"/>
          </a:xfrm>
          <a:prstGeom prst="rect">
            <a:avLst/>
          </a:prstGeom>
        </p:spPr>
      </p:pic>
      <p:sp>
        <p:nvSpPr>
          <p:cNvPr id="4" name="投影片編號版面配置區 3">
            <a:extLst>
              <a:ext uri="{FF2B5EF4-FFF2-40B4-BE49-F238E27FC236}">
                <a16:creationId xmlns:a16="http://schemas.microsoft.com/office/drawing/2014/main" id="{A8C4A86F-880F-4517-A8F3-BD66BC4E863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2</a:t>
            </a:fld>
            <a:endParaRPr lang="zh-TW" altLang="en-US"/>
          </a:p>
        </p:txBody>
      </p:sp>
    </p:spTree>
    <p:extLst>
      <p:ext uri="{BB962C8B-B14F-4D97-AF65-F5344CB8AC3E}">
        <p14:creationId xmlns:p14="http://schemas.microsoft.com/office/powerpoint/2010/main" val="3422708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3" name="圖片 2">
            <a:extLst>
              <a:ext uri="{FF2B5EF4-FFF2-40B4-BE49-F238E27FC236}">
                <a16:creationId xmlns:a16="http://schemas.microsoft.com/office/drawing/2014/main" id="{B0ED9326-6942-4C3C-BF80-6A694C69C25F}"/>
              </a:ext>
            </a:extLst>
          </p:cNvPr>
          <p:cNvPicPr>
            <a:picLocks noChangeAspect="1"/>
          </p:cNvPicPr>
          <p:nvPr/>
        </p:nvPicPr>
        <p:blipFill>
          <a:blip r:embed="rId3"/>
          <a:stretch>
            <a:fillRect/>
          </a:stretch>
        </p:blipFill>
        <p:spPr>
          <a:xfrm>
            <a:off x="717531" y="1898211"/>
            <a:ext cx="3363652" cy="308533"/>
          </a:xfrm>
          <a:prstGeom prst="rect">
            <a:avLst/>
          </a:prstGeom>
        </p:spPr>
      </p:pic>
      <p:pic>
        <p:nvPicPr>
          <p:cNvPr id="4" name="圖片 3">
            <a:extLst>
              <a:ext uri="{FF2B5EF4-FFF2-40B4-BE49-F238E27FC236}">
                <a16:creationId xmlns:a16="http://schemas.microsoft.com/office/drawing/2014/main" id="{E36EA208-1808-40ED-B535-7FDF82E2FCF9}"/>
              </a:ext>
            </a:extLst>
          </p:cNvPr>
          <p:cNvPicPr>
            <a:picLocks noChangeAspect="1"/>
          </p:cNvPicPr>
          <p:nvPr/>
        </p:nvPicPr>
        <p:blipFill>
          <a:blip r:embed="rId4"/>
          <a:stretch>
            <a:fillRect/>
          </a:stretch>
        </p:blipFill>
        <p:spPr>
          <a:xfrm>
            <a:off x="4019050" y="1912563"/>
            <a:ext cx="1200691" cy="242626"/>
          </a:xfrm>
          <a:prstGeom prst="rect">
            <a:avLst/>
          </a:prstGeom>
        </p:spPr>
      </p:pic>
      <p:sp>
        <p:nvSpPr>
          <p:cNvPr id="158" name="Google Shape;158;g1a8481dc845_4_18"/>
          <p:cNvSpPr txBox="1">
            <a:spLocks noGrp="1"/>
          </p:cNvSpPr>
          <p:nvPr>
            <p:ph type="title"/>
          </p:nvPr>
        </p:nvSpPr>
        <p:spPr>
          <a:xfrm>
            <a:off x="152400" y="342900"/>
            <a:ext cx="8991600" cy="1028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US" altLang="zh-TW" dirty="0" err="1"/>
              <a:t>Dicke</a:t>
            </a:r>
            <a:r>
              <a:rPr lang="en-US" altLang="zh-TW" dirty="0"/>
              <a:t> </a:t>
            </a:r>
            <a:r>
              <a:rPr lang="en-US" dirty="0"/>
              <a:t>quantum entanglement of </a:t>
            </a:r>
            <a:r>
              <a:rPr lang="en-US" i="1" dirty="0"/>
              <a:t>n </a:t>
            </a:r>
            <a:r>
              <a:rPr lang="en-US" dirty="0"/>
              <a:t>(</a:t>
            </a:r>
            <a:r>
              <a:rPr lang="en-US" i="1" dirty="0"/>
              <a:t>n</a:t>
            </a:r>
            <a:r>
              <a:rPr lang="en-US" dirty="0"/>
              <a:t>=3) qubits</a:t>
            </a:r>
            <a:endParaRPr dirty="0"/>
          </a:p>
        </p:txBody>
      </p:sp>
      <p:sp>
        <p:nvSpPr>
          <p:cNvPr id="159" name="Google Shape;159;g1a8481dc845_4_18"/>
          <p:cNvSpPr txBox="1">
            <a:spLocks noGrp="1"/>
          </p:cNvSpPr>
          <p:nvPr>
            <p:ph type="sldNum" idx="12"/>
          </p:nvPr>
        </p:nvSpPr>
        <p:spPr>
          <a:xfrm>
            <a:off x="7010400" y="4856560"/>
            <a:ext cx="2133600" cy="180900"/>
          </a:xfrm>
          <a:prstGeom prst="rect">
            <a:avLst/>
          </a:prstGeom>
        </p:spPr>
        <p:txBody>
          <a:bodyPr spcFirstLastPara="1" wrap="square" lIns="68575" tIns="34275" rIns="68575" bIns="34275" anchor="b"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20</a:t>
            </a:fld>
            <a:endParaRPr/>
          </a:p>
        </p:txBody>
      </p:sp>
      <p:sp>
        <p:nvSpPr>
          <p:cNvPr id="160" name="Google Shape;160;g1a8481dc845_4_18"/>
          <p:cNvSpPr txBox="1"/>
          <p:nvPr/>
        </p:nvSpPr>
        <p:spPr>
          <a:xfrm>
            <a:off x="152400" y="1139598"/>
            <a:ext cx="3896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dirty="0" err="1"/>
              <a:t>Dicke</a:t>
            </a:r>
            <a:r>
              <a:rPr lang="en-US" sz="1600" dirty="0"/>
              <a:t> quantum entanglement:</a:t>
            </a:r>
            <a:endParaRPr sz="1600" dirty="0"/>
          </a:p>
        </p:txBody>
      </p:sp>
      <p:sp>
        <p:nvSpPr>
          <p:cNvPr id="163" name="Google Shape;163;g1a8481dc845_4_18"/>
          <p:cNvSpPr txBox="1"/>
          <p:nvPr/>
        </p:nvSpPr>
        <p:spPr>
          <a:xfrm>
            <a:off x="122650" y="4669960"/>
            <a:ext cx="8400083" cy="553968"/>
          </a:xfrm>
          <a:prstGeom prst="rect">
            <a:avLst/>
          </a:prstGeom>
          <a:noFill/>
          <a:ln>
            <a:noFill/>
          </a:ln>
        </p:spPr>
        <p:txBody>
          <a:bodyPr spcFirstLastPara="1" wrap="square" lIns="91425" tIns="91425" rIns="91425" bIns="91425" anchor="t" anchorCtr="0">
            <a:spAutoFit/>
          </a:bodyPr>
          <a:lstStyle/>
          <a:p>
            <a:pPr lvl="0"/>
            <a:r>
              <a:rPr lang="en-US" sz="1200" dirty="0">
                <a:solidFill>
                  <a:srgbClr val="222222"/>
                </a:solidFill>
                <a:highlight>
                  <a:srgbClr val="FFFFFF"/>
                </a:highlight>
              </a:rPr>
              <a:t>Source:  </a:t>
            </a:r>
            <a:r>
              <a:rPr lang="en-US" sz="1200" dirty="0">
                <a:solidFill>
                  <a:srgbClr val="222222"/>
                </a:solidFill>
              </a:rPr>
              <a:t>A. </a:t>
            </a:r>
            <a:r>
              <a:rPr lang="en-US" sz="1200" dirty="0" err="1">
                <a:solidFill>
                  <a:srgbClr val="222222"/>
                </a:solidFill>
              </a:rPr>
              <a:t>Bartschi</a:t>
            </a:r>
            <a:r>
              <a:rPr lang="en-US" sz="1200" dirty="0">
                <a:solidFill>
                  <a:srgbClr val="222222"/>
                </a:solidFill>
              </a:rPr>
              <a:t> and S. </a:t>
            </a:r>
            <a:r>
              <a:rPr lang="en-US" sz="1200" dirty="0" err="1">
                <a:solidFill>
                  <a:srgbClr val="222222"/>
                </a:solidFill>
              </a:rPr>
              <a:t>Eidenbenz</a:t>
            </a:r>
            <a:r>
              <a:rPr lang="en-US" sz="1200" dirty="0">
                <a:solidFill>
                  <a:srgbClr val="222222"/>
                </a:solidFill>
              </a:rPr>
              <a:t>, “Deterministic preparation of </a:t>
            </a:r>
            <a:r>
              <a:rPr lang="en-US" sz="1200" dirty="0" err="1">
                <a:solidFill>
                  <a:srgbClr val="222222"/>
                </a:solidFill>
              </a:rPr>
              <a:t>Dicke</a:t>
            </a:r>
            <a:r>
              <a:rPr lang="en-US" sz="1200" dirty="0">
                <a:solidFill>
                  <a:srgbClr val="222222"/>
                </a:solidFill>
              </a:rPr>
              <a:t> states,” in International Symposium on Fundamentals of Computation Theory. Springer, 2019, pp. 126–139. (also from https://arxiv.org/pdf/1904.07358.pdf</a:t>
            </a:r>
            <a:r>
              <a:rPr lang="en-US" sz="1200" dirty="0">
                <a:solidFill>
                  <a:srgbClr val="222222"/>
                </a:solidFill>
                <a:highlight>
                  <a:srgbClr val="FFFFFF"/>
                </a:highlight>
              </a:rPr>
              <a:t>)</a:t>
            </a:r>
            <a:endParaRPr sz="1200" dirty="0"/>
          </a:p>
        </p:txBody>
      </p:sp>
      <p:pic>
        <p:nvPicPr>
          <p:cNvPr id="2" name="圖片 1">
            <a:extLst>
              <a:ext uri="{FF2B5EF4-FFF2-40B4-BE49-F238E27FC236}">
                <a16:creationId xmlns:a16="http://schemas.microsoft.com/office/drawing/2014/main" id="{1BAFC711-0D0C-48D9-B342-7D65B8B3A419}"/>
              </a:ext>
            </a:extLst>
          </p:cNvPr>
          <p:cNvPicPr>
            <a:picLocks noChangeAspect="1"/>
          </p:cNvPicPr>
          <p:nvPr/>
        </p:nvPicPr>
        <p:blipFill>
          <a:blip r:embed="rId5"/>
          <a:stretch>
            <a:fillRect/>
          </a:stretch>
        </p:blipFill>
        <p:spPr>
          <a:xfrm>
            <a:off x="2974629" y="1139598"/>
            <a:ext cx="3909644" cy="470059"/>
          </a:xfrm>
          <a:prstGeom prst="rect">
            <a:avLst/>
          </a:prstGeom>
        </p:spPr>
      </p:pic>
      <p:sp>
        <p:nvSpPr>
          <p:cNvPr id="9" name="Google Shape;160;g1a8481dc845_4_18">
            <a:extLst>
              <a:ext uri="{FF2B5EF4-FFF2-40B4-BE49-F238E27FC236}">
                <a16:creationId xmlns:a16="http://schemas.microsoft.com/office/drawing/2014/main" id="{AD3C23B9-6082-4E86-AA7A-C88236CDE422}"/>
              </a:ext>
            </a:extLst>
          </p:cNvPr>
          <p:cNvSpPr txBox="1"/>
          <p:nvPr/>
        </p:nvSpPr>
        <p:spPr>
          <a:xfrm>
            <a:off x="122650" y="1594196"/>
            <a:ext cx="5781588" cy="677078"/>
          </a:xfrm>
          <a:prstGeom prst="rect">
            <a:avLst/>
          </a:prstGeom>
          <a:noFill/>
          <a:ln>
            <a:noFill/>
          </a:ln>
        </p:spPr>
        <p:txBody>
          <a:bodyPr spcFirstLastPara="1" wrap="square" lIns="91425" tIns="91425" rIns="91425" bIns="91425" anchor="t" anchorCtr="0">
            <a:spAutoFit/>
          </a:bodyPr>
          <a:lstStyle/>
          <a:p>
            <a:pPr lvl="0"/>
            <a:r>
              <a:rPr lang="en-US" altLang="zh-TW" sz="1600" dirty="0"/>
              <a:t>Hamming weight </a:t>
            </a:r>
            <a:r>
              <a:rPr lang="en-US" sz="1600" dirty="0"/>
              <a:t>HW(</a:t>
            </a:r>
            <a:r>
              <a:rPr lang="en-US" sz="1600" i="1" dirty="0"/>
              <a:t>x</a:t>
            </a:r>
            <a:r>
              <a:rPr lang="en-US" sz="1600" dirty="0"/>
              <a:t>)=</a:t>
            </a:r>
            <a:r>
              <a:rPr lang="en-US" sz="1600" i="1" dirty="0"/>
              <a:t>k</a:t>
            </a:r>
            <a:r>
              <a:rPr lang="en-US" sz="1600" dirty="0"/>
              <a:t>:</a:t>
            </a:r>
            <a:r>
              <a:rPr lang="en-US" sz="1600" i="1" dirty="0"/>
              <a:t> </a:t>
            </a:r>
            <a:r>
              <a:rPr lang="en-US" sz="1600" i="1"/>
              <a:t>bitstring</a:t>
            </a:r>
            <a:r>
              <a:rPr lang="en-US" sz="1600" i="1" dirty="0"/>
              <a:t> x has k </a:t>
            </a:r>
            <a:r>
              <a:rPr lang="en-US" sz="1600" dirty="0"/>
              <a:t>1s</a:t>
            </a:r>
            <a:r>
              <a:rPr lang="en-US" sz="1600" i="1" dirty="0"/>
              <a:t>.</a:t>
            </a:r>
            <a:r>
              <a:rPr lang="en-US" sz="1600" dirty="0"/>
              <a:t> </a:t>
            </a:r>
            <a:br>
              <a:rPr lang="en-US" sz="1600" dirty="0"/>
            </a:br>
            <a:r>
              <a:rPr lang="en-US" sz="1600" dirty="0"/>
              <a:t>E.G.:</a:t>
            </a:r>
            <a:endParaRPr sz="1600" dirty="0"/>
          </a:p>
        </p:txBody>
      </p:sp>
      <p:pic>
        <p:nvPicPr>
          <p:cNvPr id="1026" name="Picture 2" descr="https://assets.blueqat.com/public/uploads/us-east-2:4805ff4b-c3cc-4344-b165-86544c34d0bf/2022/11/03/1904-07358-pdf2.jpg">
            <a:extLst>
              <a:ext uri="{FF2B5EF4-FFF2-40B4-BE49-F238E27FC236}">
                <a16:creationId xmlns:a16="http://schemas.microsoft.com/office/drawing/2014/main" id="{78EF3A3C-BB16-4252-B2BD-BC7A8B3745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395" y="2198054"/>
            <a:ext cx="9144000" cy="2533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6405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Google Shape;129;g17b29bd6734_10_67"/>
          <p:cNvPicPr preferRelativeResize="0"/>
          <p:nvPr/>
        </p:nvPicPr>
        <p:blipFill rotWithShape="1">
          <a:blip r:embed="rId3">
            <a:alphaModFix/>
          </a:blip>
          <a:srcRect/>
          <a:stretch/>
        </p:blipFill>
        <p:spPr>
          <a:xfrm>
            <a:off x="874247" y="876822"/>
            <a:ext cx="5344926" cy="4175239"/>
          </a:xfrm>
          <a:prstGeom prst="rect">
            <a:avLst/>
          </a:prstGeom>
          <a:noFill/>
          <a:ln>
            <a:noFill/>
          </a:ln>
        </p:spPr>
      </p:pic>
      <p:sp>
        <p:nvSpPr>
          <p:cNvPr id="130" name="Google Shape;130;g17b29bd6734_10_67"/>
          <p:cNvSpPr txBox="1">
            <a:spLocks noGrp="1"/>
          </p:cNvSpPr>
          <p:nvPr>
            <p:ph type="title"/>
          </p:nvPr>
        </p:nvSpPr>
        <p:spPr>
          <a:xfrm>
            <a:off x="335137" y="91439"/>
            <a:ext cx="8229600" cy="10287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100"/>
              <a:buNone/>
            </a:pPr>
            <a:r>
              <a:rPr lang="en-US" sz="3000" dirty="0">
                <a:latin typeface="Arial" panose="020B0604020202020204" pitchFamily="34" charset="0"/>
                <a:ea typeface="Times"/>
                <a:cs typeface="Arial" panose="020B0604020202020204" pitchFamily="34" charset="0"/>
                <a:sym typeface="Times"/>
              </a:rPr>
              <a:t>Quantum internet (Quantum Internet)</a:t>
            </a:r>
            <a:endParaRPr dirty="0">
              <a:latin typeface="Arial" panose="020B0604020202020204" pitchFamily="34" charset="0"/>
              <a:cs typeface="Arial" panose="020B0604020202020204" pitchFamily="34" charset="0"/>
            </a:endParaRPr>
          </a:p>
        </p:txBody>
      </p:sp>
      <p:sp>
        <p:nvSpPr>
          <p:cNvPr id="132" name="Google Shape;132;g17b29bd6734_10_67"/>
          <p:cNvSpPr txBox="1">
            <a:spLocks noGrp="1"/>
          </p:cNvSpPr>
          <p:nvPr>
            <p:ph type="sldNum" idx="12"/>
          </p:nvPr>
        </p:nvSpPr>
        <p:spPr>
          <a:xfrm>
            <a:off x="7589520" y="4846320"/>
            <a:ext cx="1554600" cy="217200"/>
          </a:xfrm>
          <a:prstGeom prst="rect">
            <a:avLst/>
          </a:prstGeom>
          <a:noFill/>
          <a:ln>
            <a:noFill/>
          </a:ln>
        </p:spPr>
        <p:txBody>
          <a:bodyPr spcFirstLastPara="1" wrap="square" lIns="68575" tIns="34275" rIns="68575" bIns="34275" anchor="b" anchorCtr="0">
            <a:noAutofit/>
          </a:bodyPr>
          <a:lstStyle/>
          <a:p>
            <a:pPr marL="0" lvl="0" indent="0" algn="r" rtl="0">
              <a:lnSpc>
                <a:spcPct val="100000"/>
              </a:lnSpc>
              <a:spcBef>
                <a:spcPts val="0"/>
              </a:spcBef>
              <a:spcAft>
                <a:spcPts val="0"/>
              </a:spcAft>
              <a:buSzPts val="900"/>
              <a:buNone/>
            </a:pPr>
            <a:fld id="{00000000-1234-1234-1234-123412341234}" type="slidenum">
              <a:rPr lang="en-US"/>
              <a:t>21</a:t>
            </a:fld>
            <a:endParaRPr/>
          </a:p>
        </p:txBody>
      </p:sp>
      <p:sp>
        <p:nvSpPr>
          <p:cNvPr id="133" name="Google Shape;133;g17b29bd6734_10_67"/>
          <p:cNvSpPr txBox="1"/>
          <p:nvPr/>
        </p:nvSpPr>
        <p:spPr>
          <a:xfrm>
            <a:off x="5524343" y="4256392"/>
            <a:ext cx="3350348" cy="964849"/>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2400"/>
              </a:spcBef>
              <a:spcAft>
                <a:spcPts val="1200"/>
              </a:spcAft>
              <a:buNone/>
            </a:pPr>
            <a:r>
              <a:rPr lang="en-US" sz="600" b="0" i="0" u="none" strike="noStrike" cap="none" dirty="0" err="1">
                <a:solidFill>
                  <a:schemeClr val="dk1"/>
                </a:solidFill>
                <a:latin typeface="Arial"/>
                <a:ea typeface="Arial"/>
                <a:cs typeface="Arial"/>
                <a:sym typeface="Arial"/>
              </a:rPr>
              <a:t>Source:A</a:t>
            </a:r>
            <a:r>
              <a:rPr lang="en-US" sz="600" b="0" i="0" u="none" strike="noStrike" cap="none" dirty="0">
                <a:solidFill>
                  <a:schemeClr val="dk1"/>
                </a:solidFill>
                <a:latin typeface="Arial"/>
                <a:ea typeface="Arial"/>
                <a:cs typeface="Arial"/>
                <a:sym typeface="Arial"/>
              </a:rPr>
              <a:t>. Singh, K. Dev, H. </a:t>
            </a:r>
            <a:r>
              <a:rPr lang="en-US" sz="600" b="0" i="0" u="none" strike="noStrike" cap="none" dirty="0" err="1">
                <a:solidFill>
                  <a:schemeClr val="dk1"/>
                </a:solidFill>
                <a:latin typeface="Arial"/>
                <a:ea typeface="Arial"/>
                <a:cs typeface="Arial"/>
                <a:sym typeface="Arial"/>
              </a:rPr>
              <a:t>Siljak</a:t>
            </a:r>
            <a:r>
              <a:rPr lang="en-US" sz="600" b="0" i="0" u="none" strike="noStrike" cap="none" dirty="0">
                <a:solidFill>
                  <a:schemeClr val="dk1"/>
                </a:solidFill>
                <a:latin typeface="Arial"/>
                <a:ea typeface="Arial"/>
                <a:cs typeface="Arial"/>
                <a:sym typeface="Arial"/>
              </a:rPr>
              <a:t>, H. D. Joshi, and M. </a:t>
            </a:r>
            <a:r>
              <a:rPr lang="en-US" sz="600" b="0" i="0" u="none" strike="noStrike" cap="none" dirty="0" err="1">
                <a:solidFill>
                  <a:schemeClr val="dk1"/>
                </a:solidFill>
                <a:latin typeface="Arial"/>
                <a:ea typeface="Arial"/>
                <a:cs typeface="Arial"/>
                <a:sym typeface="Arial"/>
              </a:rPr>
              <a:t>Magarini</a:t>
            </a:r>
            <a:r>
              <a:rPr lang="en-US" sz="600" b="0" i="0" u="none" strike="noStrike" cap="none" dirty="0">
                <a:solidFill>
                  <a:schemeClr val="dk1"/>
                </a:solidFill>
                <a:latin typeface="Arial"/>
                <a:ea typeface="Arial"/>
                <a:cs typeface="Arial"/>
                <a:sym typeface="Arial"/>
              </a:rPr>
              <a:t>, “Quantum internet—applications, functionalities, enabling technologies, challenges, and research directions,” IEEE Communications Surveys &amp; Tutorials, 23(4), pp. 2218-2247, 2021.</a:t>
            </a:r>
            <a:endParaRPr sz="600" b="0" i="0" u="none" strike="noStrike" cap="none" dirty="0">
              <a:solidFill>
                <a:schemeClr val="dk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g1a8481dc845_2_23"/>
          <p:cNvSpPr txBox="1">
            <a:spLocks noGrp="1"/>
          </p:cNvSpPr>
          <p:nvPr>
            <p:ph type="title"/>
          </p:nvPr>
        </p:nvSpPr>
        <p:spPr>
          <a:xfrm>
            <a:off x="457200" y="342900"/>
            <a:ext cx="8229600" cy="1028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US" altLang="zh-TW" dirty="0"/>
              <a:t>Quantum Entanglement Applications</a:t>
            </a:r>
            <a:endParaRPr dirty="0"/>
          </a:p>
        </p:txBody>
      </p:sp>
      <p:sp>
        <p:nvSpPr>
          <p:cNvPr id="120" name="Google Shape;120;g1a8481dc845_2_23"/>
          <p:cNvSpPr txBox="1">
            <a:spLocks noGrp="1"/>
          </p:cNvSpPr>
          <p:nvPr>
            <p:ph type="sldNum" idx="12"/>
          </p:nvPr>
        </p:nvSpPr>
        <p:spPr>
          <a:xfrm>
            <a:off x="7010400" y="4856560"/>
            <a:ext cx="2133600" cy="180900"/>
          </a:xfrm>
          <a:prstGeom prst="rect">
            <a:avLst/>
          </a:prstGeom>
        </p:spPr>
        <p:txBody>
          <a:bodyPr spcFirstLastPara="1" wrap="square" lIns="68575" tIns="34275" rIns="68575" bIns="34275" anchor="b"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22</a:t>
            </a:fld>
            <a:endParaRPr/>
          </a:p>
        </p:txBody>
      </p:sp>
      <p:sp>
        <p:nvSpPr>
          <p:cNvPr id="121" name="Google Shape;121;g1a8481dc845_2_23"/>
          <p:cNvSpPr txBox="1"/>
          <p:nvPr/>
        </p:nvSpPr>
        <p:spPr>
          <a:xfrm>
            <a:off x="228600" y="1030838"/>
            <a:ext cx="8686800" cy="4431952"/>
          </a:xfrm>
          <a:prstGeom prst="rect">
            <a:avLst/>
          </a:prstGeom>
          <a:noFill/>
          <a:ln>
            <a:noFill/>
          </a:ln>
        </p:spPr>
        <p:txBody>
          <a:bodyPr spcFirstLastPara="1" wrap="square" lIns="91425" tIns="91425" rIns="91425" bIns="91425" anchor="t" anchorCtr="0">
            <a:spAutoFit/>
          </a:bodyPr>
          <a:lstStyle/>
          <a:p>
            <a:pPr marL="285750" indent="-285750" defTabSz="1252538">
              <a:lnSpc>
                <a:spcPct val="115000"/>
              </a:lnSpc>
              <a:buSzPts val="1600"/>
              <a:buFont typeface="Wingdings" panose="05000000000000000000" pitchFamily="2" charset="2"/>
              <a:buChar char="n"/>
            </a:pPr>
            <a:r>
              <a:rPr lang="en-US" altLang="zh-TW" sz="2000" dirty="0"/>
              <a:t>Quantum teleportation</a:t>
            </a:r>
          </a:p>
          <a:p>
            <a:pPr marL="285750" indent="-285750" defTabSz="1252538">
              <a:lnSpc>
                <a:spcPct val="115000"/>
              </a:lnSpc>
              <a:buSzPts val="1600"/>
              <a:buFont typeface="Wingdings" panose="05000000000000000000" pitchFamily="2" charset="2"/>
              <a:buChar char="n"/>
            </a:pPr>
            <a:r>
              <a:rPr lang="en-US" altLang="zh-TW" sz="2000" dirty="0" err="1"/>
              <a:t>Superdense</a:t>
            </a:r>
            <a:r>
              <a:rPr lang="en-US" altLang="zh-TW" sz="2000" dirty="0"/>
              <a:t> coding</a:t>
            </a:r>
          </a:p>
          <a:p>
            <a:pPr marL="285750" indent="-285750" defTabSz="1252538">
              <a:lnSpc>
                <a:spcPct val="115000"/>
              </a:lnSpc>
              <a:buSzPts val="1600"/>
              <a:buFont typeface="Wingdings" panose="05000000000000000000" pitchFamily="2" charset="2"/>
              <a:buChar char="n"/>
            </a:pPr>
            <a:r>
              <a:rPr lang="en-US" altLang="zh-TW" sz="2000" dirty="0"/>
              <a:t>Quantum secret sharing</a:t>
            </a:r>
          </a:p>
          <a:p>
            <a:pPr marL="285750" indent="-285750" defTabSz="1252538">
              <a:lnSpc>
                <a:spcPct val="115000"/>
              </a:lnSpc>
              <a:buSzPts val="1600"/>
              <a:buFont typeface="Wingdings" panose="05000000000000000000" pitchFamily="2" charset="2"/>
              <a:buChar char="n"/>
            </a:pPr>
            <a:r>
              <a:rPr lang="en-US" altLang="zh-TW" sz="2000" dirty="0"/>
              <a:t>Quantum Byzantine agreement</a:t>
            </a:r>
          </a:p>
          <a:p>
            <a:pPr marL="285750" indent="-285750" defTabSz="1252538">
              <a:lnSpc>
                <a:spcPct val="115000"/>
              </a:lnSpc>
              <a:buSzPts val="1600"/>
              <a:buFont typeface="Wingdings" panose="05000000000000000000" pitchFamily="2" charset="2"/>
              <a:buChar char="n"/>
            </a:pPr>
            <a:r>
              <a:rPr lang="en-US" altLang="zh-TW" sz="2000" dirty="0"/>
              <a:t>Quantum cryptography</a:t>
            </a:r>
          </a:p>
          <a:p>
            <a:pPr marL="285750" indent="-285750" defTabSz="1252538">
              <a:lnSpc>
                <a:spcPct val="115000"/>
              </a:lnSpc>
              <a:buSzPts val="1600"/>
              <a:buFont typeface="Wingdings" panose="05000000000000000000" pitchFamily="2" charset="2"/>
              <a:buChar char="n"/>
            </a:pPr>
            <a:r>
              <a:rPr lang="en-US" sz="2000" dirty="0"/>
              <a:t>Quantum key distribution with entanglement (E91 Protocol)</a:t>
            </a:r>
            <a:endParaRPr sz="2000" dirty="0"/>
          </a:p>
          <a:p>
            <a:pPr marL="285750" indent="-285750" defTabSz="1252538">
              <a:lnSpc>
                <a:spcPct val="115000"/>
              </a:lnSpc>
              <a:buSzPts val="1600"/>
              <a:buFont typeface="Wingdings" panose="05000000000000000000" pitchFamily="2" charset="2"/>
              <a:buChar char="n"/>
            </a:pPr>
            <a:r>
              <a:rPr lang="en-US" altLang="zh-TW" sz="2000" dirty="0"/>
              <a:t>Quantum repeater</a:t>
            </a:r>
            <a:r>
              <a:rPr lang="zh-TW" altLang="en-US" sz="2000" dirty="0"/>
              <a:t> </a:t>
            </a:r>
            <a:r>
              <a:rPr lang="en-US" altLang="zh-TW" sz="2000" dirty="0"/>
              <a:t>(with entanglement swap)</a:t>
            </a:r>
            <a:endParaRPr sz="2000" dirty="0"/>
          </a:p>
          <a:p>
            <a:pPr marL="285750" indent="-285750" defTabSz="1252538">
              <a:lnSpc>
                <a:spcPct val="115000"/>
              </a:lnSpc>
              <a:buSzPts val="1600"/>
              <a:buFont typeface="Wingdings" panose="05000000000000000000" pitchFamily="2" charset="2"/>
              <a:buChar char="n"/>
            </a:pPr>
            <a:r>
              <a:rPr lang="en-US" sz="2000" dirty="0"/>
              <a:t>Quantum networks </a:t>
            </a:r>
            <a:endParaRPr sz="2000" dirty="0"/>
          </a:p>
          <a:p>
            <a:pPr marL="285750" indent="-285750" defTabSz="1252538">
              <a:lnSpc>
                <a:spcPct val="115000"/>
              </a:lnSpc>
              <a:buSzPts val="1600"/>
              <a:buFont typeface="Wingdings" panose="05000000000000000000" pitchFamily="2" charset="2"/>
              <a:buChar char="n"/>
            </a:pPr>
            <a:r>
              <a:rPr lang="en-US" sz="2000" dirty="0"/>
              <a:t>Quantum internet</a:t>
            </a:r>
            <a:endParaRPr sz="2000" dirty="0"/>
          </a:p>
          <a:p>
            <a:pPr marL="285750" indent="-285750" defTabSz="1252538">
              <a:lnSpc>
                <a:spcPct val="115000"/>
              </a:lnSpc>
              <a:buSzPts val="1600"/>
              <a:buFont typeface="Wingdings" panose="05000000000000000000" pitchFamily="2" charset="2"/>
              <a:buChar char="n"/>
            </a:pPr>
            <a:r>
              <a:rPr lang="en-US" sz="2000" dirty="0"/>
              <a:t>Distributed quantum computing systems</a:t>
            </a:r>
          </a:p>
          <a:p>
            <a:pPr marL="285750" indent="-285750" defTabSz="1252538">
              <a:lnSpc>
                <a:spcPct val="115000"/>
              </a:lnSpc>
              <a:buSzPts val="1600"/>
              <a:buFont typeface="Wingdings" panose="05000000000000000000" pitchFamily="2" charset="2"/>
              <a:buChar char="n"/>
            </a:pPr>
            <a:r>
              <a:rPr lang="en-US" sz="2000" dirty="0"/>
              <a:t>……</a:t>
            </a:r>
          </a:p>
          <a:p>
            <a:pPr marL="285750" indent="-285750" defTabSz="1252538">
              <a:lnSpc>
                <a:spcPct val="115000"/>
              </a:lnSpc>
              <a:buSzPts val="1600"/>
              <a:buFont typeface="Wingdings" panose="05000000000000000000" pitchFamily="2" charset="2"/>
              <a:buChar char="n"/>
            </a:pPr>
            <a:endParaRPr sz="2000" dirty="0"/>
          </a:p>
        </p:txBody>
      </p:sp>
    </p:spTree>
    <p:extLst>
      <p:ext uri="{BB962C8B-B14F-4D97-AF65-F5344CB8AC3E}">
        <p14:creationId xmlns:p14="http://schemas.microsoft.com/office/powerpoint/2010/main" val="14565071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686163D-E7EB-4F5A-9B46-A651DB421643}"/>
              </a:ext>
            </a:extLst>
          </p:cNvPr>
          <p:cNvSpPr>
            <a:spLocks noGrp="1"/>
          </p:cNvSpPr>
          <p:nvPr>
            <p:ph type="title"/>
          </p:nvPr>
        </p:nvSpPr>
        <p:spPr/>
        <p:txBody>
          <a:bodyPr/>
          <a:lstStyle/>
          <a:p>
            <a:r>
              <a:rPr lang="en-US" altLang="zh-TW" dirty="0"/>
              <a:t>Homework (2026/04/16)</a:t>
            </a:r>
            <a:endParaRPr lang="zh-TW" altLang="en-US" dirty="0"/>
          </a:p>
        </p:txBody>
      </p:sp>
      <p:sp>
        <p:nvSpPr>
          <p:cNvPr id="3" name="投影片編號版面配置區 2">
            <a:extLst>
              <a:ext uri="{FF2B5EF4-FFF2-40B4-BE49-F238E27FC236}">
                <a16:creationId xmlns:a16="http://schemas.microsoft.com/office/drawing/2014/main" id="{B9AB01B9-265D-405A-9C2B-E83192FB317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23</a:t>
            </a:fld>
            <a:endParaRPr lang="en-US"/>
          </a:p>
        </p:txBody>
      </p:sp>
      <p:sp>
        <p:nvSpPr>
          <p:cNvPr id="4" name="文字版面配置區 3">
            <a:extLst>
              <a:ext uri="{FF2B5EF4-FFF2-40B4-BE49-F238E27FC236}">
                <a16:creationId xmlns:a16="http://schemas.microsoft.com/office/drawing/2014/main" id="{58F4B065-A2B3-476E-B91F-7C943750C808}"/>
              </a:ext>
            </a:extLst>
          </p:cNvPr>
          <p:cNvSpPr>
            <a:spLocks noGrp="1"/>
          </p:cNvSpPr>
          <p:nvPr>
            <p:ph type="body" idx="1"/>
          </p:nvPr>
        </p:nvSpPr>
        <p:spPr/>
        <p:txBody>
          <a:bodyPr/>
          <a:lstStyle/>
          <a:p>
            <a:r>
              <a:rPr lang="en-US" altLang="zh-TW" dirty="0"/>
              <a:t>Write a program based on IBM </a:t>
            </a:r>
            <a:r>
              <a:rPr lang="en-US" altLang="zh-TW" dirty="0" err="1"/>
              <a:t>Qiskit</a:t>
            </a:r>
            <a:r>
              <a:rPr lang="en-US" altLang="zh-TW" dirty="0"/>
              <a:t> to realize the GHZ state of n=2 to 20 qubits, where n is an integer provided by the user running the program. You need to hand in an </a:t>
            </a:r>
            <a:r>
              <a:rPr lang="en-US" altLang="zh-TW" dirty="0" err="1"/>
              <a:t>ipynb</a:t>
            </a:r>
            <a:r>
              <a:rPr lang="en-US" altLang="zh-TW" dirty="0"/>
              <a:t> (</a:t>
            </a:r>
            <a:r>
              <a:rPr lang="en-US" altLang="zh-TW" dirty="0" err="1"/>
              <a:t>iPython</a:t>
            </a:r>
            <a:r>
              <a:rPr lang="en-US" altLang="zh-TW" dirty="0"/>
              <a:t> notebook) file based on Google </a:t>
            </a:r>
            <a:r>
              <a:rPr lang="en-US" altLang="zh-TW" dirty="0" err="1"/>
              <a:t>Colab</a:t>
            </a:r>
            <a:r>
              <a:rPr lang="en-US" altLang="zh-TW" dirty="0"/>
              <a:t> environment.</a:t>
            </a:r>
          </a:p>
          <a:p>
            <a:r>
              <a:rPr lang="en-US" altLang="zh-TW" dirty="0"/>
              <a:t>The file should contain your detailed report, code and execution results. </a:t>
            </a:r>
          </a:p>
          <a:p>
            <a:r>
              <a:rPr lang="en-US" altLang="zh-TW" dirty="0"/>
              <a:t>You should send your file through </a:t>
            </a:r>
            <a:r>
              <a:rPr lang="en-US" altLang="zh-TW" dirty="0" err="1"/>
              <a:t>EEClass</a:t>
            </a:r>
            <a:r>
              <a:rPr lang="en-US" altLang="zh-TW" dirty="0"/>
              <a:t> by 2026/04/22 23:59.</a:t>
            </a:r>
            <a:endParaRPr lang="zh-TW" altLang="en-US" dirty="0"/>
          </a:p>
        </p:txBody>
      </p:sp>
    </p:spTree>
    <p:extLst>
      <p:ext uri="{BB962C8B-B14F-4D97-AF65-F5344CB8AC3E}">
        <p14:creationId xmlns:p14="http://schemas.microsoft.com/office/powerpoint/2010/main" val="13571957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0CF6327-CB66-413B-AEBF-BA6FBB98B12A}"/>
              </a:ext>
            </a:extLst>
          </p:cNvPr>
          <p:cNvSpPr>
            <a:spLocks noGrp="1"/>
          </p:cNvSpPr>
          <p:nvPr>
            <p:ph type="title"/>
          </p:nvPr>
        </p:nvSpPr>
        <p:spPr/>
        <p:txBody>
          <a:bodyPr/>
          <a:lstStyle/>
          <a:p>
            <a:endParaRPr lang="zh-TW" altLang="en-US"/>
          </a:p>
        </p:txBody>
      </p:sp>
      <p:sp>
        <p:nvSpPr>
          <p:cNvPr id="3" name="投影片編號版面配置區 2">
            <a:extLst>
              <a:ext uri="{FF2B5EF4-FFF2-40B4-BE49-F238E27FC236}">
                <a16:creationId xmlns:a16="http://schemas.microsoft.com/office/drawing/2014/main" id="{3F37D529-DB04-427A-832D-581346783EB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24</a:t>
            </a:fld>
            <a:endParaRPr lang="en-US"/>
          </a:p>
        </p:txBody>
      </p:sp>
      <p:sp>
        <p:nvSpPr>
          <p:cNvPr id="4" name="文字版面配置區 3">
            <a:extLst>
              <a:ext uri="{FF2B5EF4-FFF2-40B4-BE49-F238E27FC236}">
                <a16:creationId xmlns:a16="http://schemas.microsoft.com/office/drawing/2014/main" id="{C3C0436C-179C-474A-A623-61E6399A9E16}"/>
              </a:ext>
            </a:extLst>
          </p:cNvPr>
          <p:cNvSpPr>
            <a:spLocks noGrp="1"/>
          </p:cNvSpPr>
          <p:nvPr>
            <p:ph type="body" idx="1"/>
          </p:nvPr>
        </p:nvSpPr>
        <p:spPr/>
        <p:txBody>
          <a:bodyPr/>
          <a:lstStyle/>
          <a:p>
            <a:endParaRPr lang="zh-TW" altLang="en-US"/>
          </a:p>
        </p:txBody>
      </p:sp>
      <p:pic>
        <p:nvPicPr>
          <p:cNvPr id="6" name="圖片 5">
            <a:extLst>
              <a:ext uri="{FF2B5EF4-FFF2-40B4-BE49-F238E27FC236}">
                <a16:creationId xmlns:a16="http://schemas.microsoft.com/office/drawing/2014/main" id="{E11402F4-A9F9-4F28-A602-244E4FF760C1}"/>
              </a:ext>
            </a:extLst>
          </p:cNvPr>
          <p:cNvPicPr>
            <a:picLocks noChangeAspect="1"/>
          </p:cNvPicPr>
          <p:nvPr/>
        </p:nvPicPr>
        <p:blipFill>
          <a:blip r:embed="rId2"/>
          <a:stretch>
            <a:fillRect/>
          </a:stretch>
        </p:blipFill>
        <p:spPr>
          <a:xfrm>
            <a:off x="0" y="0"/>
            <a:ext cx="9144000" cy="5143500"/>
          </a:xfrm>
          <a:prstGeom prst="rect">
            <a:avLst/>
          </a:prstGeom>
        </p:spPr>
      </p:pic>
      <p:pic>
        <p:nvPicPr>
          <p:cNvPr id="1026" name="Picture 2">
            <a:extLst>
              <a:ext uri="{FF2B5EF4-FFF2-40B4-BE49-F238E27FC236}">
                <a16:creationId xmlns:a16="http://schemas.microsoft.com/office/drawing/2014/main" id="{18642E68-FACE-4A9F-AB5A-67B37AB12E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9687" y="1939100"/>
            <a:ext cx="3136000" cy="2720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87052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41A9D14-B3B2-4935-A7D4-1A7580BC80FC}"/>
              </a:ext>
            </a:extLst>
          </p:cNvPr>
          <p:cNvSpPr>
            <a:spLocks noGrp="1"/>
          </p:cNvSpPr>
          <p:nvPr>
            <p:ph type="title"/>
          </p:nvPr>
        </p:nvSpPr>
        <p:spPr/>
        <p:txBody>
          <a:bodyPr/>
          <a:lstStyle/>
          <a:p>
            <a:endParaRPr lang="zh-TW" altLang="en-US"/>
          </a:p>
        </p:txBody>
      </p:sp>
      <p:sp>
        <p:nvSpPr>
          <p:cNvPr id="3" name="投影片編號版面配置區 2">
            <a:extLst>
              <a:ext uri="{FF2B5EF4-FFF2-40B4-BE49-F238E27FC236}">
                <a16:creationId xmlns:a16="http://schemas.microsoft.com/office/drawing/2014/main" id="{0415FE21-1D6F-47C4-9950-EB334489D86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25</a:t>
            </a:fld>
            <a:endParaRPr lang="en-US"/>
          </a:p>
        </p:txBody>
      </p:sp>
      <p:sp>
        <p:nvSpPr>
          <p:cNvPr id="4" name="文字版面配置區 3">
            <a:extLst>
              <a:ext uri="{FF2B5EF4-FFF2-40B4-BE49-F238E27FC236}">
                <a16:creationId xmlns:a16="http://schemas.microsoft.com/office/drawing/2014/main" id="{1F596AF1-484F-4E5A-A004-F8F1CC57789D}"/>
              </a:ext>
            </a:extLst>
          </p:cNvPr>
          <p:cNvSpPr>
            <a:spLocks noGrp="1"/>
          </p:cNvSpPr>
          <p:nvPr>
            <p:ph type="body" idx="1"/>
          </p:nvPr>
        </p:nvSpPr>
        <p:spPr/>
        <p:txBody>
          <a:bodyPr/>
          <a:lstStyle/>
          <a:p>
            <a:endParaRPr lang="zh-TW" altLang="en-US"/>
          </a:p>
        </p:txBody>
      </p:sp>
      <p:pic>
        <p:nvPicPr>
          <p:cNvPr id="8" name="圖片 7">
            <a:extLst>
              <a:ext uri="{FF2B5EF4-FFF2-40B4-BE49-F238E27FC236}">
                <a16:creationId xmlns:a16="http://schemas.microsoft.com/office/drawing/2014/main" id="{6DDDA595-A40F-476A-9316-1492928590B4}"/>
              </a:ext>
            </a:extLst>
          </p:cNvPr>
          <p:cNvPicPr>
            <a:picLocks noChangeAspect="1"/>
          </p:cNvPicPr>
          <p:nvPr/>
        </p:nvPicPr>
        <p:blipFill>
          <a:blip r:embed="rId2"/>
          <a:stretch>
            <a:fillRect/>
          </a:stretch>
        </p:blipFill>
        <p:spPr>
          <a:xfrm>
            <a:off x="0" y="0"/>
            <a:ext cx="9144000" cy="5143500"/>
          </a:xfrm>
          <a:prstGeom prst="rect">
            <a:avLst/>
          </a:prstGeom>
        </p:spPr>
      </p:pic>
      <p:pic>
        <p:nvPicPr>
          <p:cNvPr id="2050" name="Picture 2">
            <a:extLst>
              <a:ext uri="{FF2B5EF4-FFF2-40B4-BE49-F238E27FC236}">
                <a16:creationId xmlns:a16="http://schemas.microsoft.com/office/drawing/2014/main" id="{4CD836BF-7C65-422E-A4E8-0402416C2B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6385" y="1927476"/>
            <a:ext cx="4027364" cy="2854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44062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92"/>
        <p:cNvGrpSpPr/>
        <p:nvPr/>
      </p:nvGrpSpPr>
      <p:grpSpPr>
        <a:xfrm>
          <a:off x="0" y="0"/>
          <a:ext cx="0" cy="0"/>
          <a:chOff x="0" y="0"/>
          <a:chExt cx="0" cy="0"/>
        </a:xfrm>
      </p:grpSpPr>
      <p:sp>
        <p:nvSpPr>
          <p:cNvPr id="1193" name="Google Shape;1193;g10b70956f60_16_7"/>
          <p:cNvSpPr txBox="1">
            <a:spLocks noGrp="1"/>
          </p:cNvSpPr>
          <p:nvPr>
            <p:ph type="title"/>
          </p:nvPr>
        </p:nvSpPr>
        <p:spPr>
          <a:xfrm>
            <a:off x="4352545" y="2571749"/>
            <a:ext cx="3599784" cy="1266521"/>
          </a:xfrm>
          <a:prstGeom prst="rect">
            <a:avLst/>
          </a:prstGeom>
        </p:spPr>
        <p:txBody>
          <a:bodyPr spcFirstLastPara="1" wrap="square" lIns="68575" tIns="34275" rIns="68575" bIns="34275" anchor="ctr" anchorCtr="0">
            <a:noAutofit/>
          </a:bodyPr>
          <a:lstStyle/>
          <a:p>
            <a:pPr algn="ctr"/>
            <a:r>
              <a:rPr lang="en-US" altLang="zh-TW" sz="10000" dirty="0"/>
              <a:t>Q&amp;A</a:t>
            </a:r>
            <a:br>
              <a:rPr lang="en-US" altLang="zh-TW" sz="10000" dirty="0"/>
            </a:br>
            <a:endParaRPr sz="10000" dirty="0"/>
          </a:p>
        </p:txBody>
      </p:sp>
      <p:pic>
        <p:nvPicPr>
          <p:cNvPr id="1026" name="Picture 2" descr="My Photo">
            <a:extLst>
              <a:ext uri="{FF2B5EF4-FFF2-40B4-BE49-F238E27FC236}">
                <a16:creationId xmlns:a16="http://schemas.microsoft.com/office/drawing/2014/main" id="{3B5FDCA5-8176-4285-B813-228E3DAD5F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128" y="546784"/>
            <a:ext cx="3878959" cy="3483323"/>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1193;g10b70956f60_16_7">
            <a:extLst>
              <a:ext uri="{FF2B5EF4-FFF2-40B4-BE49-F238E27FC236}">
                <a16:creationId xmlns:a16="http://schemas.microsoft.com/office/drawing/2014/main" id="{7A8FCB28-0E22-43A5-9DA4-CEA6F37B8869}"/>
              </a:ext>
            </a:extLst>
          </p:cNvPr>
          <p:cNvSpPr txBox="1">
            <a:spLocks/>
          </p:cNvSpPr>
          <p:nvPr/>
        </p:nvSpPr>
        <p:spPr>
          <a:xfrm>
            <a:off x="53514" y="3838271"/>
            <a:ext cx="8143303" cy="1443157"/>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9pPr>
          </a:lstStyle>
          <a:p>
            <a:r>
              <a:rPr lang="en-US" altLang="zh-TW" sz="2000" b="1" dirty="0"/>
              <a:t>Jehn-Ruey Jiang (</a:t>
            </a:r>
            <a:r>
              <a:rPr lang="zh-TW" altLang="en-US" sz="2000" b="1" dirty="0"/>
              <a:t>江振瑞） </a:t>
            </a:r>
            <a:endParaRPr lang="en-US" altLang="zh-TW" sz="2000" b="1" dirty="0"/>
          </a:p>
          <a:p>
            <a:r>
              <a:rPr lang="en-US" altLang="zh-TW" sz="2000" b="1" dirty="0"/>
              <a:t>Email: jrjiang@g.ncu.edu.tw</a:t>
            </a:r>
          </a:p>
          <a:p>
            <a:r>
              <a:rPr lang="en-US" sz="2000" b="1" dirty="0"/>
              <a:t>Web:   https://staff.csie.ncu.edu.tw/jrjiang/</a:t>
            </a:r>
            <a:endParaRPr lang="en-US" sz="1600" dirty="0"/>
          </a:p>
        </p:txBody>
      </p:sp>
      <p:sp>
        <p:nvSpPr>
          <p:cNvPr id="4" name="投影片編號版面配置區 3">
            <a:extLst>
              <a:ext uri="{FF2B5EF4-FFF2-40B4-BE49-F238E27FC236}">
                <a16:creationId xmlns:a16="http://schemas.microsoft.com/office/drawing/2014/main" id="{28E273ED-ED68-44D0-92CF-0B0BE5B6866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26</a:t>
            </a:fld>
            <a:endParaRPr lang="zh-TW" altLang="en-US"/>
          </a:p>
        </p:txBody>
      </p:sp>
    </p:spTree>
    <p:extLst>
      <p:ext uri="{BB962C8B-B14F-4D97-AF65-F5344CB8AC3E}">
        <p14:creationId xmlns:p14="http://schemas.microsoft.com/office/powerpoint/2010/main" val="39715369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F61CF073-355E-4F53-BA29-104B0D1C1EB5}"/>
              </a:ext>
            </a:extLst>
          </p:cNvPr>
          <p:cNvPicPr>
            <a:picLocks noChangeAspect="1"/>
          </p:cNvPicPr>
          <p:nvPr/>
        </p:nvPicPr>
        <p:blipFill rotWithShape="1">
          <a:blip r:embed="rId3"/>
          <a:srcRect l="2441" t="2094" r="2441" b="10132"/>
          <a:stretch/>
        </p:blipFill>
        <p:spPr>
          <a:xfrm>
            <a:off x="-17421" y="-17417"/>
            <a:ext cx="9161417" cy="4873978"/>
          </a:xfrm>
          <a:prstGeom prst="rect">
            <a:avLst/>
          </a:prstGeom>
        </p:spPr>
      </p:pic>
      <p:sp>
        <p:nvSpPr>
          <p:cNvPr id="4" name="投影片編號版面配置區 3">
            <a:extLst>
              <a:ext uri="{FF2B5EF4-FFF2-40B4-BE49-F238E27FC236}">
                <a16:creationId xmlns:a16="http://schemas.microsoft.com/office/drawing/2014/main" id="{49C35463-8A81-4419-91EC-3C8D564F09B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3</a:t>
            </a:fld>
            <a:endParaRPr lang="zh-TW" altLang="en-US"/>
          </a:p>
        </p:txBody>
      </p:sp>
      <p:sp>
        <p:nvSpPr>
          <p:cNvPr id="2" name="標題 1">
            <a:extLst>
              <a:ext uri="{FF2B5EF4-FFF2-40B4-BE49-F238E27FC236}">
                <a16:creationId xmlns:a16="http://schemas.microsoft.com/office/drawing/2014/main" id="{EFF43720-38B8-4B35-8341-49B0FE9D530E}"/>
              </a:ext>
            </a:extLst>
          </p:cNvPr>
          <p:cNvSpPr>
            <a:spLocks noGrp="1"/>
          </p:cNvSpPr>
          <p:nvPr>
            <p:ph type="title"/>
          </p:nvPr>
        </p:nvSpPr>
        <p:spPr>
          <a:xfrm>
            <a:off x="0" y="4947010"/>
            <a:ext cx="8229600" cy="249283"/>
          </a:xfrm>
        </p:spPr>
        <p:txBody>
          <a:bodyPr/>
          <a:lstStyle/>
          <a:p>
            <a:r>
              <a:rPr lang="en-US" altLang="zh-TW" sz="1400" dirty="0"/>
              <a:t>Source: M. </a:t>
            </a:r>
            <a:r>
              <a:rPr lang="en-US" altLang="zh-TW" sz="1400" dirty="0" err="1"/>
              <a:t>Krelina</a:t>
            </a:r>
            <a:r>
              <a:rPr lang="en-US" altLang="zh-TW" sz="1400" dirty="0"/>
              <a:t>, “Quantum warfare: definitions, overview and challenges,” arXiv:2103.12548 (2021).</a:t>
            </a:r>
            <a:br>
              <a:rPr lang="zh-TW" altLang="en-US" sz="1400" dirty="0"/>
            </a:br>
            <a:endParaRPr lang="zh-TW" altLang="en-US" sz="1400" dirty="0"/>
          </a:p>
        </p:txBody>
      </p:sp>
    </p:spTree>
    <p:extLst>
      <p:ext uri="{BB962C8B-B14F-4D97-AF65-F5344CB8AC3E}">
        <p14:creationId xmlns:p14="http://schemas.microsoft.com/office/powerpoint/2010/main" val="9983396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051DD7D-99DB-41FB-8EA7-FD8BD87CD1A9}"/>
              </a:ext>
            </a:extLst>
          </p:cNvPr>
          <p:cNvSpPr>
            <a:spLocks noGrp="1"/>
          </p:cNvSpPr>
          <p:nvPr>
            <p:ph type="title"/>
          </p:nvPr>
        </p:nvSpPr>
        <p:spPr>
          <a:xfrm>
            <a:off x="0" y="-52700"/>
            <a:ext cx="10226040" cy="571500"/>
          </a:xfrm>
          <a:solidFill>
            <a:schemeClr val="bg1"/>
          </a:solidFill>
        </p:spPr>
        <p:txBody>
          <a:bodyPr/>
          <a:lstStyle/>
          <a:p>
            <a:r>
              <a:rPr lang="en-US" altLang="zh-TW" sz="2400" dirty="0"/>
              <a:t>        Quantum Technologies</a:t>
            </a:r>
            <a:endParaRPr lang="zh-TW" altLang="en-US" sz="2400" dirty="0"/>
          </a:p>
        </p:txBody>
      </p:sp>
      <p:sp>
        <p:nvSpPr>
          <p:cNvPr id="3" name="投影片編號版面配置區 2">
            <a:extLst>
              <a:ext uri="{FF2B5EF4-FFF2-40B4-BE49-F238E27FC236}">
                <a16:creationId xmlns:a16="http://schemas.microsoft.com/office/drawing/2014/main" id="{4DDA55B5-7300-4480-925C-784AAA23B13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4</a:t>
            </a:fld>
            <a:endParaRPr lang="zh-TW" altLang="en-US"/>
          </a:p>
        </p:txBody>
      </p:sp>
      <p:pic>
        <p:nvPicPr>
          <p:cNvPr id="4" name="Picture 2">
            <a:extLst>
              <a:ext uri="{FF2B5EF4-FFF2-40B4-BE49-F238E27FC236}">
                <a16:creationId xmlns:a16="http://schemas.microsoft.com/office/drawing/2014/main" id="{CBCD43EA-24F4-4B5C-BB66-D5DFE871DA76}"/>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2000"/>
                    </a14:imgEffect>
                    <a14:imgEffect>
                      <a14:saturation sat="145000"/>
                    </a14:imgEffect>
                    <a14:imgEffect>
                      <a14:brightnessContrast bright="7000" contrast="43000"/>
                    </a14:imgEffect>
                  </a14:imgLayer>
                </a14:imgProps>
              </a:ext>
              <a:ext uri="{28A0092B-C50C-407E-A947-70E740481C1C}">
                <a14:useLocalDpi xmlns:a14="http://schemas.microsoft.com/office/drawing/2010/main" val="0"/>
              </a:ext>
            </a:extLst>
          </a:blip>
          <a:srcRect t="6859"/>
          <a:stretch/>
        </p:blipFill>
        <p:spPr bwMode="auto">
          <a:xfrm>
            <a:off x="-121920" y="518799"/>
            <a:ext cx="8527085" cy="4704253"/>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a:extLst>
              <a:ext uri="{FF2B5EF4-FFF2-40B4-BE49-F238E27FC236}">
                <a16:creationId xmlns:a16="http://schemas.microsoft.com/office/drawing/2014/main" id="{489AB44A-9C61-4AD8-9394-05E8C0BDCA2F}"/>
              </a:ext>
            </a:extLst>
          </p:cNvPr>
          <p:cNvSpPr/>
          <p:nvPr/>
        </p:nvSpPr>
        <p:spPr>
          <a:xfrm>
            <a:off x="441702" y="518799"/>
            <a:ext cx="2572718" cy="433776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371757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miro.medium.com/max/1400/1*w9516UckuSEBQdiUOoiHbQ.png">
            <a:extLst>
              <a:ext uri="{FF2B5EF4-FFF2-40B4-BE49-F238E27FC236}">
                <a16:creationId xmlns:a16="http://schemas.microsoft.com/office/drawing/2014/main" id="{88E70FCC-7276-4CB9-9136-570593C8E9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489" y="824295"/>
            <a:ext cx="5529129" cy="4213165"/>
          </a:xfrm>
          <a:prstGeom prst="rect">
            <a:avLst/>
          </a:prstGeom>
          <a:noFill/>
          <a:extLst>
            <a:ext uri="{909E8E84-426E-40DD-AFC4-6F175D3DCCD1}">
              <a14:hiddenFill xmlns:a14="http://schemas.microsoft.com/office/drawing/2010/main">
                <a:solidFill>
                  <a:srgbClr val="FFFFFF"/>
                </a:solidFill>
              </a14:hiddenFill>
            </a:ext>
          </a:extLst>
        </p:spPr>
      </p:pic>
      <p:sp>
        <p:nvSpPr>
          <p:cNvPr id="5" name="標題 1">
            <a:extLst>
              <a:ext uri="{FF2B5EF4-FFF2-40B4-BE49-F238E27FC236}">
                <a16:creationId xmlns:a16="http://schemas.microsoft.com/office/drawing/2014/main" id="{67B64BD1-DDB9-40BE-95A7-E84EA3B35065}"/>
              </a:ext>
            </a:extLst>
          </p:cNvPr>
          <p:cNvSpPr txBox="1">
            <a:spLocks/>
          </p:cNvSpPr>
          <p:nvPr/>
        </p:nvSpPr>
        <p:spPr>
          <a:xfrm>
            <a:off x="0" y="4822368"/>
            <a:ext cx="8229600" cy="249283"/>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9pPr>
          </a:lstStyle>
          <a:p>
            <a:r>
              <a:rPr lang="en-US" altLang="zh-TW" sz="1100" dirty="0"/>
              <a:t>Source: https://medium.com/@kareldumon/the-computational-power-of-quantum-computers-an-intuitive-guide-9f788d1492b6</a:t>
            </a:r>
            <a:endParaRPr lang="zh-TW" altLang="en-US" sz="1100" dirty="0"/>
          </a:p>
        </p:txBody>
      </p:sp>
      <p:sp>
        <p:nvSpPr>
          <p:cNvPr id="6" name="Google Shape;194;g10b70956f60_16_37">
            <a:extLst>
              <a:ext uri="{FF2B5EF4-FFF2-40B4-BE49-F238E27FC236}">
                <a16:creationId xmlns:a16="http://schemas.microsoft.com/office/drawing/2014/main" id="{EEE03069-30C1-4968-812C-74BE0EA3E789}"/>
              </a:ext>
            </a:extLst>
          </p:cNvPr>
          <p:cNvSpPr txBox="1"/>
          <p:nvPr/>
        </p:nvSpPr>
        <p:spPr>
          <a:xfrm>
            <a:off x="4734370" y="342900"/>
            <a:ext cx="4287141" cy="5001359"/>
          </a:xfrm>
          <a:prstGeom prst="rect">
            <a:avLst/>
          </a:prstGeom>
          <a:noFill/>
          <a:ln>
            <a:noFill/>
          </a:ln>
        </p:spPr>
        <p:txBody>
          <a:bodyPr spcFirstLastPara="1" wrap="square" lIns="68575" tIns="68575" rIns="68575" bIns="68575" anchor="t" anchorCtr="0">
            <a:spAutoFit/>
          </a:bodyPr>
          <a:lstStyle/>
          <a:p>
            <a:pPr marL="342900" lvl="0" indent="-292100" algn="just">
              <a:buSzPts val="2000"/>
              <a:buChar char="●"/>
            </a:pPr>
            <a:r>
              <a:rPr lang="en-US" altLang="zh-TW" sz="1800" dirty="0"/>
              <a:t>A classical bit is </a:t>
            </a:r>
            <a:r>
              <a:rPr lang="en-US" altLang="zh-TW" sz="1800" dirty="0">
                <a:solidFill>
                  <a:srgbClr val="FF0000"/>
                </a:solidFill>
              </a:rPr>
              <a:t>either zero or one</a:t>
            </a:r>
            <a:r>
              <a:rPr lang="en-US" altLang="zh-TW" sz="1800" dirty="0"/>
              <a:t>: only two possible states, represented as </a:t>
            </a:r>
            <a:r>
              <a:rPr lang="en-US" altLang="zh-TW" sz="1800" dirty="0">
                <a:solidFill>
                  <a:srgbClr val="3333FF"/>
                </a:solidFill>
              </a:rPr>
              <a:t>a point</a:t>
            </a:r>
            <a:r>
              <a:rPr lang="en-US" altLang="zh-TW" sz="1800" dirty="0"/>
              <a:t>, and realized by a </a:t>
            </a:r>
            <a:r>
              <a:rPr lang="en-US" altLang="zh-TW" sz="1800" dirty="0">
                <a:solidFill>
                  <a:srgbClr val="FF0000"/>
                </a:solidFill>
              </a:rPr>
              <a:t>transistor</a:t>
            </a:r>
            <a:r>
              <a:rPr lang="en-US" altLang="zh-TW" sz="1800" dirty="0">
                <a:solidFill>
                  <a:srgbClr val="00B050"/>
                </a:solidFill>
              </a:rPr>
              <a:t> </a:t>
            </a:r>
            <a:r>
              <a:rPr lang="en-US" altLang="zh-TW" sz="1800" dirty="0"/>
              <a:t>to switch on or witch off the electric current (a flow of enormous number of electrons; 1</a:t>
            </a:r>
            <a:r>
              <a:rPr lang="en-US" altLang="zh-TW" sz="1800" dirty="0">
                <a:sym typeface="Symbol" panose="05050102010706020507" pitchFamily="18" charset="2"/>
              </a:rPr>
              <a:t></a:t>
            </a:r>
            <a:r>
              <a:rPr lang="en-US" altLang="zh-TW" sz="1800" dirty="0"/>
              <a:t>A = 6.241509074×10</a:t>
            </a:r>
            <a:r>
              <a:rPr lang="en-US" altLang="zh-TW" sz="1800" baseline="30000" dirty="0"/>
              <a:t>12</a:t>
            </a:r>
            <a:r>
              <a:rPr lang="en-US" altLang="zh-TW" sz="1800" dirty="0"/>
              <a:t> electrons/second)</a:t>
            </a:r>
          </a:p>
          <a:p>
            <a:pPr marL="342900" lvl="0" indent="-292100" algn="just">
              <a:buSzPts val="2000"/>
              <a:buChar char="●"/>
            </a:pPr>
            <a:r>
              <a:rPr lang="en-US" altLang="zh-TW" sz="1800" dirty="0"/>
              <a:t>A quantum bit or qubit is </a:t>
            </a:r>
            <a:r>
              <a:rPr lang="en-US" altLang="zh-TW" sz="1800" dirty="0">
                <a:solidFill>
                  <a:srgbClr val="00B050"/>
                </a:solidFill>
              </a:rPr>
              <a:t>a mixture (superposition) of zero and one</a:t>
            </a:r>
            <a:r>
              <a:rPr lang="en-US" altLang="zh-TW" sz="1800" dirty="0"/>
              <a:t>: a continuum of possible states, represented as </a:t>
            </a:r>
            <a:r>
              <a:rPr lang="en-US" altLang="zh-TW" sz="1800" dirty="0">
                <a:solidFill>
                  <a:srgbClr val="3333FF"/>
                </a:solidFill>
              </a:rPr>
              <a:t>the surface of a sphere </a:t>
            </a:r>
            <a:r>
              <a:rPr lang="en-US" altLang="zh-TW" sz="1800" dirty="0"/>
              <a:t>(the </a:t>
            </a:r>
            <a:r>
              <a:rPr lang="en-US" altLang="zh-TW" sz="1800" dirty="0">
                <a:solidFill>
                  <a:srgbClr val="00B050"/>
                </a:solidFill>
              </a:rPr>
              <a:t>Bloch sphere</a:t>
            </a:r>
            <a:r>
              <a:rPr lang="en-US" altLang="zh-TW" sz="1800" dirty="0"/>
              <a:t>), realized by a </a:t>
            </a:r>
            <a:r>
              <a:rPr lang="en-US" altLang="zh-TW" sz="1800" dirty="0">
                <a:solidFill>
                  <a:srgbClr val="00B050"/>
                </a:solidFill>
              </a:rPr>
              <a:t>quantum system </a:t>
            </a:r>
            <a:r>
              <a:rPr lang="en-US" altLang="zh-TW" sz="1800" dirty="0"/>
              <a:t>like the system with spin-up and spin-down </a:t>
            </a:r>
            <a:r>
              <a:rPr lang="en-US" altLang="zh-TW" sz="1800" dirty="0">
                <a:solidFill>
                  <a:srgbClr val="00B050"/>
                </a:solidFill>
              </a:rPr>
              <a:t>electrons</a:t>
            </a:r>
            <a:r>
              <a:rPr lang="en-US" altLang="zh-TW" sz="1800" dirty="0"/>
              <a:t> or the system with vertically-polarized and horizontally-polarized </a:t>
            </a:r>
            <a:r>
              <a:rPr lang="en-US" altLang="zh-TW" sz="1800" dirty="0">
                <a:solidFill>
                  <a:srgbClr val="00B050"/>
                </a:solidFill>
              </a:rPr>
              <a:t>photons</a:t>
            </a:r>
            <a:r>
              <a:rPr lang="en-US" altLang="zh-TW" sz="1800" dirty="0"/>
              <a:t>.</a:t>
            </a:r>
          </a:p>
          <a:p>
            <a:pPr marL="342900" lvl="0" indent="-292100" algn="just">
              <a:buSzPts val="2000"/>
              <a:buChar char="●"/>
            </a:pPr>
            <a:endParaRPr lang="en-US" altLang="zh-TW" sz="2800" dirty="0"/>
          </a:p>
        </p:txBody>
      </p:sp>
      <p:sp>
        <p:nvSpPr>
          <p:cNvPr id="7" name="標題 1">
            <a:extLst>
              <a:ext uri="{FF2B5EF4-FFF2-40B4-BE49-F238E27FC236}">
                <a16:creationId xmlns:a16="http://schemas.microsoft.com/office/drawing/2014/main" id="{01BC3845-FE9C-4BBD-9795-724AF9233437}"/>
              </a:ext>
            </a:extLst>
          </p:cNvPr>
          <p:cNvSpPr txBox="1">
            <a:spLocks/>
          </p:cNvSpPr>
          <p:nvPr/>
        </p:nvSpPr>
        <p:spPr>
          <a:xfrm>
            <a:off x="156673" y="130299"/>
            <a:ext cx="8229600" cy="10287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9pPr>
          </a:lstStyle>
          <a:p>
            <a:r>
              <a:rPr lang="en-US" altLang="zh-TW" dirty="0">
                <a:solidFill>
                  <a:srgbClr val="FF0000"/>
                </a:solidFill>
              </a:rPr>
              <a:t>Bit</a:t>
            </a:r>
            <a:r>
              <a:rPr lang="en-US" altLang="zh-TW" dirty="0"/>
              <a:t> vs </a:t>
            </a:r>
            <a:r>
              <a:rPr lang="en-US" altLang="zh-TW" dirty="0">
                <a:solidFill>
                  <a:srgbClr val="00B050"/>
                </a:solidFill>
              </a:rPr>
              <a:t>Qubit</a:t>
            </a:r>
            <a:endParaRPr lang="zh-TW" altLang="en-US" dirty="0">
              <a:solidFill>
                <a:srgbClr val="00B050"/>
              </a:solidFill>
            </a:endParaRPr>
          </a:p>
        </p:txBody>
      </p:sp>
      <p:sp>
        <p:nvSpPr>
          <p:cNvPr id="4" name="投影片編號版面配置區 3">
            <a:extLst>
              <a:ext uri="{FF2B5EF4-FFF2-40B4-BE49-F238E27FC236}">
                <a16:creationId xmlns:a16="http://schemas.microsoft.com/office/drawing/2014/main" id="{103A8C21-5D1D-4B78-8511-F4F9D5A7CE7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5</a:t>
            </a:fld>
            <a:endParaRPr lang="zh-TW" altLang="en-US"/>
          </a:p>
        </p:txBody>
      </p:sp>
    </p:spTree>
    <p:extLst>
      <p:ext uri="{BB962C8B-B14F-4D97-AF65-F5344CB8AC3E}">
        <p14:creationId xmlns:p14="http://schemas.microsoft.com/office/powerpoint/2010/main" val="9286594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1F9F8A2-5EAC-4D24-A75C-7C3F63818384}"/>
              </a:ext>
            </a:extLst>
          </p:cNvPr>
          <p:cNvSpPr>
            <a:spLocks noGrp="1"/>
          </p:cNvSpPr>
          <p:nvPr>
            <p:ph type="title"/>
          </p:nvPr>
        </p:nvSpPr>
        <p:spPr>
          <a:xfrm>
            <a:off x="408064" y="398860"/>
            <a:ext cx="9301992" cy="581383"/>
          </a:xfrm>
        </p:spPr>
        <p:txBody>
          <a:bodyPr/>
          <a:lstStyle/>
          <a:p>
            <a:r>
              <a:rPr lang="en-US" altLang="zh-TW" sz="2800" i="1" dirty="0">
                <a:solidFill>
                  <a:srgbClr val="FF0000"/>
                </a:solidFill>
                <a:latin typeface="Times New Roman" panose="02020603050405020304" pitchFamily="18" charset="0"/>
                <a:cs typeface="Times New Roman" panose="02020603050405020304" pitchFamily="18" charset="0"/>
              </a:rPr>
              <a:t>n </a:t>
            </a:r>
            <a:r>
              <a:rPr lang="en-US" altLang="zh-TW" sz="2800" dirty="0">
                <a:solidFill>
                  <a:srgbClr val="FF0000"/>
                </a:solidFill>
                <a:latin typeface="Times New Roman" panose="02020603050405020304" pitchFamily="18" charset="0"/>
                <a:cs typeface="Times New Roman" panose="02020603050405020304" pitchFamily="18" charset="0"/>
              </a:rPr>
              <a:t>bits</a:t>
            </a:r>
            <a:r>
              <a:rPr lang="en-US" altLang="zh-TW" sz="2800" dirty="0">
                <a:latin typeface="Times New Roman" panose="02020603050405020304" pitchFamily="18" charset="0"/>
                <a:cs typeface="Times New Roman" panose="02020603050405020304" pitchFamily="18" charset="0"/>
              </a:rPr>
              <a:t> to represent </a:t>
            </a:r>
            <a:r>
              <a:rPr lang="en-US" altLang="zh-TW" sz="2800" dirty="0">
                <a:solidFill>
                  <a:srgbClr val="FF0000"/>
                </a:solidFill>
                <a:latin typeface="Times New Roman" panose="02020603050405020304" pitchFamily="18" charset="0"/>
                <a:cs typeface="Times New Roman" panose="02020603050405020304" pitchFamily="18" charset="0"/>
              </a:rPr>
              <a:t>one of 2</a:t>
            </a:r>
            <a:r>
              <a:rPr lang="en-US" altLang="zh-TW" sz="2800" i="1" baseline="30000" dirty="0">
                <a:solidFill>
                  <a:srgbClr val="FF0000"/>
                </a:solidFill>
                <a:latin typeface="Times New Roman" panose="02020603050405020304" pitchFamily="18" charset="0"/>
                <a:cs typeface="Times New Roman" panose="02020603050405020304" pitchFamily="18" charset="0"/>
              </a:rPr>
              <a:t>n</a:t>
            </a:r>
            <a:r>
              <a:rPr lang="en-US" altLang="zh-TW" sz="2800" dirty="0">
                <a:solidFill>
                  <a:srgbClr val="FF0000"/>
                </a:solidFill>
              </a:rPr>
              <a:t> states</a:t>
            </a:r>
            <a:r>
              <a:rPr lang="en-US" altLang="zh-TW" sz="2800" dirty="0"/>
              <a:t> at a time</a:t>
            </a:r>
            <a:r>
              <a:rPr lang="zh-TW" altLang="en-US" sz="2800" dirty="0"/>
              <a:t>   </a:t>
            </a:r>
            <a:r>
              <a:rPr lang="en-US" altLang="zh-TW" sz="2800" dirty="0"/>
              <a:t>vs</a:t>
            </a:r>
            <a:br>
              <a:rPr lang="en-US" altLang="zh-TW" sz="2800" i="1" dirty="0">
                <a:latin typeface="Times New Roman" panose="02020603050405020304" pitchFamily="18" charset="0"/>
                <a:cs typeface="Times New Roman" panose="02020603050405020304" pitchFamily="18" charset="0"/>
              </a:rPr>
            </a:br>
            <a:r>
              <a:rPr lang="en-US" altLang="zh-TW" sz="2800" i="1" dirty="0">
                <a:solidFill>
                  <a:srgbClr val="00B050"/>
                </a:solidFill>
                <a:latin typeface="Times New Roman" panose="02020603050405020304" pitchFamily="18" charset="0"/>
                <a:cs typeface="Times New Roman" panose="02020603050405020304" pitchFamily="18" charset="0"/>
              </a:rPr>
              <a:t>n</a:t>
            </a:r>
            <a:r>
              <a:rPr lang="en-US" altLang="zh-TW" sz="2800" dirty="0">
                <a:solidFill>
                  <a:srgbClr val="00B050"/>
                </a:solidFill>
              </a:rPr>
              <a:t> qubits</a:t>
            </a:r>
            <a:r>
              <a:rPr lang="en-US" altLang="zh-TW" sz="2800" dirty="0"/>
              <a:t> to represent </a:t>
            </a:r>
            <a:r>
              <a:rPr lang="en-US" altLang="zh-TW" sz="2800" dirty="0">
                <a:solidFill>
                  <a:srgbClr val="00B050"/>
                </a:solidFill>
              </a:rPr>
              <a:t>all </a:t>
            </a:r>
            <a:r>
              <a:rPr lang="en-US" altLang="zh-TW" sz="2800" dirty="0">
                <a:solidFill>
                  <a:srgbClr val="00B050"/>
                </a:solidFill>
                <a:latin typeface="Times New Roman" panose="02020603050405020304" pitchFamily="18" charset="0"/>
                <a:cs typeface="Times New Roman" panose="02020603050405020304" pitchFamily="18" charset="0"/>
              </a:rPr>
              <a:t>2</a:t>
            </a:r>
            <a:r>
              <a:rPr lang="en-US" altLang="zh-TW" sz="2800" i="1" baseline="30000" dirty="0">
                <a:solidFill>
                  <a:srgbClr val="00B050"/>
                </a:solidFill>
                <a:latin typeface="Times New Roman" panose="02020603050405020304" pitchFamily="18" charset="0"/>
                <a:cs typeface="Times New Roman" panose="02020603050405020304" pitchFamily="18" charset="0"/>
              </a:rPr>
              <a:t>n</a:t>
            </a:r>
            <a:r>
              <a:rPr lang="en-US" altLang="zh-TW" sz="2800" dirty="0">
                <a:solidFill>
                  <a:srgbClr val="00B050"/>
                </a:solidFill>
              </a:rPr>
              <a:t> states</a:t>
            </a:r>
            <a:r>
              <a:rPr lang="en-US" altLang="zh-TW" sz="2800" dirty="0"/>
              <a:t> at a time</a:t>
            </a:r>
            <a:endParaRPr lang="zh-TW" altLang="en-US" sz="2800" dirty="0"/>
          </a:p>
        </p:txBody>
      </p:sp>
      <p:pic>
        <p:nvPicPr>
          <p:cNvPr id="4" name="圖片 3" descr="https://img.rolandberger.com/content_assets/content_images/captions/Think_Act_Magazine_Purpose_Quantum_leap_GT1_image_caption_w1280.jpg">
            <a:extLst>
              <a:ext uri="{FF2B5EF4-FFF2-40B4-BE49-F238E27FC236}">
                <a16:creationId xmlns:a16="http://schemas.microsoft.com/office/drawing/2014/main" id="{34FC4EED-0515-4101-8A05-99BC21BA96BD}"/>
              </a:ext>
            </a:extLst>
          </p:cNvPr>
          <p:cNvPicPr/>
          <p:nvPr/>
        </p:nvPicPr>
        <p:blipFill rotWithShape="1">
          <a:blip r:embed="rId2">
            <a:extLst>
              <a:ext uri="{28A0092B-C50C-407E-A947-70E740481C1C}">
                <a14:useLocalDpi xmlns:a14="http://schemas.microsoft.com/office/drawing/2010/main" val="0"/>
              </a:ext>
            </a:extLst>
          </a:blip>
          <a:srcRect l="28033" t="32510" r="7230" b="15139"/>
          <a:stretch/>
        </p:blipFill>
        <p:spPr bwMode="auto">
          <a:xfrm>
            <a:off x="408064" y="1148486"/>
            <a:ext cx="7736115" cy="3798524"/>
          </a:xfrm>
          <a:prstGeom prst="rect">
            <a:avLst/>
          </a:prstGeom>
          <a:noFill/>
          <a:ln>
            <a:noFill/>
          </a:ln>
          <a:extLst>
            <a:ext uri="{53640926-AAD7-44D8-BBD7-CCE9431645EC}">
              <a14:shadowObscured xmlns:a14="http://schemas.microsoft.com/office/drawing/2010/main"/>
            </a:ext>
          </a:extLst>
        </p:spPr>
      </p:pic>
      <p:sp>
        <p:nvSpPr>
          <p:cNvPr id="5" name="標題 1">
            <a:extLst>
              <a:ext uri="{FF2B5EF4-FFF2-40B4-BE49-F238E27FC236}">
                <a16:creationId xmlns:a16="http://schemas.microsoft.com/office/drawing/2014/main" id="{5BD3AD04-CDF6-4527-9D71-8F449A40FDDC}"/>
              </a:ext>
            </a:extLst>
          </p:cNvPr>
          <p:cNvSpPr txBox="1">
            <a:spLocks/>
          </p:cNvSpPr>
          <p:nvPr/>
        </p:nvSpPr>
        <p:spPr>
          <a:xfrm>
            <a:off x="408064" y="4800600"/>
            <a:ext cx="8735936" cy="437101"/>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9pPr>
          </a:lstStyle>
          <a:p>
            <a:r>
              <a:rPr lang="en-US" altLang="zh-TW" sz="900" dirty="0"/>
              <a:t>Source: https://www.rolandberger.com/en/Insights/Publications/Quantum-technology-is-leaping-into-our-lives.html</a:t>
            </a:r>
            <a:endParaRPr lang="zh-TW" altLang="en-US" sz="900" dirty="0"/>
          </a:p>
        </p:txBody>
      </p:sp>
      <p:sp>
        <p:nvSpPr>
          <p:cNvPr id="7" name="投影片編號版面配置區 6">
            <a:extLst>
              <a:ext uri="{FF2B5EF4-FFF2-40B4-BE49-F238E27FC236}">
                <a16:creationId xmlns:a16="http://schemas.microsoft.com/office/drawing/2014/main" id="{59002D40-A0E1-4F79-99BB-B70D4BA0D92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6</a:t>
            </a:fld>
            <a:endParaRPr lang="zh-TW" altLang="en-US"/>
          </a:p>
        </p:txBody>
      </p:sp>
    </p:spTree>
    <p:extLst>
      <p:ext uri="{BB962C8B-B14F-4D97-AF65-F5344CB8AC3E}">
        <p14:creationId xmlns:p14="http://schemas.microsoft.com/office/powerpoint/2010/main" val="28875595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74"/>
        <p:cNvGrpSpPr/>
        <p:nvPr/>
      </p:nvGrpSpPr>
      <p:grpSpPr>
        <a:xfrm>
          <a:off x="0" y="0"/>
          <a:ext cx="0" cy="0"/>
          <a:chOff x="0" y="0"/>
          <a:chExt cx="0" cy="0"/>
        </a:xfrm>
      </p:grpSpPr>
      <p:pic>
        <p:nvPicPr>
          <p:cNvPr id="1076" name="Google Shape;1076;g246324325ff_2_0"/>
          <p:cNvPicPr preferRelativeResize="0"/>
          <p:nvPr/>
        </p:nvPicPr>
        <p:blipFill>
          <a:blip r:embed="rId3">
            <a:alphaModFix/>
          </a:blip>
          <a:stretch>
            <a:fillRect/>
          </a:stretch>
        </p:blipFill>
        <p:spPr>
          <a:xfrm>
            <a:off x="45950" y="53475"/>
            <a:ext cx="9052100" cy="4792849"/>
          </a:xfrm>
          <a:prstGeom prst="rect">
            <a:avLst/>
          </a:prstGeom>
          <a:noFill/>
          <a:ln>
            <a:noFill/>
          </a:ln>
        </p:spPr>
      </p:pic>
      <p:sp>
        <p:nvSpPr>
          <p:cNvPr id="1077" name="Google Shape;1077;g246324325ff_2_0"/>
          <p:cNvSpPr txBox="1"/>
          <p:nvPr/>
        </p:nvSpPr>
        <p:spPr>
          <a:xfrm>
            <a:off x="0" y="4846325"/>
            <a:ext cx="50199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900"/>
              <a:buFont typeface="Arial"/>
              <a:buNone/>
            </a:pPr>
            <a:r>
              <a:rPr lang="en-US" sz="1000" b="0" i="0" u="none" strike="noStrike" cap="none">
                <a:solidFill>
                  <a:srgbClr val="000000"/>
                </a:solidFill>
                <a:latin typeface="Arial"/>
                <a:ea typeface="Arial"/>
                <a:cs typeface="Arial"/>
                <a:sym typeface="Arial"/>
              </a:rPr>
              <a:t>Source:</a:t>
            </a:r>
            <a:r>
              <a:rPr lang="en-US" sz="1000"/>
              <a:t> Ezratty, O. (2021). Understanding Quantum Technologies. le lab quantique.</a:t>
            </a:r>
            <a:endParaRPr sz="1000" b="0" i="0" u="none" strike="noStrike" cap="none">
              <a:solidFill>
                <a:srgbClr val="000000"/>
              </a:solidFill>
              <a:latin typeface="Arial"/>
              <a:ea typeface="Arial"/>
              <a:cs typeface="Arial"/>
              <a:sym typeface="Arial"/>
            </a:endParaRPr>
          </a:p>
        </p:txBody>
      </p:sp>
      <p:sp>
        <p:nvSpPr>
          <p:cNvPr id="7" name="投影片編號版面配置區 6">
            <a:extLst>
              <a:ext uri="{FF2B5EF4-FFF2-40B4-BE49-F238E27FC236}">
                <a16:creationId xmlns:a16="http://schemas.microsoft.com/office/drawing/2014/main" id="{3E80328A-188C-4C24-9BE2-93FC88F336F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7</a:t>
            </a:fld>
            <a:endParaRPr lang="en-US"/>
          </a:p>
        </p:txBody>
      </p:sp>
    </p:spTree>
    <p:extLst>
      <p:ext uri="{BB962C8B-B14F-4D97-AF65-F5344CB8AC3E}">
        <p14:creationId xmlns:p14="http://schemas.microsoft.com/office/powerpoint/2010/main" val="13641968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What is a Notebook Computer? | Definition from TechTarg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4070" y="3618453"/>
            <a:ext cx="1479359" cy="1138578"/>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a16="http://schemas.microsoft.com/office/drawing/2014/main" id="{6D1BFAE4-7EBC-4272-AD5B-34F2FBE2D026}"/>
              </a:ext>
            </a:extLst>
          </p:cNvPr>
          <p:cNvSpPr>
            <a:spLocks noGrp="1"/>
          </p:cNvSpPr>
          <p:nvPr>
            <p:ph type="title"/>
          </p:nvPr>
        </p:nvSpPr>
        <p:spPr>
          <a:xfrm>
            <a:off x="457199" y="342900"/>
            <a:ext cx="8545033" cy="539695"/>
          </a:xfrm>
        </p:spPr>
        <p:txBody>
          <a:bodyPr/>
          <a:lstStyle/>
          <a:p>
            <a:r>
              <a:rPr lang="en-US" altLang="zh-TW" dirty="0">
                <a:solidFill>
                  <a:srgbClr val="FF0000"/>
                </a:solidFill>
              </a:rPr>
              <a:t>Classical Computers</a:t>
            </a:r>
            <a:r>
              <a:rPr lang="en-US" altLang="zh-TW" dirty="0"/>
              <a:t> vs </a:t>
            </a:r>
            <a:r>
              <a:rPr lang="en-US" altLang="zh-TW" dirty="0">
                <a:solidFill>
                  <a:srgbClr val="00B050"/>
                </a:solidFill>
              </a:rPr>
              <a:t>Quantum Computers</a:t>
            </a:r>
            <a:endParaRPr lang="zh-TW" altLang="en-US" dirty="0">
              <a:solidFill>
                <a:srgbClr val="00B050"/>
              </a:solidFill>
            </a:endParaRPr>
          </a:p>
        </p:txBody>
      </p:sp>
      <p:pic>
        <p:nvPicPr>
          <p:cNvPr id="6" name="Picture 2" descr="https://upload.wikimedia.org/wikipedia/commons/thumb/b/b4/Summit_%28supercomputer%29.jpg/800px-Summit_%28supercomputer%29.jpg">
            <a:extLst>
              <a:ext uri="{FF2B5EF4-FFF2-40B4-BE49-F238E27FC236}">
                <a16:creationId xmlns:a16="http://schemas.microsoft.com/office/drawing/2014/main" id="{9C3D2113-D0E7-45D0-A817-4A3473F475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058" y="882595"/>
            <a:ext cx="2683873" cy="168915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Fugaku, a supercomputer co-developed by the Riken research institute and Fujitsu Ltd., was ranked the world's fastest by the U.S.-European TOP500 project. | KYODO">
            <a:extLst>
              <a:ext uri="{FF2B5EF4-FFF2-40B4-BE49-F238E27FC236}">
                <a16:creationId xmlns:a16="http://schemas.microsoft.com/office/drawing/2014/main" id="{76FB11DC-792E-401E-B97B-B40F12D45D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760" y="1191859"/>
            <a:ext cx="3049865" cy="18459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Frontier Supercomputer: world's fastest supercomputer">
            <a:extLst>
              <a:ext uri="{FF2B5EF4-FFF2-40B4-BE49-F238E27FC236}">
                <a16:creationId xmlns:a16="http://schemas.microsoft.com/office/drawing/2014/main" id="{BF496B90-A94E-40DC-AC87-79A199354D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6000" y="1559629"/>
            <a:ext cx="3348989" cy="202424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Google CEO Sundar Pichai with quantum computer.">
            <a:extLst>
              <a:ext uri="{FF2B5EF4-FFF2-40B4-BE49-F238E27FC236}">
                <a16:creationId xmlns:a16="http://schemas.microsoft.com/office/drawing/2014/main" id="{146CB2B5-6370-44D3-9F68-9AECD901415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00800" y="866089"/>
            <a:ext cx="2757010" cy="183800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s://www.mirabilisdesign.com/wp-content/uploads/2021/04/google-sycamore-ordinateur-quantique-1-min.jpg">
            <a:extLst>
              <a:ext uri="{FF2B5EF4-FFF2-40B4-BE49-F238E27FC236}">
                <a16:creationId xmlns:a16="http://schemas.microsoft.com/office/drawing/2014/main" id="{D30D7BFA-5958-4644-ADE5-66F57F1485D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08157" y="1400814"/>
            <a:ext cx="1849709" cy="10401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s://www.somagnews.com/wp-content/uploads/2021/11/Screen-Shot-2021-11-15-at-20.37.54.jpg">
            <a:extLst>
              <a:ext uri="{FF2B5EF4-FFF2-40B4-BE49-F238E27FC236}">
                <a16:creationId xmlns:a16="http://schemas.microsoft.com/office/drawing/2014/main" id="{89BE4F82-6455-48E7-B6EC-609A5058934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4773"/>
          <a:stretch/>
        </p:blipFill>
        <p:spPr bwMode="auto">
          <a:xfrm>
            <a:off x="6024806" y="1164840"/>
            <a:ext cx="2786038" cy="163553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Twitter 上的 Jay Gambetta：&quot;Eagle has landed. Eagle is our 127-qubit quantum  processor and currently operational. To read more about it check out the  blog https://t.co/sgiHZtwIyV 1/12 https://t.co/gyU07HliNF&quot; / Twitter">
            <a:extLst>
              <a:ext uri="{FF2B5EF4-FFF2-40B4-BE49-F238E27FC236}">
                <a16:creationId xmlns:a16="http://schemas.microsoft.com/office/drawing/2014/main" id="{4C849F26-DDDB-4F78-BBB9-24226AC79E3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86375" y="2155862"/>
            <a:ext cx="1316758" cy="88197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s://newsroom.ibm.com/image/Quantum+Summit_banner_2+%281%29.jpg">
            <a:extLst>
              <a:ext uri="{FF2B5EF4-FFF2-40B4-BE49-F238E27FC236}">
                <a16:creationId xmlns:a16="http://schemas.microsoft.com/office/drawing/2014/main" id="{ABF1E06A-C038-4C2E-8CDE-AC41C63073E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05461" y="1723983"/>
            <a:ext cx="3452349" cy="1294631"/>
          </a:xfrm>
          <a:prstGeom prst="rect">
            <a:avLst/>
          </a:prstGeom>
          <a:noFill/>
          <a:extLst>
            <a:ext uri="{909E8E84-426E-40DD-AFC4-6F175D3DCCD1}">
              <a14:hiddenFill xmlns:a14="http://schemas.microsoft.com/office/drawing/2010/main">
                <a:solidFill>
                  <a:srgbClr val="FFFFFF"/>
                </a:solidFill>
              </a14:hiddenFill>
            </a:ext>
          </a:extLst>
        </p:spPr>
      </p:pic>
      <p:sp>
        <p:nvSpPr>
          <p:cNvPr id="14" name="文字方塊 13"/>
          <p:cNvSpPr txBox="1"/>
          <p:nvPr/>
        </p:nvSpPr>
        <p:spPr>
          <a:xfrm>
            <a:off x="2980931" y="871786"/>
            <a:ext cx="1160895" cy="307777"/>
          </a:xfrm>
          <a:prstGeom prst="rect">
            <a:avLst/>
          </a:prstGeom>
          <a:noFill/>
        </p:spPr>
        <p:txBody>
          <a:bodyPr wrap="none" rtlCol="0">
            <a:spAutoFit/>
          </a:bodyPr>
          <a:lstStyle/>
          <a:p>
            <a:r>
              <a:rPr lang="en-US" altLang="zh-TW" dirty="0">
                <a:solidFill>
                  <a:srgbClr val="FF0000"/>
                </a:solidFill>
              </a:rPr>
              <a:t>IBM</a:t>
            </a:r>
            <a:r>
              <a:rPr lang="zh-TW" altLang="en-US" dirty="0">
                <a:solidFill>
                  <a:srgbClr val="FF0000"/>
                </a:solidFill>
              </a:rPr>
              <a:t> </a:t>
            </a:r>
            <a:r>
              <a:rPr lang="en-US" altLang="zh-TW" dirty="0">
                <a:solidFill>
                  <a:srgbClr val="FF0000"/>
                </a:solidFill>
              </a:rPr>
              <a:t>Summit</a:t>
            </a:r>
            <a:endParaRPr lang="zh-TW" altLang="en-US" dirty="0">
              <a:solidFill>
                <a:srgbClr val="FF0000"/>
              </a:solidFill>
            </a:endParaRPr>
          </a:p>
        </p:txBody>
      </p:sp>
      <p:sp>
        <p:nvSpPr>
          <p:cNvPr id="15" name="文字方塊 14"/>
          <p:cNvSpPr txBox="1"/>
          <p:nvPr/>
        </p:nvSpPr>
        <p:spPr>
          <a:xfrm>
            <a:off x="3073697" y="1242282"/>
            <a:ext cx="1358064" cy="307777"/>
          </a:xfrm>
          <a:prstGeom prst="rect">
            <a:avLst/>
          </a:prstGeom>
          <a:noFill/>
        </p:spPr>
        <p:txBody>
          <a:bodyPr wrap="none" rtlCol="0">
            <a:spAutoFit/>
          </a:bodyPr>
          <a:lstStyle/>
          <a:p>
            <a:r>
              <a:rPr lang="en-US" altLang="zh-TW" dirty="0">
                <a:solidFill>
                  <a:srgbClr val="FF0000"/>
                </a:solidFill>
              </a:rPr>
              <a:t>Fujitsu </a:t>
            </a:r>
            <a:r>
              <a:rPr lang="en-US" altLang="zh-TW" dirty="0" err="1">
                <a:solidFill>
                  <a:srgbClr val="FF0000"/>
                </a:solidFill>
              </a:rPr>
              <a:t>Fugaku</a:t>
            </a:r>
            <a:endParaRPr lang="zh-TW" altLang="en-US" dirty="0">
              <a:solidFill>
                <a:srgbClr val="FF0000"/>
              </a:solidFill>
            </a:endParaRPr>
          </a:p>
        </p:txBody>
      </p:sp>
      <p:sp>
        <p:nvSpPr>
          <p:cNvPr id="17" name="文字方塊 16"/>
          <p:cNvSpPr txBox="1"/>
          <p:nvPr/>
        </p:nvSpPr>
        <p:spPr>
          <a:xfrm>
            <a:off x="1924471" y="3508600"/>
            <a:ext cx="1938531" cy="307777"/>
          </a:xfrm>
          <a:prstGeom prst="rect">
            <a:avLst/>
          </a:prstGeom>
          <a:noFill/>
        </p:spPr>
        <p:txBody>
          <a:bodyPr wrap="square" rtlCol="0">
            <a:spAutoFit/>
          </a:bodyPr>
          <a:lstStyle/>
          <a:p>
            <a:r>
              <a:rPr lang="en-US" altLang="zh-TW" dirty="0">
                <a:solidFill>
                  <a:srgbClr val="FF0000"/>
                </a:solidFill>
              </a:rPr>
              <a:t>USA DOE Frontier</a:t>
            </a:r>
            <a:endParaRPr lang="zh-TW" altLang="en-US" dirty="0">
              <a:solidFill>
                <a:srgbClr val="FF0000"/>
              </a:solidFill>
            </a:endParaRPr>
          </a:p>
        </p:txBody>
      </p:sp>
      <p:pic>
        <p:nvPicPr>
          <p:cNvPr id="2050" name="Picture 2" descr="What is a PC? Computer Definition and Computer Basics for Beginner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4875" y="3565368"/>
            <a:ext cx="1321242" cy="1286318"/>
          </a:xfrm>
          <a:prstGeom prst="rect">
            <a:avLst/>
          </a:prstGeom>
          <a:noFill/>
          <a:extLst>
            <a:ext uri="{909E8E84-426E-40DD-AFC4-6F175D3DCCD1}">
              <a14:hiddenFill xmlns:a14="http://schemas.microsoft.com/office/drawing/2010/main">
                <a:solidFill>
                  <a:srgbClr val="FFFFFF"/>
                </a:solidFill>
              </a14:hiddenFill>
            </a:ext>
          </a:extLst>
        </p:spPr>
      </p:pic>
      <p:pic>
        <p:nvPicPr>
          <p:cNvPr id="21" name="圖片 20"/>
          <p:cNvPicPr>
            <a:picLocks noChangeAspect="1"/>
          </p:cNvPicPr>
          <p:nvPr/>
        </p:nvPicPr>
        <p:blipFill>
          <a:blip r:embed="rId13"/>
          <a:stretch>
            <a:fillRect/>
          </a:stretch>
        </p:blipFill>
        <p:spPr>
          <a:xfrm>
            <a:off x="2758348" y="3836941"/>
            <a:ext cx="630698" cy="862383"/>
          </a:xfrm>
          <a:prstGeom prst="rect">
            <a:avLst/>
          </a:prstGeom>
        </p:spPr>
      </p:pic>
      <p:pic>
        <p:nvPicPr>
          <p:cNvPr id="2064" name="Picture 16" descr="Pay Monthly Mobile Phone Contracts &amp; Plans | Sky Mobile"/>
          <p:cNvPicPr>
            <a:picLocks noChangeAspect="1" noChangeArrowheads="1"/>
          </p:cNvPicPr>
          <p:nvPr/>
        </p:nvPicPr>
        <p:blipFill>
          <a:blip r:embed="rId14" cstate="hqprint">
            <a:extLst>
              <a:ext uri="{28A0092B-C50C-407E-A947-70E740481C1C}">
                <a14:useLocalDpi xmlns:a14="http://schemas.microsoft.com/office/drawing/2010/main"/>
              </a:ext>
            </a:extLst>
          </a:blip>
          <a:srcRect/>
          <a:stretch>
            <a:fillRect/>
          </a:stretch>
        </p:blipFill>
        <p:spPr bwMode="auto">
          <a:xfrm>
            <a:off x="3489234" y="3778826"/>
            <a:ext cx="978612" cy="978612"/>
          </a:xfrm>
          <a:prstGeom prst="rect">
            <a:avLst/>
          </a:prstGeom>
          <a:noFill/>
          <a:extLst>
            <a:ext uri="{909E8E84-426E-40DD-AFC4-6F175D3DCCD1}">
              <a14:hiddenFill xmlns:a14="http://schemas.microsoft.com/office/drawing/2010/main">
                <a:solidFill>
                  <a:srgbClr val="FFFFFF"/>
                </a:solidFill>
              </a14:hiddenFill>
            </a:ext>
          </a:extLst>
        </p:spPr>
      </p:pic>
      <p:sp>
        <p:nvSpPr>
          <p:cNvPr id="22" name="文字方塊 21"/>
          <p:cNvSpPr txBox="1"/>
          <p:nvPr/>
        </p:nvSpPr>
        <p:spPr>
          <a:xfrm>
            <a:off x="4814888" y="882595"/>
            <a:ext cx="1617751" cy="307777"/>
          </a:xfrm>
          <a:prstGeom prst="rect">
            <a:avLst/>
          </a:prstGeom>
          <a:noFill/>
        </p:spPr>
        <p:txBody>
          <a:bodyPr wrap="none" rtlCol="0">
            <a:spAutoFit/>
          </a:bodyPr>
          <a:lstStyle/>
          <a:p>
            <a:r>
              <a:rPr lang="en-US" altLang="zh-TW" dirty="0">
                <a:solidFill>
                  <a:srgbClr val="00B050"/>
                </a:solidFill>
              </a:rPr>
              <a:t>Google Sycamore</a:t>
            </a:r>
            <a:endParaRPr lang="zh-TW" altLang="en-US" dirty="0">
              <a:solidFill>
                <a:srgbClr val="00B050"/>
              </a:solidFill>
            </a:endParaRPr>
          </a:p>
        </p:txBody>
      </p:sp>
      <p:sp>
        <p:nvSpPr>
          <p:cNvPr id="28" name="文字方塊 27"/>
          <p:cNvSpPr txBox="1"/>
          <p:nvPr/>
        </p:nvSpPr>
        <p:spPr>
          <a:xfrm>
            <a:off x="4873664" y="2455895"/>
            <a:ext cx="692818" cy="307777"/>
          </a:xfrm>
          <a:prstGeom prst="rect">
            <a:avLst/>
          </a:prstGeom>
          <a:noFill/>
        </p:spPr>
        <p:txBody>
          <a:bodyPr wrap="none" rtlCol="0">
            <a:spAutoFit/>
          </a:bodyPr>
          <a:lstStyle/>
          <a:p>
            <a:r>
              <a:rPr lang="en-US" altLang="zh-TW" dirty="0">
                <a:solidFill>
                  <a:srgbClr val="00B050"/>
                </a:solidFill>
              </a:rPr>
              <a:t>IBM</a:t>
            </a:r>
            <a:r>
              <a:rPr lang="zh-TW" altLang="en-US" dirty="0">
                <a:solidFill>
                  <a:srgbClr val="00B050"/>
                </a:solidFill>
              </a:rPr>
              <a:t> </a:t>
            </a:r>
            <a:r>
              <a:rPr lang="en-US" altLang="zh-TW" dirty="0">
                <a:solidFill>
                  <a:srgbClr val="00B050"/>
                </a:solidFill>
              </a:rPr>
              <a:t>Q</a:t>
            </a:r>
            <a:endParaRPr lang="zh-TW" altLang="en-US" dirty="0">
              <a:solidFill>
                <a:srgbClr val="00B050"/>
              </a:solidFill>
            </a:endParaRPr>
          </a:p>
        </p:txBody>
      </p:sp>
      <p:pic>
        <p:nvPicPr>
          <p:cNvPr id="29" name="Picture 4" descr="D-Wave Advantage">
            <a:extLst>
              <a:ext uri="{FF2B5EF4-FFF2-40B4-BE49-F238E27FC236}">
                <a16:creationId xmlns:a16="http://schemas.microsoft.com/office/drawing/2014/main" id="{19FF3934-B6A8-4A8D-8772-685A7AD57003}"/>
              </a:ext>
            </a:extLst>
          </p:cNvPr>
          <p:cNvPicPr>
            <a:picLocks noChangeAspect="1" noChangeArrowheads="1"/>
          </p:cNvPicPr>
          <p:nvPr/>
        </p:nvPicPr>
        <p:blipFill>
          <a:blip r:embed="rId15" cstate="hqprint">
            <a:extLst>
              <a:ext uri="{28A0092B-C50C-407E-A947-70E740481C1C}">
                <a14:useLocalDpi xmlns:a14="http://schemas.microsoft.com/office/drawing/2010/main"/>
              </a:ext>
            </a:extLst>
          </a:blip>
          <a:srcRect/>
          <a:stretch>
            <a:fillRect/>
          </a:stretch>
        </p:blipFill>
        <p:spPr bwMode="auto">
          <a:xfrm>
            <a:off x="6571310" y="3750314"/>
            <a:ext cx="1033605" cy="932895"/>
          </a:xfrm>
          <a:prstGeom prst="rect">
            <a:avLst/>
          </a:prstGeom>
          <a:noFill/>
          <a:extLst>
            <a:ext uri="{909E8E84-426E-40DD-AFC4-6F175D3DCCD1}">
              <a14:hiddenFill xmlns:a14="http://schemas.microsoft.com/office/drawing/2010/main">
                <a:solidFill>
                  <a:srgbClr val="FFFFFF"/>
                </a:solidFill>
              </a14:hiddenFill>
            </a:ext>
          </a:extLst>
        </p:spPr>
      </p:pic>
      <p:sp>
        <p:nvSpPr>
          <p:cNvPr id="30" name="文字方塊 29"/>
          <p:cNvSpPr txBox="1"/>
          <p:nvPr/>
        </p:nvSpPr>
        <p:spPr>
          <a:xfrm>
            <a:off x="576632" y="4629682"/>
            <a:ext cx="434734" cy="307777"/>
          </a:xfrm>
          <a:prstGeom prst="rect">
            <a:avLst/>
          </a:prstGeom>
          <a:noFill/>
        </p:spPr>
        <p:txBody>
          <a:bodyPr wrap="none" rtlCol="0">
            <a:spAutoFit/>
          </a:bodyPr>
          <a:lstStyle/>
          <a:p>
            <a:r>
              <a:rPr lang="en-US" altLang="zh-TW" dirty="0">
                <a:solidFill>
                  <a:srgbClr val="FF0000"/>
                </a:solidFill>
              </a:rPr>
              <a:t>PC</a:t>
            </a:r>
            <a:endParaRPr lang="zh-TW" altLang="en-US" dirty="0">
              <a:solidFill>
                <a:srgbClr val="FF0000"/>
              </a:solidFill>
            </a:endParaRPr>
          </a:p>
        </p:txBody>
      </p:sp>
      <p:sp>
        <p:nvSpPr>
          <p:cNvPr id="31" name="文字方塊 30"/>
          <p:cNvSpPr txBox="1"/>
          <p:nvPr/>
        </p:nvSpPr>
        <p:spPr>
          <a:xfrm>
            <a:off x="1590528" y="4639233"/>
            <a:ext cx="950901" cy="307777"/>
          </a:xfrm>
          <a:prstGeom prst="rect">
            <a:avLst/>
          </a:prstGeom>
          <a:noFill/>
        </p:spPr>
        <p:txBody>
          <a:bodyPr wrap="none" rtlCol="0">
            <a:spAutoFit/>
          </a:bodyPr>
          <a:lstStyle/>
          <a:p>
            <a:r>
              <a:rPr lang="en-US" altLang="zh-TW" dirty="0">
                <a:solidFill>
                  <a:srgbClr val="FF0000"/>
                </a:solidFill>
              </a:rPr>
              <a:t>Notebook</a:t>
            </a:r>
            <a:endParaRPr lang="zh-TW" altLang="en-US" dirty="0">
              <a:solidFill>
                <a:srgbClr val="FF0000"/>
              </a:solidFill>
            </a:endParaRPr>
          </a:p>
        </p:txBody>
      </p:sp>
      <p:sp>
        <p:nvSpPr>
          <p:cNvPr id="32" name="文字方塊 31"/>
          <p:cNvSpPr txBox="1"/>
          <p:nvPr/>
        </p:nvSpPr>
        <p:spPr>
          <a:xfrm>
            <a:off x="2814905" y="4662748"/>
            <a:ext cx="503664" cy="307777"/>
          </a:xfrm>
          <a:prstGeom prst="rect">
            <a:avLst/>
          </a:prstGeom>
          <a:noFill/>
        </p:spPr>
        <p:txBody>
          <a:bodyPr wrap="none" rtlCol="0">
            <a:spAutoFit/>
          </a:bodyPr>
          <a:lstStyle/>
          <a:p>
            <a:r>
              <a:rPr lang="en-US" altLang="zh-TW" dirty="0">
                <a:solidFill>
                  <a:srgbClr val="FF0000"/>
                </a:solidFill>
              </a:rPr>
              <a:t>Pad</a:t>
            </a:r>
            <a:endParaRPr lang="zh-TW" altLang="en-US" dirty="0">
              <a:solidFill>
                <a:srgbClr val="FF0000"/>
              </a:solidFill>
            </a:endParaRPr>
          </a:p>
        </p:txBody>
      </p:sp>
      <p:sp>
        <p:nvSpPr>
          <p:cNvPr id="33" name="文字方塊 32"/>
          <p:cNvSpPr txBox="1"/>
          <p:nvPr/>
        </p:nvSpPr>
        <p:spPr>
          <a:xfrm>
            <a:off x="3686117" y="4662748"/>
            <a:ext cx="702436" cy="307777"/>
          </a:xfrm>
          <a:prstGeom prst="rect">
            <a:avLst/>
          </a:prstGeom>
          <a:noFill/>
        </p:spPr>
        <p:txBody>
          <a:bodyPr wrap="none" rtlCol="0">
            <a:spAutoFit/>
          </a:bodyPr>
          <a:lstStyle/>
          <a:p>
            <a:r>
              <a:rPr lang="en-US" altLang="zh-TW" dirty="0">
                <a:solidFill>
                  <a:srgbClr val="FF0000"/>
                </a:solidFill>
              </a:rPr>
              <a:t>Phone</a:t>
            </a:r>
            <a:endParaRPr lang="zh-TW" altLang="en-US" dirty="0">
              <a:solidFill>
                <a:srgbClr val="FF0000"/>
              </a:solidFill>
            </a:endParaRPr>
          </a:p>
        </p:txBody>
      </p:sp>
      <p:pic>
        <p:nvPicPr>
          <p:cNvPr id="25" name="圖片 24"/>
          <p:cNvPicPr>
            <a:picLocks noChangeAspect="1"/>
          </p:cNvPicPr>
          <p:nvPr/>
        </p:nvPicPr>
        <p:blipFill>
          <a:blip r:embed="rId16"/>
          <a:stretch>
            <a:fillRect/>
          </a:stretch>
        </p:blipFill>
        <p:spPr>
          <a:xfrm>
            <a:off x="8094839" y="3227285"/>
            <a:ext cx="1062971" cy="1193185"/>
          </a:xfrm>
          <a:prstGeom prst="rect">
            <a:avLst/>
          </a:prstGeom>
        </p:spPr>
      </p:pic>
      <p:sp>
        <p:nvSpPr>
          <p:cNvPr id="38" name="文字方塊 37"/>
          <p:cNvSpPr txBox="1"/>
          <p:nvPr/>
        </p:nvSpPr>
        <p:spPr>
          <a:xfrm>
            <a:off x="7953384" y="4124340"/>
            <a:ext cx="1229824" cy="523220"/>
          </a:xfrm>
          <a:prstGeom prst="rect">
            <a:avLst/>
          </a:prstGeom>
          <a:noFill/>
        </p:spPr>
        <p:txBody>
          <a:bodyPr wrap="none" rtlCol="0">
            <a:spAutoFit/>
          </a:bodyPr>
          <a:lstStyle/>
          <a:p>
            <a:r>
              <a:rPr lang="en-US" altLang="zh-TW" dirty="0" err="1">
                <a:solidFill>
                  <a:srgbClr val="00B050"/>
                </a:solidFill>
              </a:rPr>
              <a:t>QuEra</a:t>
            </a:r>
            <a:r>
              <a:rPr lang="en-US" altLang="zh-TW" dirty="0">
                <a:solidFill>
                  <a:srgbClr val="00B050"/>
                </a:solidFill>
              </a:rPr>
              <a:t> </a:t>
            </a:r>
            <a:br>
              <a:rPr lang="en-US" altLang="zh-TW" dirty="0">
                <a:solidFill>
                  <a:srgbClr val="00B050"/>
                </a:solidFill>
              </a:rPr>
            </a:br>
            <a:r>
              <a:rPr lang="en-US" altLang="zh-TW" dirty="0">
                <a:solidFill>
                  <a:srgbClr val="00B050"/>
                </a:solidFill>
              </a:rPr>
              <a:t>Neutral Atom</a:t>
            </a:r>
            <a:endParaRPr lang="zh-TW" altLang="en-US" dirty="0">
              <a:solidFill>
                <a:srgbClr val="00B050"/>
              </a:solidFill>
            </a:endParaRPr>
          </a:p>
        </p:txBody>
      </p:sp>
      <p:pic>
        <p:nvPicPr>
          <p:cNvPr id="2070" name="Picture 22" descr="Rigetti quantum hardware"/>
          <p:cNvPicPr>
            <a:picLocks noChangeAspect="1" noChangeArrowheads="1"/>
          </p:cNvPicPr>
          <p:nvPr/>
        </p:nvPicPr>
        <p:blipFill rotWithShape="1">
          <a:blip r:embed="rId17" cstate="hqprint">
            <a:extLst>
              <a:ext uri="{28A0092B-C50C-407E-A947-70E740481C1C}">
                <a14:useLocalDpi xmlns:a14="http://schemas.microsoft.com/office/drawing/2010/main"/>
              </a:ext>
            </a:extLst>
          </a:blip>
          <a:srcRect l="-10458" t="-4905" r="4282" b="-1958"/>
          <a:stretch/>
        </p:blipFill>
        <p:spPr bwMode="auto">
          <a:xfrm>
            <a:off x="4843343" y="2987502"/>
            <a:ext cx="1216454" cy="1385148"/>
          </a:xfrm>
          <a:prstGeom prst="rect">
            <a:avLst/>
          </a:prstGeom>
          <a:noFill/>
          <a:extLst>
            <a:ext uri="{909E8E84-426E-40DD-AFC4-6F175D3DCCD1}">
              <a14:hiddenFill xmlns:a14="http://schemas.microsoft.com/office/drawing/2010/main">
                <a:solidFill>
                  <a:srgbClr val="FFFFFF"/>
                </a:solidFill>
              </a14:hiddenFill>
            </a:ext>
          </a:extLst>
        </p:spPr>
      </p:pic>
      <p:sp>
        <p:nvSpPr>
          <p:cNvPr id="40" name="文字方塊 39"/>
          <p:cNvSpPr txBox="1"/>
          <p:nvPr/>
        </p:nvSpPr>
        <p:spPr>
          <a:xfrm>
            <a:off x="4873664" y="4072171"/>
            <a:ext cx="1332379" cy="307777"/>
          </a:xfrm>
          <a:prstGeom prst="rect">
            <a:avLst/>
          </a:prstGeom>
          <a:noFill/>
        </p:spPr>
        <p:txBody>
          <a:bodyPr wrap="square" rtlCol="0">
            <a:spAutoFit/>
          </a:bodyPr>
          <a:lstStyle/>
          <a:p>
            <a:r>
              <a:rPr lang="en-US" altLang="zh-TW" dirty="0" err="1">
                <a:solidFill>
                  <a:srgbClr val="00B050"/>
                </a:solidFill>
              </a:rPr>
              <a:t>Rigetti</a:t>
            </a:r>
            <a:r>
              <a:rPr lang="en-US" altLang="zh-TW" dirty="0">
                <a:solidFill>
                  <a:srgbClr val="00B050"/>
                </a:solidFill>
              </a:rPr>
              <a:t> Aspen</a:t>
            </a:r>
            <a:endParaRPr lang="zh-TW" altLang="en-US" dirty="0">
              <a:solidFill>
                <a:srgbClr val="00B050"/>
              </a:solidFill>
            </a:endParaRPr>
          </a:p>
        </p:txBody>
      </p:sp>
      <p:pic>
        <p:nvPicPr>
          <p:cNvPr id="2072" name="Picture 24" descr="Figure 2. A close-up of an ion trap mounted inside an IonQ QPU"/>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476432" y="3176220"/>
            <a:ext cx="767659" cy="507578"/>
          </a:xfrm>
          <a:prstGeom prst="rect">
            <a:avLst/>
          </a:prstGeom>
          <a:noFill/>
          <a:extLst>
            <a:ext uri="{909E8E84-426E-40DD-AFC4-6F175D3DCCD1}">
              <a14:hiddenFill xmlns:a14="http://schemas.microsoft.com/office/drawing/2010/main">
                <a:solidFill>
                  <a:srgbClr val="FFFFFF"/>
                </a:solidFill>
              </a14:hiddenFill>
            </a:ext>
          </a:extLst>
        </p:spPr>
      </p:pic>
      <p:sp>
        <p:nvSpPr>
          <p:cNvPr id="42" name="文字方塊 41"/>
          <p:cNvSpPr txBox="1"/>
          <p:nvPr/>
        </p:nvSpPr>
        <p:spPr>
          <a:xfrm>
            <a:off x="7371833" y="3645026"/>
            <a:ext cx="780983" cy="523220"/>
          </a:xfrm>
          <a:prstGeom prst="rect">
            <a:avLst/>
          </a:prstGeom>
          <a:noFill/>
        </p:spPr>
        <p:txBody>
          <a:bodyPr wrap="none" rtlCol="0">
            <a:spAutoFit/>
          </a:bodyPr>
          <a:lstStyle/>
          <a:p>
            <a:r>
              <a:rPr lang="en-US" altLang="zh-TW" dirty="0" err="1">
                <a:solidFill>
                  <a:srgbClr val="00B050"/>
                </a:solidFill>
              </a:rPr>
              <a:t>IonQ</a:t>
            </a:r>
            <a:r>
              <a:rPr lang="en-US" altLang="zh-TW" dirty="0">
                <a:solidFill>
                  <a:srgbClr val="00B050"/>
                </a:solidFill>
              </a:rPr>
              <a:t> </a:t>
            </a:r>
            <a:br>
              <a:rPr lang="en-US" altLang="zh-TW" dirty="0">
                <a:solidFill>
                  <a:srgbClr val="00B050"/>
                </a:solidFill>
              </a:rPr>
            </a:br>
            <a:r>
              <a:rPr lang="en-US" altLang="zh-TW" dirty="0">
                <a:solidFill>
                  <a:srgbClr val="00B050"/>
                </a:solidFill>
              </a:rPr>
              <a:t>ion trap</a:t>
            </a:r>
            <a:endParaRPr lang="zh-TW" altLang="en-US" dirty="0">
              <a:solidFill>
                <a:srgbClr val="00B050"/>
              </a:solidFill>
            </a:endParaRPr>
          </a:p>
        </p:txBody>
      </p:sp>
      <p:sp>
        <p:nvSpPr>
          <p:cNvPr id="34" name="文字方塊 33"/>
          <p:cNvSpPr txBox="1"/>
          <p:nvPr/>
        </p:nvSpPr>
        <p:spPr>
          <a:xfrm>
            <a:off x="7088112" y="4606072"/>
            <a:ext cx="1686680" cy="523220"/>
          </a:xfrm>
          <a:prstGeom prst="rect">
            <a:avLst/>
          </a:prstGeom>
          <a:noFill/>
        </p:spPr>
        <p:txBody>
          <a:bodyPr wrap="none" rtlCol="0">
            <a:spAutoFit/>
          </a:bodyPr>
          <a:lstStyle/>
          <a:p>
            <a:r>
              <a:rPr lang="en-US" altLang="zh-TW" dirty="0">
                <a:solidFill>
                  <a:srgbClr val="00B050"/>
                </a:solidFill>
              </a:rPr>
              <a:t>D-Wave </a:t>
            </a:r>
            <a:br>
              <a:rPr lang="en-US" altLang="zh-TW" dirty="0">
                <a:solidFill>
                  <a:srgbClr val="00B050"/>
                </a:solidFill>
              </a:rPr>
            </a:br>
            <a:r>
              <a:rPr lang="en-US" altLang="zh-TW" dirty="0">
                <a:solidFill>
                  <a:srgbClr val="00B050"/>
                </a:solidFill>
              </a:rPr>
              <a:t>Quantum </a:t>
            </a:r>
            <a:r>
              <a:rPr lang="en-US" altLang="zh-TW" dirty="0" err="1">
                <a:solidFill>
                  <a:srgbClr val="00B050"/>
                </a:solidFill>
              </a:rPr>
              <a:t>Annealer</a:t>
            </a:r>
            <a:endParaRPr lang="zh-TW" altLang="en-US" dirty="0">
              <a:solidFill>
                <a:srgbClr val="00B050"/>
              </a:solidFill>
            </a:endParaRPr>
          </a:p>
        </p:txBody>
      </p:sp>
      <p:pic>
        <p:nvPicPr>
          <p:cNvPr id="2074" name="Picture 26" descr="https://www.insidequantumtechnology.com/wp-content/uploads/2021/12/oqc-lucy-qpu.jpg"/>
          <p:cNvPicPr>
            <a:picLocks noChangeAspect="1" noChangeArrowheads="1"/>
          </p:cNvPicPr>
          <p:nvPr/>
        </p:nvPicPr>
        <p:blipFill rotWithShape="1">
          <a:blip r:embed="rId19">
            <a:extLst>
              <a:ext uri="{28A0092B-C50C-407E-A947-70E740481C1C}">
                <a14:useLocalDpi xmlns:a14="http://schemas.microsoft.com/office/drawing/2010/main"/>
              </a:ext>
            </a:extLst>
          </a:blip>
          <a:srcRect l="2420" r="32754"/>
          <a:stretch/>
        </p:blipFill>
        <p:spPr bwMode="auto">
          <a:xfrm>
            <a:off x="6138468" y="2673028"/>
            <a:ext cx="1077554" cy="980713"/>
          </a:xfrm>
          <a:prstGeom prst="rect">
            <a:avLst/>
          </a:prstGeom>
          <a:noFill/>
          <a:extLst>
            <a:ext uri="{909E8E84-426E-40DD-AFC4-6F175D3DCCD1}">
              <a14:hiddenFill xmlns:a14="http://schemas.microsoft.com/office/drawing/2010/main">
                <a:solidFill>
                  <a:srgbClr val="FFFFFF"/>
                </a:solidFill>
              </a14:hiddenFill>
            </a:ext>
          </a:extLst>
        </p:spPr>
      </p:pic>
      <p:sp>
        <p:nvSpPr>
          <p:cNvPr id="45" name="文字方塊 44"/>
          <p:cNvSpPr txBox="1"/>
          <p:nvPr/>
        </p:nvSpPr>
        <p:spPr>
          <a:xfrm>
            <a:off x="6291676" y="3648112"/>
            <a:ext cx="1332379" cy="307777"/>
          </a:xfrm>
          <a:prstGeom prst="rect">
            <a:avLst/>
          </a:prstGeom>
          <a:noFill/>
        </p:spPr>
        <p:txBody>
          <a:bodyPr wrap="square" rtlCol="0">
            <a:spAutoFit/>
          </a:bodyPr>
          <a:lstStyle/>
          <a:p>
            <a:r>
              <a:rPr lang="en-US" altLang="zh-TW" dirty="0">
                <a:solidFill>
                  <a:srgbClr val="00B050"/>
                </a:solidFill>
              </a:rPr>
              <a:t>OQC </a:t>
            </a:r>
            <a:endParaRPr lang="zh-TW" altLang="en-US" dirty="0">
              <a:solidFill>
                <a:srgbClr val="00B050"/>
              </a:solidFill>
            </a:endParaRPr>
          </a:p>
        </p:txBody>
      </p:sp>
      <p:pic>
        <p:nvPicPr>
          <p:cNvPr id="2076" name="Picture 28" descr="https://www.xanadu.ai/static/existing_comp_infra-2284ef7cbc2595dc57b6db1071597126.jpg"/>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4807955" y="4331684"/>
            <a:ext cx="1218485" cy="811816"/>
          </a:xfrm>
          <a:prstGeom prst="rect">
            <a:avLst/>
          </a:prstGeom>
          <a:noFill/>
          <a:extLst>
            <a:ext uri="{909E8E84-426E-40DD-AFC4-6F175D3DCCD1}">
              <a14:hiddenFill xmlns:a14="http://schemas.microsoft.com/office/drawing/2010/main">
                <a:solidFill>
                  <a:srgbClr val="FFFFFF"/>
                </a:solidFill>
              </a14:hiddenFill>
            </a:ext>
          </a:extLst>
        </p:spPr>
      </p:pic>
      <p:sp>
        <p:nvSpPr>
          <p:cNvPr id="47" name="文字方塊 46"/>
          <p:cNvSpPr txBox="1"/>
          <p:nvPr/>
        </p:nvSpPr>
        <p:spPr>
          <a:xfrm>
            <a:off x="5957232" y="4606072"/>
            <a:ext cx="1332379" cy="523220"/>
          </a:xfrm>
          <a:prstGeom prst="rect">
            <a:avLst/>
          </a:prstGeom>
          <a:noFill/>
        </p:spPr>
        <p:txBody>
          <a:bodyPr wrap="square" rtlCol="0">
            <a:spAutoFit/>
          </a:bodyPr>
          <a:lstStyle/>
          <a:p>
            <a:r>
              <a:rPr lang="en-US" altLang="zh-TW" dirty="0">
                <a:solidFill>
                  <a:srgbClr val="00B050"/>
                </a:solidFill>
              </a:rPr>
              <a:t>Xanadu Photonics</a:t>
            </a:r>
            <a:endParaRPr lang="zh-TW" altLang="en-US" dirty="0">
              <a:solidFill>
                <a:srgbClr val="00B050"/>
              </a:solidFill>
            </a:endParaRPr>
          </a:p>
        </p:txBody>
      </p:sp>
      <p:sp>
        <p:nvSpPr>
          <p:cNvPr id="5" name="投影片編號版面配置區 4">
            <a:extLst>
              <a:ext uri="{FF2B5EF4-FFF2-40B4-BE49-F238E27FC236}">
                <a16:creationId xmlns:a16="http://schemas.microsoft.com/office/drawing/2014/main" id="{1BC57228-D222-4737-80B5-7A138AE45AE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8</a:t>
            </a:fld>
            <a:endParaRPr lang="zh-TW" altLang="en-US"/>
          </a:p>
        </p:txBody>
      </p:sp>
    </p:spTree>
    <p:extLst>
      <p:ext uri="{BB962C8B-B14F-4D97-AF65-F5344CB8AC3E}">
        <p14:creationId xmlns:p14="http://schemas.microsoft.com/office/powerpoint/2010/main" val="3044737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 presetClass="entr" presetSubtype="4"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childTnLst>
                          </p:cTn>
                        </p:par>
                        <p:par>
                          <p:cTn id="30" fill="hold">
                            <p:stCondLst>
                              <p:cond delay="500"/>
                            </p:stCondLst>
                            <p:childTnLst>
                              <p:par>
                                <p:cTn id="31" presetID="2" presetClass="entr" presetSubtype="4"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064"/>
                                        </p:tgtEl>
                                        <p:attrNameLst>
                                          <p:attrName>style.visibility</p:attrName>
                                        </p:attrNameLst>
                                      </p:cBhvr>
                                      <p:to>
                                        <p:strVal val="visible"/>
                                      </p:to>
                                    </p:set>
                                    <p:anim calcmode="lin" valueType="num">
                                      <p:cBhvr additive="base">
                                        <p:cTn id="39" dur="500" fill="hold"/>
                                        <p:tgtEl>
                                          <p:spTgt spid="2064"/>
                                        </p:tgtEl>
                                        <p:attrNameLst>
                                          <p:attrName>ppt_x</p:attrName>
                                        </p:attrNameLst>
                                      </p:cBhvr>
                                      <p:tavLst>
                                        <p:tav tm="0">
                                          <p:val>
                                            <p:strVal val="#ppt_x"/>
                                          </p:val>
                                        </p:tav>
                                        <p:tav tm="100000">
                                          <p:val>
                                            <p:strVal val="#ppt_x"/>
                                          </p:val>
                                        </p:tav>
                                      </p:tavLst>
                                    </p:anim>
                                    <p:anim calcmode="lin" valueType="num">
                                      <p:cBhvr additive="base">
                                        <p:cTn id="40" dur="500" fill="hold"/>
                                        <p:tgtEl>
                                          <p:spTgt spid="2064"/>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050"/>
                                        </p:tgtEl>
                                        <p:attrNameLst>
                                          <p:attrName>style.visibility</p:attrName>
                                        </p:attrNameLst>
                                      </p:cBhvr>
                                      <p:to>
                                        <p:strVal val="visible"/>
                                      </p:to>
                                    </p:set>
                                    <p:anim calcmode="lin" valueType="num">
                                      <p:cBhvr additive="base">
                                        <p:cTn id="43" dur="500" fill="hold"/>
                                        <p:tgtEl>
                                          <p:spTgt spid="2050"/>
                                        </p:tgtEl>
                                        <p:attrNameLst>
                                          <p:attrName>ppt_x</p:attrName>
                                        </p:attrNameLst>
                                      </p:cBhvr>
                                      <p:tavLst>
                                        <p:tav tm="0">
                                          <p:val>
                                            <p:strVal val="#ppt_x"/>
                                          </p:val>
                                        </p:tav>
                                        <p:tav tm="100000">
                                          <p:val>
                                            <p:strVal val="#ppt_x"/>
                                          </p:val>
                                        </p:tav>
                                      </p:tavLst>
                                    </p:anim>
                                    <p:anim calcmode="lin" valueType="num">
                                      <p:cBhvr additive="base">
                                        <p:cTn id="44" dur="500" fill="hold"/>
                                        <p:tgtEl>
                                          <p:spTgt spid="2050"/>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052"/>
                                        </p:tgtEl>
                                        <p:attrNameLst>
                                          <p:attrName>style.visibility</p:attrName>
                                        </p:attrNameLst>
                                      </p:cBhvr>
                                      <p:to>
                                        <p:strVal val="visible"/>
                                      </p:to>
                                    </p:set>
                                    <p:anim calcmode="lin" valueType="num">
                                      <p:cBhvr additive="base">
                                        <p:cTn id="47" dur="500" fill="hold"/>
                                        <p:tgtEl>
                                          <p:spTgt spid="2052"/>
                                        </p:tgtEl>
                                        <p:attrNameLst>
                                          <p:attrName>ppt_x</p:attrName>
                                        </p:attrNameLst>
                                      </p:cBhvr>
                                      <p:tavLst>
                                        <p:tav tm="0">
                                          <p:val>
                                            <p:strVal val="#ppt_x"/>
                                          </p:val>
                                        </p:tav>
                                        <p:tav tm="100000">
                                          <p:val>
                                            <p:strVal val="#ppt_x"/>
                                          </p:val>
                                        </p:tav>
                                      </p:tavLst>
                                    </p:anim>
                                    <p:anim calcmode="lin" valueType="num">
                                      <p:cBhvr additive="base">
                                        <p:cTn id="48" dur="500" fill="hold"/>
                                        <p:tgtEl>
                                          <p:spTgt spid="2052"/>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1"/>
                                        </p:tgtEl>
                                        <p:attrNameLst>
                                          <p:attrName>style.visibility</p:attrName>
                                        </p:attrNameLst>
                                      </p:cBhvr>
                                      <p:to>
                                        <p:strVal val="visible"/>
                                      </p:to>
                                    </p:set>
                                    <p:anim calcmode="lin" valueType="num">
                                      <p:cBhvr additive="base">
                                        <p:cTn id="51" dur="500" fill="hold"/>
                                        <p:tgtEl>
                                          <p:spTgt spid="21"/>
                                        </p:tgtEl>
                                        <p:attrNameLst>
                                          <p:attrName>ppt_x</p:attrName>
                                        </p:attrNameLst>
                                      </p:cBhvr>
                                      <p:tavLst>
                                        <p:tav tm="0">
                                          <p:val>
                                            <p:strVal val="#ppt_x"/>
                                          </p:val>
                                        </p:tav>
                                        <p:tav tm="100000">
                                          <p:val>
                                            <p:strVal val="#ppt_x"/>
                                          </p:val>
                                        </p:tav>
                                      </p:tavLst>
                                    </p:anim>
                                    <p:anim calcmode="lin" valueType="num">
                                      <p:cBhvr additive="base">
                                        <p:cTn id="52" dur="500" fill="hold"/>
                                        <p:tgtEl>
                                          <p:spTgt spid="21"/>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anim calcmode="lin" valueType="num">
                                      <p:cBhvr additive="base">
                                        <p:cTn id="55" dur="500" fill="hold"/>
                                        <p:tgtEl>
                                          <p:spTgt spid="30"/>
                                        </p:tgtEl>
                                        <p:attrNameLst>
                                          <p:attrName>ppt_x</p:attrName>
                                        </p:attrNameLst>
                                      </p:cBhvr>
                                      <p:tavLst>
                                        <p:tav tm="0">
                                          <p:val>
                                            <p:strVal val="#ppt_x"/>
                                          </p:val>
                                        </p:tav>
                                        <p:tav tm="100000">
                                          <p:val>
                                            <p:strVal val="#ppt_x"/>
                                          </p:val>
                                        </p:tav>
                                      </p:tavLst>
                                    </p:anim>
                                    <p:anim calcmode="lin" valueType="num">
                                      <p:cBhvr additive="base">
                                        <p:cTn id="56" dur="500" fill="hold"/>
                                        <p:tgtEl>
                                          <p:spTgt spid="30"/>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31"/>
                                        </p:tgtEl>
                                        <p:attrNameLst>
                                          <p:attrName>style.visibility</p:attrName>
                                        </p:attrNameLst>
                                      </p:cBhvr>
                                      <p:to>
                                        <p:strVal val="visible"/>
                                      </p:to>
                                    </p:set>
                                    <p:anim calcmode="lin" valueType="num">
                                      <p:cBhvr additive="base">
                                        <p:cTn id="59" dur="500" fill="hold"/>
                                        <p:tgtEl>
                                          <p:spTgt spid="31"/>
                                        </p:tgtEl>
                                        <p:attrNameLst>
                                          <p:attrName>ppt_x</p:attrName>
                                        </p:attrNameLst>
                                      </p:cBhvr>
                                      <p:tavLst>
                                        <p:tav tm="0">
                                          <p:val>
                                            <p:strVal val="#ppt_x"/>
                                          </p:val>
                                        </p:tav>
                                        <p:tav tm="100000">
                                          <p:val>
                                            <p:strVal val="#ppt_x"/>
                                          </p:val>
                                        </p:tav>
                                      </p:tavLst>
                                    </p:anim>
                                    <p:anim calcmode="lin" valueType="num">
                                      <p:cBhvr additive="base">
                                        <p:cTn id="60" dur="500" fill="hold"/>
                                        <p:tgtEl>
                                          <p:spTgt spid="31"/>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32"/>
                                        </p:tgtEl>
                                        <p:attrNameLst>
                                          <p:attrName>style.visibility</p:attrName>
                                        </p:attrNameLst>
                                      </p:cBhvr>
                                      <p:to>
                                        <p:strVal val="visible"/>
                                      </p:to>
                                    </p:set>
                                    <p:anim calcmode="lin" valueType="num">
                                      <p:cBhvr additive="base">
                                        <p:cTn id="63" dur="500" fill="hold"/>
                                        <p:tgtEl>
                                          <p:spTgt spid="32"/>
                                        </p:tgtEl>
                                        <p:attrNameLst>
                                          <p:attrName>ppt_x</p:attrName>
                                        </p:attrNameLst>
                                      </p:cBhvr>
                                      <p:tavLst>
                                        <p:tav tm="0">
                                          <p:val>
                                            <p:strVal val="#ppt_x"/>
                                          </p:val>
                                        </p:tav>
                                        <p:tav tm="100000">
                                          <p:val>
                                            <p:strVal val="#ppt_x"/>
                                          </p:val>
                                        </p:tav>
                                      </p:tavLst>
                                    </p:anim>
                                    <p:anim calcmode="lin" valueType="num">
                                      <p:cBhvr additive="base">
                                        <p:cTn id="64" dur="500" fill="hold"/>
                                        <p:tgtEl>
                                          <p:spTgt spid="32"/>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33"/>
                                        </p:tgtEl>
                                        <p:attrNameLst>
                                          <p:attrName>style.visibility</p:attrName>
                                        </p:attrNameLst>
                                      </p:cBhvr>
                                      <p:to>
                                        <p:strVal val="visible"/>
                                      </p:to>
                                    </p:set>
                                    <p:anim calcmode="lin" valueType="num">
                                      <p:cBhvr additive="base">
                                        <p:cTn id="67" dur="500" fill="hold"/>
                                        <p:tgtEl>
                                          <p:spTgt spid="33"/>
                                        </p:tgtEl>
                                        <p:attrNameLst>
                                          <p:attrName>ppt_x</p:attrName>
                                        </p:attrNameLst>
                                      </p:cBhvr>
                                      <p:tavLst>
                                        <p:tav tm="0">
                                          <p:val>
                                            <p:strVal val="#ppt_x"/>
                                          </p:val>
                                        </p:tav>
                                        <p:tav tm="100000">
                                          <p:val>
                                            <p:strVal val="#ppt_x"/>
                                          </p:val>
                                        </p:tav>
                                      </p:tavLst>
                                    </p:anim>
                                    <p:anim calcmode="lin" valueType="num">
                                      <p:cBhvr additive="base">
                                        <p:cTn id="6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10"/>
                                        </p:tgtEl>
                                        <p:attrNameLst>
                                          <p:attrName>style.visibility</p:attrName>
                                        </p:attrNameLst>
                                      </p:cBhvr>
                                      <p:to>
                                        <p:strVal val="visible"/>
                                      </p:to>
                                    </p:set>
                                    <p:anim calcmode="lin" valueType="num">
                                      <p:cBhvr additive="base">
                                        <p:cTn id="73" dur="500" fill="hold"/>
                                        <p:tgtEl>
                                          <p:spTgt spid="10"/>
                                        </p:tgtEl>
                                        <p:attrNameLst>
                                          <p:attrName>ppt_x</p:attrName>
                                        </p:attrNameLst>
                                      </p:cBhvr>
                                      <p:tavLst>
                                        <p:tav tm="0">
                                          <p:val>
                                            <p:strVal val="#ppt_x"/>
                                          </p:val>
                                        </p:tav>
                                        <p:tav tm="100000">
                                          <p:val>
                                            <p:strVal val="#ppt_x"/>
                                          </p:val>
                                        </p:tav>
                                      </p:tavLst>
                                    </p:anim>
                                    <p:anim calcmode="lin" valueType="num">
                                      <p:cBhvr additive="base">
                                        <p:cTn id="74" dur="500" fill="hold"/>
                                        <p:tgtEl>
                                          <p:spTgt spid="10"/>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9"/>
                                        </p:tgtEl>
                                        <p:attrNameLst>
                                          <p:attrName>style.visibility</p:attrName>
                                        </p:attrNameLst>
                                      </p:cBhvr>
                                      <p:to>
                                        <p:strVal val="visible"/>
                                      </p:to>
                                    </p:set>
                                    <p:anim calcmode="lin" valueType="num">
                                      <p:cBhvr additive="base">
                                        <p:cTn id="77" dur="500" fill="hold"/>
                                        <p:tgtEl>
                                          <p:spTgt spid="9"/>
                                        </p:tgtEl>
                                        <p:attrNameLst>
                                          <p:attrName>ppt_x</p:attrName>
                                        </p:attrNameLst>
                                      </p:cBhvr>
                                      <p:tavLst>
                                        <p:tav tm="0">
                                          <p:val>
                                            <p:strVal val="#ppt_x"/>
                                          </p:val>
                                        </p:tav>
                                        <p:tav tm="100000">
                                          <p:val>
                                            <p:strVal val="#ppt_x"/>
                                          </p:val>
                                        </p:tav>
                                      </p:tavLst>
                                    </p:anim>
                                    <p:anim calcmode="lin" valueType="num">
                                      <p:cBhvr additive="base">
                                        <p:cTn id="78" dur="500" fill="hold"/>
                                        <p:tgtEl>
                                          <p:spTgt spid="9"/>
                                        </p:tgtEl>
                                        <p:attrNameLst>
                                          <p:attrName>ppt_y</p:attrName>
                                        </p:attrNameLst>
                                      </p:cBhvr>
                                      <p:tavLst>
                                        <p:tav tm="0">
                                          <p:val>
                                            <p:strVal val="1+#ppt_h/2"/>
                                          </p:val>
                                        </p:tav>
                                        <p:tav tm="100000">
                                          <p:val>
                                            <p:strVal val="#ppt_y"/>
                                          </p:val>
                                        </p:tav>
                                      </p:tavLst>
                                    </p:anim>
                                  </p:childTnLst>
                                </p:cTn>
                              </p:par>
                            </p:childTnLst>
                          </p:cTn>
                        </p:par>
                        <p:par>
                          <p:cTn id="79" fill="hold">
                            <p:stCondLst>
                              <p:cond delay="500"/>
                            </p:stCondLst>
                            <p:childTnLst>
                              <p:par>
                                <p:cTn id="80" presetID="2" presetClass="entr" presetSubtype="4" fill="hold" grpId="0" nodeType="afterEffect">
                                  <p:stCondLst>
                                    <p:cond delay="0"/>
                                  </p:stCondLst>
                                  <p:childTnLst>
                                    <p:set>
                                      <p:cBhvr>
                                        <p:cTn id="81" dur="1" fill="hold">
                                          <p:stCondLst>
                                            <p:cond delay="0"/>
                                          </p:stCondLst>
                                        </p:cTn>
                                        <p:tgtEl>
                                          <p:spTgt spid="22"/>
                                        </p:tgtEl>
                                        <p:attrNameLst>
                                          <p:attrName>style.visibility</p:attrName>
                                        </p:attrNameLst>
                                      </p:cBhvr>
                                      <p:to>
                                        <p:strVal val="visible"/>
                                      </p:to>
                                    </p:set>
                                    <p:anim calcmode="lin" valueType="num">
                                      <p:cBhvr additive="base">
                                        <p:cTn id="82" dur="500" fill="hold"/>
                                        <p:tgtEl>
                                          <p:spTgt spid="22"/>
                                        </p:tgtEl>
                                        <p:attrNameLst>
                                          <p:attrName>ppt_x</p:attrName>
                                        </p:attrNameLst>
                                      </p:cBhvr>
                                      <p:tavLst>
                                        <p:tav tm="0">
                                          <p:val>
                                            <p:strVal val="#ppt_x"/>
                                          </p:val>
                                        </p:tav>
                                        <p:tav tm="100000">
                                          <p:val>
                                            <p:strVal val="#ppt_x"/>
                                          </p:val>
                                        </p:tav>
                                      </p:tavLst>
                                    </p:anim>
                                    <p:anim calcmode="lin" valueType="num">
                                      <p:cBhvr additive="base">
                                        <p:cTn id="8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nodeType="clickEffect">
                                  <p:stCondLst>
                                    <p:cond delay="0"/>
                                  </p:stCondLst>
                                  <p:childTnLst>
                                    <p:set>
                                      <p:cBhvr>
                                        <p:cTn id="87" dur="1" fill="hold">
                                          <p:stCondLst>
                                            <p:cond delay="0"/>
                                          </p:stCondLst>
                                        </p:cTn>
                                        <p:tgtEl>
                                          <p:spTgt spid="11"/>
                                        </p:tgtEl>
                                        <p:attrNameLst>
                                          <p:attrName>style.visibility</p:attrName>
                                        </p:attrNameLst>
                                      </p:cBhvr>
                                      <p:to>
                                        <p:strVal val="visible"/>
                                      </p:to>
                                    </p:set>
                                    <p:anim calcmode="lin" valueType="num">
                                      <p:cBhvr additive="base">
                                        <p:cTn id="88" dur="500" fill="hold"/>
                                        <p:tgtEl>
                                          <p:spTgt spid="11"/>
                                        </p:tgtEl>
                                        <p:attrNameLst>
                                          <p:attrName>ppt_x</p:attrName>
                                        </p:attrNameLst>
                                      </p:cBhvr>
                                      <p:tavLst>
                                        <p:tav tm="0">
                                          <p:val>
                                            <p:strVal val="#ppt_x"/>
                                          </p:val>
                                        </p:tav>
                                        <p:tav tm="100000">
                                          <p:val>
                                            <p:strVal val="#ppt_x"/>
                                          </p:val>
                                        </p:tav>
                                      </p:tavLst>
                                    </p:anim>
                                    <p:anim calcmode="lin" valueType="num">
                                      <p:cBhvr additive="base">
                                        <p:cTn id="89" dur="500" fill="hold"/>
                                        <p:tgtEl>
                                          <p:spTgt spid="11"/>
                                        </p:tgtEl>
                                        <p:attrNameLst>
                                          <p:attrName>ppt_y</p:attrName>
                                        </p:attrNameLst>
                                      </p:cBhvr>
                                      <p:tavLst>
                                        <p:tav tm="0">
                                          <p:val>
                                            <p:strVal val="1+#ppt_h/2"/>
                                          </p:val>
                                        </p:tav>
                                        <p:tav tm="100000">
                                          <p:val>
                                            <p:strVal val="#ppt_y"/>
                                          </p:val>
                                        </p:tav>
                                      </p:tavLst>
                                    </p:anim>
                                  </p:childTnLst>
                                </p:cTn>
                              </p:par>
                            </p:childTnLst>
                          </p:cTn>
                        </p:par>
                        <p:par>
                          <p:cTn id="90" fill="hold">
                            <p:stCondLst>
                              <p:cond delay="500"/>
                            </p:stCondLst>
                            <p:childTnLst>
                              <p:par>
                                <p:cTn id="91" presetID="2" presetClass="entr" presetSubtype="4" fill="hold" nodeType="afterEffect">
                                  <p:stCondLst>
                                    <p:cond delay="0"/>
                                  </p:stCondLst>
                                  <p:childTnLst>
                                    <p:set>
                                      <p:cBhvr>
                                        <p:cTn id="92" dur="1" fill="hold">
                                          <p:stCondLst>
                                            <p:cond delay="0"/>
                                          </p:stCondLst>
                                        </p:cTn>
                                        <p:tgtEl>
                                          <p:spTgt spid="12"/>
                                        </p:tgtEl>
                                        <p:attrNameLst>
                                          <p:attrName>style.visibility</p:attrName>
                                        </p:attrNameLst>
                                      </p:cBhvr>
                                      <p:to>
                                        <p:strVal val="visible"/>
                                      </p:to>
                                    </p:set>
                                    <p:anim calcmode="lin" valueType="num">
                                      <p:cBhvr additive="base">
                                        <p:cTn id="93" dur="500" fill="hold"/>
                                        <p:tgtEl>
                                          <p:spTgt spid="12"/>
                                        </p:tgtEl>
                                        <p:attrNameLst>
                                          <p:attrName>ppt_x</p:attrName>
                                        </p:attrNameLst>
                                      </p:cBhvr>
                                      <p:tavLst>
                                        <p:tav tm="0">
                                          <p:val>
                                            <p:strVal val="#ppt_x"/>
                                          </p:val>
                                        </p:tav>
                                        <p:tav tm="100000">
                                          <p:val>
                                            <p:strVal val="#ppt_x"/>
                                          </p:val>
                                        </p:tav>
                                      </p:tavLst>
                                    </p:anim>
                                    <p:anim calcmode="lin" valueType="num">
                                      <p:cBhvr additive="base">
                                        <p:cTn id="9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nodeType="clickEffect">
                                  <p:stCondLst>
                                    <p:cond delay="0"/>
                                  </p:stCondLst>
                                  <p:childTnLst>
                                    <p:set>
                                      <p:cBhvr>
                                        <p:cTn id="98" dur="1" fill="hold">
                                          <p:stCondLst>
                                            <p:cond delay="0"/>
                                          </p:stCondLst>
                                        </p:cTn>
                                        <p:tgtEl>
                                          <p:spTgt spid="13"/>
                                        </p:tgtEl>
                                        <p:attrNameLst>
                                          <p:attrName>style.visibility</p:attrName>
                                        </p:attrNameLst>
                                      </p:cBhvr>
                                      <p:to>
                                        <p:strVal val="visible"/>
                                      </p:to>
                                    </p:set>
                                    <p:anim calcmode="lin" valueType="num">
                                      <p:cBhvr additive="base">
                                        <p:cTn id="99" dur="500" fill="hold"/>
                                        <p:tgtEl>
                                          <p:spTgt spid="13"/>
                                        </p:tgtEl>
                                        <p:attrNameLst>
                                          <p:attrName>ppt_x</p:attrName>
                                        </p:attrNameLst>
                                      </p:cBhvr>
                                      <p:tavLst>
                                        <p:tav tm="0">
                                          <p:val>
                                            <p:strVal val="#ppt_x"/>
                                          </p:val>
                                        </p:tav>
                                        <p:tav tm="100000">
                                          <p:val>
                                            <p:strVal val="#ppt_x"/>
                                          </p:val>
                                        </p:tav>
                                      </p:tavLst>
                                    </p:anim>
                                    <p:anim calcmode="lin" valueType="num">
                                      <p:cBhvr additive="base">
                                        <p:cTn id="100" dur="500" fill="hold"/>
                                        <p:tgtEl>
                                          <p:spTgt spid="13"/>
                                        </p:tgtEl>
                                        <p:attrNameLst>
                                          <p:attrName>ppt_y</p:attrName>
                                        </p:attrNameLst>
                                      </p:cBhvr>
                                      <p:tavLst>
                                        <p:tav tm="0">
                                          <p:val>
                                            <p:strVal val="1+#ppt_h/2"/>
                                          </p:val>
                                        </p:tav>
                                        <p:tav tm="100000">
                                          <p:val>
                                            <p:strVal val="#ppt_y"/>
                                          </p:val>
                                        </p:tav>
                                      </p:tavLst>
                                    </p:anim>
                                  </p:childTnLst>
                                </p:cTn>
                              </p:par>
                            </p:childTnLst>
                          </p:cTn>
                        </p:par>
                        <p:par>
                          <p:cTn id="101" fill="hold">
                            <p:stCondLst>
                              <p:cond delay="500"/>
                            </p:stCondLst>
                            <p:childTnLst>
                              <p:par>
                                <p:cTn id="102" presetID="2" presetClass="entr" presetSubtype="4" fill="hold" grpId="0" nodeType="afterEffect">
                                  <p:stCondLst>
                                    <p:cond delay="0"/>
                                  </p:stCondLst>
                                  <p:childTnLst>
                                    <p:set>
                                      <p:cBhvr>
                                        <p:cTn id="103" dur="1" fill="hold">
                                          <p:stCondLst>
                                            <p:cond delay="0"/>
                                          </p:stCondLst>
                                        </p:cTn>
                                        <p:tgtEl>
                                          <p:spTgt spid="28"/>
                                        </p:tgtEl>
                                        <p:attrNameLst>
                                          <p:attrName>style.visibility</p:attrName>
                                        </p:attrNameLst>
                                      </p:cBhvr>
                                      <p:to>
                                        <p:strVal val="visible"/>
                                      </p:to>
                                    </p:set>
                                    <p:anim calcmode="lin" valueType="num">
                                      <p:cBhvr additive="base">
                                        <p:cTn id="104" dur="500" fill="hold"/>
                                        <p:tgtEl>
                                          <p:spTgt spid="28"/>
                                        </p:tgtEl>
                                        <p:attrNameLst>
                                          <p:attrName>ppt_x</p:attrName>
                                        </p:attrNameLst>
                                      </p:cBhvr>
                                      <p:tavLst>
                                        <p:tav tm="0">
                                          <p:val>
                                            <p:strVal val="#ppt_x"/>
                                          </p:val>
                                        </p:tav>
                                        <p:tav tm="100000">
                                          <p:val>
                                            <p:strVal val="#ppt_x"/>
                                          </p:val>
                                        </p:tav>
                                      </p:tavLst>
                                    </p:anim>
                                    <p:anim calcmode="lin" valueType="num">
                                      <p:cBhvr additive="base">
                                        <p:cTn id="105"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2" presetClass="entr" presetSubtype="4" fill="hold" nodeType="clickEffect">
                                  <p:stCondLst>
                                    <p:cond delay="0"/>
                                  </p:stCondLst>
                                  <p:childTnLst>
                                    <p:set>
                                      <p:cBhvr>
                                        <p:cTn id="109" dur="1" fill="hold">
                                          <p:stCondLst>
                                            <p:cond delay="0"/>
                                          </p:stCondLst>
                                        </p:cTn>
                                        <p:tgtEl>
                                          <p:spTgt spid="29"/>
                                        </p:tgtEl>
                                        <p:attrNameLst>
                                          <p:attrName>style.visibility</p:attrName>
                                        </p:attrNameLst>
                                      </p:cBhvr>
                                      <p:to>
                                        <p:strVal val="visible"/>
                                      </p:to>
                                    </p:set>
                                    <p:anim calcmode="lin" valueType="num">
                                      <p:cBhvr additive="base">
                                        <p:cTn id="110" dur="500" fill="hold"/>
                                        <p:tgtEl>
                                          <p:spTgt spid="29"/>
                                        </p:tgtEl>
                                        <p:attrNameLst>
                                          <p:attrName>ppt_x</p:attrName>
                                        </p:attrNameLst>
                                      </p:cBhvr>
                                      <p:tavLst>
                                        <p:tav tm="0">
                                          <p:val>
                                            <p:strVal val="#ppt_x"/>
                                          </p:val>
                                        </p:tav>
                                        <p:tav tm="100000">
                                          <p:val>
                                            <p:strVal val="#ppt_x"/>
                                          </p:val>
                                        </p:tav>
                                      </p:tavLst>
                                    </p:anim>
                                    <p:anim calcmode="lin" valueType="num">
                                      <p:cBhvr additive="base">
                                        <p:cTn id="111" dur="500" fill="hold"/>
                                        <p:tgtEl>
                                          <p:spTgt spid="29"/>
                                        </p:tgtEl>
                                        <p:attrNameLst>
                                          <p:attrName>ppt_y</p:attrName>
                                        </p:attrNameLst>
                                      </p:cBhvr>
                                      <p:tavLst>
                                        <p:tav tm="0">
                                          <p:val>
                                            <p:strVal val="1+#ppt_h/2"/>
                                          </p:val>
                                        </p:tav>
                                        <p:tav tm="100000">
                                          <p:val>
                                            <p:strVal val="#ppt_y"/>
                                          </p:val>
                                        </p:tav>
                                      </p:tavLst>
                                    </p:anim>
                                  </p:childTnLst>
                                </p:cTn>
                              </p:par>
                            </p:childTnLst>
                          </p:cTn>
                        </p:par>
                        <p:par>
                          <p:cTn id="112" fill="hold">
                            <p:stCondLst>
                              <p:cond delay="500"/>
                            </p:stCondLst>
                            <p:childTnLst>
                              <p:par>
                                <p:cTn id="113" presetID="2" presetClass="entr" presetSubtype="4" fill="hold" grpId="0" nodeType="afterEffect">
                                  <p:stCondLst>
                                    <p:cond delay="0"/>
                                  </p:stCondLst>
                                  <p:childTnLst>
                                    <p:set>
                                      <p:cBhvr>
                                        <p:cTn id="114" dur="1" fill="hold">
                                          <p:stCondLst>
                                            <p:cond delay="0"/>
                                          </p:stCondLst>
                                        </p:cTn>
                                        <p:tgtEl>
                                          <p:spTgt spid="34"/>
                                        </p:tgtEl>
                                        <p:attrNameLst>
                                          <p:attrName>style.visibility</p:attrName>
                                        </p:attrNameLst>
                                      </p:cBhvr>
                                      <p:to>
                                        <p:strVal val="visible"/>
                                      </p:to>
                                    </p:set>
                                    <p:anim calcmode="lin" valueType="num">
                                      <p:cBhvr additive="base">
                                        <p:cTn id="115" dur="500" fill="hold"/>
                                        <p:tgtEl>
                                          <p:spTgt spid="34"/>
                                        </p:tgtEl>
                                        <p:attrNameLst>
                                          <p:attrName>ppt_x</p:attrName>
                                        </p:attrNameLst>
                                      </p:cBhvr>
                                      <p:tavLst>
                                        <p:tav tm="0">
                                          <p:val>
                                            <p:strVal val="#ppt_x"/>
                                          </p:val>
                                        </p:tav>
                                        <p:tav tm="100000">
                                          <p:val>
                                            <p:strVal val="#ppt_x"/>
                                          </p:val>
                                        </p:tav>
                                      </p:tavLst>
                                    </p:anim>
                                    <p:anim calcmode="lin" valueType="num">
                                      <p:cBhvr additive="base">
                                        <p:cTn id="116" dur="500" fill="hold"/>
                                        <p:tgtEl>
                                          <p:spTgt spid="34"/>
                                        </p:tgtEl>
                                        <p:attrNameLst>
                                          <p:attrName>ppt_y</p:attrName>
                                        </p:attrNameLst>
                                      </p:cBhvr>
                                      <p:tavLst>
                                        <p:tav tm="0">
                                          <p:val>
                                            <p:strVal val="1+#ppt_h/2"/>
                                          </p:val>
                                        </p:tav>
                                        <p:tav tm="100000">
                                          <p:val>
                                            <p:strVal val="#ppt_y"/>
                                          </p:val>
                                        </p:tav>
                                      </p:tavLst>
                                    </p:anim>
                                  </p:childTnLst>
                                </p:cTn>
                              </p:par>
                            </p:childTnLst>
                          </p:cTn>
                        </p:par>
                        <p:par>
                          <p:cTn id="117" fill="hold">
                            <p:stCondLst>
                              <p:cond delay="1000"/>
                            </p:stCondLst>
                            <p:childTnLst>
                              <p:par>
                                <p:cTn id="118" presetID="2" presetClass="entr" presetSubtype="4" fill="hold" grpId="0" nodeType="afterEffect">
                                  <p:stCondLst>
                                    <p:cond delay="0"/>
                                  </p:stCondLst>
                                  <p:childTnLst>
                                    <p:set>
                                      <p:cBhvr>
                                        <p:cTn id="119" dur="1" fill="hold">
                                          <p:stCondLst>
                                            <p:cond delay="0"/>
                                          </p:stCondLst>
                                        </p:cTn>
                                        <p:tgtEl>
                                          <p:spTgt spid="38"/>
                                        </p:tgtEl>
                                        <p:attrNameLst>
                                          <p:attrName>style.visibility</p:attrName>
                                        </p:attrNameLst>
                                      </p:cBhvr>
                                      <p:to>
                                        <p:strVal val="visible"/>
                                      </p:to>
                                    </p:set>
                                    <p:anim calcmode="lin" valueType="num">
                                      <p:cBhvr additive="base">
                                        <p:cTn id="120" dur="500" fill="hold"/>
                                        <p:tgtEl>
                                          <p:spTgt spid="38"/>
                                        </p:tgtEl>
                                        <p:attrNameLst>
                                          <p:attrName>ppt_x</p:attrName>
                                        </p:attrNameLst>
                                      </p:cBhvr>
                                      <p:tavLst>
                                        <p:tav tm="0">
                                          <p:val>
                                            <p:strVal val="#ppt_x"/>
                                          </p:val>
                                        </p:tav>
                                        <p:tav tm="100000">
                                          <p:val>
                                            <p:strVal val="#ppt_x"/>
                                          </p:val>
                                        </p:tav>
                                      </p:tavLst>
                                    </p:anim>
                                    <p:anim calcmode="lin" valueType="num">
                                      <p:cBhvr additive="base">
                                        <p:cTn id="121"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2" presetClass="entr" presetSubtype="4" fill="hold" grpId="0" nodeType="clickEffect">
                                  <p:stCondLst>
                                    <p:cond delay="0"/>
                                  </p:stCondLst>
                                  <p:childTnLst>
                                    <p:set>
                                      <p:cBhvr>
                                        <p:cTn id="125" dur="1" fill="hold">
                                          <p:stCondLst>
                                            <p:cond delay="0"/>
                                          </p:stCondLst>
                                        </p:cTn>
                                        <p:tgtEl>
                                          <p:spTgt spid="40"/>
                                        </p:tgtEl>
                                        <p:attrNameLst>
                                          <p:attrName>style.visibility</p:attrName>
                                        </p:attrNameLst>
                                      </p:cBhvr>
                                      <p:to>
                                        <p:strVal val="visible"/>
                                      </p:to>
                                    </p:set>
                                    <p:anim calcmode="lin" valueType="num">
                                      <p:cBhvr additive="base">
                                        <p:cTn id="126" dur="500" fill="hold"/>
                                        <p:tgtEl>
                                          <p:spTgt spid="40"/>
                                        </p:tgtEl>
                                        <p:attrNameLst>
                                          <p:attrName>ppt_x</p:attrName>
                                        </p:attrNameLst>
                                      </p:cBhvr>
                                      <p:tavLst>
                                        <p:tav tm="0">
                                          <p:val>
                                            <p:strVal val="#ppt_x"/>
                                          </p:val>
                                        </p:tav>
                                        <p:tav tm="100000">
                                          <p:val>
                                            <p:strVal val="#ppt_x"/>
                                          </p:val>
                                        </p:tav>
                                      </p:tavLst>
                                    </p:anim>
                                    <p:anim calcmode="lin" valueType="num">
                                      <p:cBhvr additive="base">
                                        <p:cTn id="127" dur="500" fill="hold"/>
                                        <p:tgtEl>
                                          <p:spTgt spid="40"/>
                                        </p:tgtEl>
                                        <p:attrNameLst>
                                          <p:attrName>ppt_y</p:attrName>
                                        </p:attrNameLst>
                                      </p:cBhvr>
                                      <p:tavLst>
                                        <p:tav tm="0">
                                          <p:val>
                                            <p:strVal val="1+#ppt_h/2"/>
                                          </p:val>
                                        </p:tav>
                                        <p:tav tm="100000">
                                          <p:val>
                                            <p:strVal val="#ppt_y"/>
                                          </p:val>
                                        </p:tav>
                                      </p:tavLst>
                                    </p:anim>
                                  </p:childTnLst>
                                </p:cTn>
                              </p:par>
                              <p:par>
                                <p:cTn id="128" presetID="2" presetClass="entr" presetSubtype="4" fill="hold" grpId="0" nodeType="withEffect">
                                  <p:stCondLst>
                                    <p:cond delay="0"/>
                                  </p:stCondLst>
                                  <p:childTnLst>
                                    <p:set>
                                      <p:cBhvr>
                                        <p:cTn id="129" dur="1" fill="hold">
                                          <p:stCondLst>
                                            <p:cond delay="0"/>
                                          </p:stCondLst>
                                        </p:cTn>
                                        <p:tgtEl>
                                          <p:spTgt spid="42"/>
                                        </p:tgtEl>
                                        <p:attrNameLst>
                                          <p:attrName>style.visibility</p:attrName>
                                        </p:attrNameLst>
                                      </p:cBhvr>
                                      <p:to>
                                        <p:strVal val="visible"/>
                                      </p:to>
                                    </p:set>
                                    <p:anim calcmode="lin" valueType="num">
                                      <p:cBhvr additive="base">
                                        <p:cTn id="130" dur="500" fill="hold"/>
                                        <p:tgtEl>
                                          <p:spTgt spid="42"/>
                                        </p:tgtEl>
                                        <p:attrNameLst>
                                          <p:attrName>ppt_x</p:attrName>
                                        </p:attrNameLst>
                                      </p:cBhvr>
                                      <p:tavLst>
                                        <p:tav tm="0">
                                          <p:val>
                                            <p:strVal val="#ppt_x"/>
                                          </p:val>
                                        </p:tav>
                                        <p:tav tm="100000">
                                          <p:val>
                                            <p:strVal val="#ppt_x"/>
                                          </p:val>
                                        </p:tav>
                                      </p:tavLst>
                                    </p:anim>
                                    <p:anim calcmode="lin" valueType="num">
                                      <p:cBhvr additive="base">
                                        <p:cTn id="131" dur="500" fill="hold"/>
                                        <p:tgtEl>
                                          <p:spTgt spid="42"/>
                                        </p:tgtEl>
                                        <p:attrNameLst>
                                          <p:attrName>ppt_y</p:attrName>
                                        </p:attrNameLst>
                                      </p:cBhvr>
                                      <p:tavLst>
                                        <p:tav tm="0">
                                          <p:val>
                                            <p:strVal val="1+#ppt_h/2"/>
                                          </p:val>
                                        </p:tav>
                                        <p:tav tm="100000">
                                          <p:val>
                                            <p:strVal val="#ppt_y"/>
                                          </p:val>
                                        </p:tav>
                                      </p:tavLst>
                                    </p:anim>
                                  </p:childTnLst>
                                </p:cTn>
                              </p:par>
                              <p:par>
                                <p:cTn id="132" presetID="2" presetClass="entr" presetSubtype="4" fill="hold" grpId="0" nodeType="withEffect">
                                  <p:stCondLst>
                                    <p:cond delay="0"/>
                                  </p:stCondLst>
                                  <p:childTnLst>
                                    <p:set>
                                      <p:cBhvr>
                                        <p:cTn id="133" dur="1" fill="hold">
                                          <p:stCondLst>
                                            <p:cond delay="0"/>
                                          </p:stCondLst>
                                        </p:cTn>
                                        <p:tgtEl>
                                          <p:spTgt spid="45"/>
                                        </p:tgtEl>
                                        <p:attrNameLst>
                                          <p:attrName>style.visibility</p:attrName>
                                        </p:attrNameLst>
                                      </p:cBhvr>
                                      <p:to>
                                        <p:strVal val="visible"/>
                                      </p:to>
                                    </p:set>
                                    <p:anim calcmode="lin" valueType="num">
                                      <p:cBhvr additive="base">
                                        <p:cTn id="134" dur="500" fill="hold"/>
                                        <p:tgtEl>
                                          <p:spTgt spid="45"/>
                                        </p:tgtEl>
                                        <p:attrNameLst>
                                          <p:attrName>ppt_x</p:attrName>
                                        </p:attrNameLst>
                                      </p:cBhvr>
                                      <p:tavLst>
                                        <p:tav tm="0">
                                          <p:val>
                                            <p:strVal val="#ppt_x"/>
                                          </p:val>
                                        </p:tav>
                                        <p:tav tm="100000">
                                          <p:val>
                                            <p:strVal val="#ppt_x"/>
                                          </p:val>
                                        </p:tav>
                                      </p:tavLst>
                                    </p:anim>
                                    <p:anim calcmode="lin" valueType="num">
                                      <p:cBhvr additive="base">
                                        <p:cTn id="135" dur="500" fill="hold"/>
                                        <p:tgtEl>
                                          <p:spTgt spid="45"/>
                                        </p:tgtEl>
                                        <p:attrNameLst>
                                          <p:attrName>ppt_y</p:attrName>
                                        </p:attrNameLst>
                                      </p:cBhvr>
                                      <p:tavLst>
                                        <p:tav tm="0">
                                          <p:val>
                                            <p:strVal val="1+#ppt_h/2"/>
                                          </p:val>
                                        </p:tav>
                                        <p:tav tm="100000">
                                          <p:val>
                                            <p:strVal val="#ppt_y"/>
                                          </p:val>
                                        </p:tav>
                                      </p:tavLst>
                                    </p:anim>
                                  </p:childTnLst>
                                </p:cTn>
                              </p:par>
                            </p:childTnLst>
                          </p:cTn>
                        </p:par>
                        <p:par>
                          <p:cTn id="136" fill="hold">
                            <p:stCondLst>
                              <p:cond delay="500"/>
                            </p:stCondLst>
                            <p:childTnLst>
                              <p:par>
                                <p:cTn id="137" presetID="2" presetClass="entr" presetSubtype="4" fill="hold" grpId="0" nodeType="afterEffect">
                                  <p:stCondLst>
                                    <p:cond delay="0"/>
                                  </p:stCondLst>
                                  <p:childTnLst>
                                    <p:set>
                                      <p:cBhvr>
                                        <p:cTn id="138" dur="1" fill="hold">
                                          <p:stCondLst>
                                            <p:cond delay="0"/>
                                          </p:stCondLst>
                                        </p:cTn>
                                        <p:tgtEl>
                                          <p:spTgt spid="47"/>
                                        </p:tgtEl>
                                        <p:attrNameLst>
                                          <p:attrName>style.visibility</p:attrName>
                                        </p:attrNameLst>
                                      </p:cBhvr>
                                      <p:to>
                                        <p:strVal val="visible"/>
                                      </p:to>
                                    </p:set>
                                    <p:anim calcmode="lin" valueType="num">
                                      <p:cBhvr additive="base">
                                        <p:cTn id="139" dur="500" fill="hold"/>
                                        <p:tgtEl>
                                          <p:spTgt spid="47"/>
                                        </p:tgtEl>
                                        <p:attrNameLst>
                                          <p:attrName>ppt_x</p:attrName>
                                        </p:attrNameLst>
                                      </p:cBhvr>
                                      <p:tavLst>
                                        <p:tav tm="0">
                                          <p:val>
                                            <p:strVal val="#ppt_x"/>
                                          </p:val>
                                        </p:tav>
                                        <p:tav tm="100000">
                                          <p:val>
                                            <p:strVal val="#ppt_x"/>
                                          </p:val>
                                        </p:tav>
                                      </p:tavLst>
                                    </p:anim>
                                    <p:anim calcmode="lin" valueType="num">
                                      <p:cBhvr additive="base">
                                        <p:cTn id="140" dur="500" fill="hold"/>
                                        <p:tgtEl>
                                          <p:spTgt spid="47"/>
                                        </p:tgtEl>
                                        <p:attrNameLst>
                                          <p:attrName>ppt_y</p:attrName>
                                        </p:attrNameLst>
                                      </p:cBhvr>
                                      <p:tavLst>
                                        <p:tav tm="0">
                                          <p:val>
                                            <p:strVal val="1+#ppt_h/2"/>
                                          </p:val>
                                        </p:tav>
                                        <p:tav tm="100000">
                                          <p:val>
                                            <p:strVal val="#ppt_y"/>
                                          </p:val>
                                        </p:tav>
                                      </p:tavLst>
                                    </p:anim>
                                  </p:childTnLst>
                                </p:cTn>
                              </p:par>
                              <p:par>
                                <p:cTn id="141" presetID="2" presetClass="entr" presetSubtype="4" fill="hold" nodeType="withEffect">
                                  <p:stCondLst>
                                    <p:cond delay="0"/>
                                  </p:stCondLst>
                                  <p:childTnLst>
                                    <p:set>
                                      <p:cBhvr>
                                        <p:cTn id="142" dur="1" fill="hold">
                                          <p:stCondLst>
                                            <p:cond delay="0"/>
                                          </p:stCondLst>
                                        </p:cTn>
                                        <p:tgtEl>
                                          <p:spTgt spid="2070"/>
                                        </p:tgtEl>
                                        <p:attrNameLst>
                                          <p:attrName>style.visibility</p:attrName>
                                        </p:attrNameLst>
                                      </p:cBhvr>
                                      <p:to>
                                        <p:strVal val="visible"/>
                                      </p:to>
                                    </p:set>
                                    <p:anim calcmode="lin" valueType="num">
                                      <p:cBhvr additive="base">
                                        <p:cTn id="143" dur="500" fill="hold"/>
                                        <p:tgtEl>
                                          <p:spTgt spid="2070"/>
                                        </p:tgtEl>
                                        <p:attrNameLst>
                                          <p:attrName>ppt_x</p:attrName>
                                        </p:attrNameLst>
                                      </p:cBhvr>
                                      <p:tavLst>
                                        <p:tav tm="0">
                                          <p:val>
                                            <p:strVal val="#ppt_x"/>
                                          </p:val>
                                        </p:tav>
                                        <p:tav tm="100000">
                                          <p:val>
                                            <p:strVal val="#ppt_x"/>
                                          </p:val>
                                        </p:tav>
                                      </p:tavLst>
                                    </p:anim>
                                    <p:anim calcmode="lin" valueType="num">
                                      <p:cBhvr additive="base">
                                        <p:cTn id="144" dur="500" fill="hold"/>
                                        <p:tgtEl>
                                          <p:spTgt spid="2070"/>
                                        </p:tgtEl>
                                        <p:attrNameLst>
                                          <p:attrName>ppt_y</p:attrName>
                                        </p:attrNameLst>
                                      </p:cBhvr>
                                      <p:tavLst>
                                        <p:tav tm="0">
                                          <p:val>
                                            <p:strVal val="1+#ppt_h/2"/>
                                          </p:val>
                                        </p:tav>
                                        <p:tav tm="100000">
                                          <p:val>
                                            <p:strVal val="#ppt_y"/>
                                          </p:val>
                                        </p:tav>
                                      </p:tavLst>
                                    </p:anim>
                                  </p:childTnLst>
                                </p:cTn>
                              </p:par>
                              <p:par>
                                <p:cTn id="145" presetID="2" presetClass="entr" presetSubtype="4" fill="hold" nodeType="withEffect">
                                  <p:stCondLst>
                                    <p:cond delay="0"/>
                                  </p:stCondLst>
                                  <p:childTnLst>
                                    <p:set>
                                      <p:cBhvr>
                                        <p:cTn id="146" dur="1" fill="hold">
                                          <p:stCondLst>
                                            <p:cond delay="0"/>
                                          </p:stCondLst>
                                        </p:cTn>
                                        <p:tgtEl>
                                          <p:spTgt spid="2074"/>
                                        </p:tgtEl>
                                        <p:attrNameLst>
                                          <p:attrName>style.visibility</p:attrName>
                                        </p:attrNameLst>
                                      </p:cBhvr>
                                      <p:to>
                                        <p:strVal val="visible"/>
                                      </p:to>
                                    </p:set>
                                    <p:anim calcmode="lin" valueType="num">
                                      <p:cBhvr additive="base">
                                        <p:cTn id="147" dur="500" fill="hold"/>
                                        <p:tgtEl>
                                          <p:spTgt spid="2074"/>
                                        </p:tgtEl>
                                        <p:attrNameLst>
                                          <p:attrName>ppt_x</p:attrName>
                                        </p:attrNameLst>
                                      </p:cBhvr>
                                      <p:tavLst>
                                        <p:tav tm="0">
                                          <p:val>
                                            <p:strVal val="#ppt_x"/>
                                          </p:val>
                                        </p:tav>
                                        <p:tav tm="100000">
                                          <p:val>
                                            <p:strVal val="#ppt_x"/>
                                          </p:val>
                                        </p:tav>
                                      </p:tavLst>
                                    </p:anim>
                                    <p:anim calcmode="lin" valueType="num">
                                      <p:cBhvr additive="base">
                                        <p:cTn id="148" dur="500" fill="hold"/>
                                        <p:tgtEl>
                                          <p:spTgt spid="2074"/>
                                        </p:tgtEl>
                                        <p:attrNameLst>
                                          <p:attrName>ppt_y</p:attrName>
                                        </p:attrNameLst>
                                      </p:cBhvr>
                                      <p:tavLst>
                                        <p:tav tm="0">
                                          <p:val>
                                            <p:strVal val="1+#ppt_h/2"/>
                                          </p:val>
                                        </p:tav>
                                        <p:tav tm="100000">
                                          <p:val>
                                            <p:strVal val="#ppt_y"/>
                                          </p:val>
                                        </p:tav>
                                      </p:tavLst>
                                    </p:anim>
                                  </p:childTnLst>
                                </p:cTn>
                              </p:par>
                              <p:par>
                                <p:cTn id="149" presetID="2" presetClass="entr" presetSubtype="4" fill="hold" nodeType="withEffect">
                                  <p:stCondLst>
                                    <p:cond delay="0"/>
                                  </p:stCondLst>
                                  <p:childTnLst>
                                    <p:set>
                                      <p:cBhvr>
                                        <p:cTn id="150" dur="1" fill="hold">
                                          <p:stCondLst>
                                            <p:cond delay="0"/>
                                          </p:stCondLst>
                                        </p:cTn>
                                        <p:tgtEl>
                                          <p:spTgt spid="2072"/>
                                        </p:tgtEl>
                                        <p:attrNameLst>
                                          <p:attrName>style.visibility</p:attrName>
                                        </p:attrNameLst>
                                      </p:cBhvr>
                                      <p:to>
                                        <p:strVal val="visible"/>
                                      </p:to>
                                    </p:set>
                                    <p:anim calcmode="lin" valueType="num">
                                      <p:cBhvr additive="base">
                                        <p:cTn id="151" dur="500" fill="hold"/>
                                        <p:tgtEl>
                                          <p:spTgt spid="2072"/>
                                        </p:tgtEl>
                                        <p:attrNameLst>
                                          <p:attrName>ppt_x</p:attrName>
                                        </p:attrNameLst>
                                      </p:cBhvr>
                                      <p:tavLst>
                                        <p:tav tm="0">
                                          <p:val>
                                            <p:strVal val="#ppt_x"/>
                                          </p:val>
                                        </p:tav>
                                        <p:tav tm="100000">
                                          <p:val>
                                            <p:strVal val="#ppt_x"/>
                                          </p:val>
                                        </p:tav>
                                      </p:tavLst>
                                    </p:anim>
                                    <p:anim calcmode="lin" valueType="num">
                                      <p:cBhvr additive="base">
                                        <p:cTn id="152" dur="500" fill="hold"/>
                                        <p:tgtEl>
                                          <p:spTgt spid="2072"/>
                                        </p:tgtEl>
                                        <p:attrNameLst>
                                          <p:attrName>ppt_y</p:attrName>
                                        </p:attrNameLst>
                                      </p:cBhvr>
                                      <p:tavLst>
                                        <p:tav tm="0">
                                          <p:val>
                                            <p:strVal val="1+#ppt_h/2"/>
                                          </p:val>
                                        </p:tav>
                                        <p:tav tm="100000">
                                          <p:val>
                                            <p:strVal val="#ppt_y"/>
                                          </p:val>
                                        </p:tav>
                                      </p:tavLst>
                                    </p:anim>
                                  </p:childTnLst>
                                </p:cTn>
                              </p:par>
                              <p:par>
                                <p:cTn id="153" presetID="2" presetClass="entr" presetSubtype="4" fill="hold" nodeType="withEffect">
                                  <p:stCondLst>
                                    <p:cond delay="0"/>
                                  </p:stCondLst>
                                  <p:childTnLst>
                                    <p:set>
                                      <p:cBhvr>
                                        <p:cTn id="154" dur="1" fill="hold">
                                          <p:stCondLst>
                                            <p:cond delay="0"/>
                                          </p:stCondLst>
                                        </p:cTn>
                                        <p:tgtEl>
                                          <p:spTgt spid="2076"/>
                                        </p:tgtEl>
                                        <p:attrNameLst>
                                          <p:attrName>style.visibility</p:attrName>
                                        </p:attrNameLst>
                                      </p:cBhvr>
                                      <p:to>
                                        <p:strVal val="visible"/>
                                      </p:to>
                                    </p:set>
                                    <p:anim calcmode="lin" valueType="num">
                                      <p:cBhvr additive="base">
                                        <p:cTn id="155" dur="500" fill="hold"/>
                                        <p:tgtEl>
                                          <p:spTgt spid="2076"/>
                                        </p:tgtEl>
                                        <p:attrNameLst>
                                          <p:attrName>ppt_x</p:attrName>
                                        </p:attrNameLst>
                                      </p:cBhvr>
                                      <p:tavLst>
                                        <p:tav tm="0">
                                          <p:val>
                                            <p:strVal val="#ppt_x"/>
                                          </p:val>
                                        </p:tav>
                                        <p:tav tm="100000">
                                          <p:val>
                                            <p:strVal val="#ppt_x"/>
                                          </p:val>
                                        </p:tav>
                                      </p:tavLst>
                                    </p:anim>
                                    <p:anim calcmode="lin" valueType="num">
                                      <p:cBhvr additive="base">
                                        <p:cTn id="156" dur="500" fill="hold"/>
                                        <p:tgtEl>
                                          <p:spTgt spid="2076"/>
                                        </p:tgtEl>
                                        <p:attrNameLst>
                                          <p:attrName>ppt_y</p:attrName>
                                        </p:attrNameLst>
                                      </p:cBhvr>
                                      <p:tavLst>
                                        <p:tav tm="0">
                                          <p:val>
                                            <p:strVal val="1+#ppt_h/2"/>
                                          </p:val>
                                        </p:tav>
                                        <p:tav tm="100000">
                                          <p:val>
                                            <p:strVal val="#ppt_y"/>
                                          </p:val>
                                        </p:tav>
                                      </p:tavLst>
                                    </p:anim>
                                  </p:childTnLst>
                                </p:cTn>
                              </p:par>
                              <p:par>
                                <p:cTn id="157" presetID="2" presetClass="entr" presetSubtype="4" fill="hold" nodeType="withEffect">
                                  <p:stCondLst>
                                    <p:cond delay="0"/>
                                  </p:stCondLst>
                                  <p:childTnLst>
                                    <p:set>
                                      <p:cBhvr>
                                        <p:cTn id="158" dur="1" fill="hold">
                                          <p:stCondLst>
                                            <p:cond delay="0"/>
                                          </p:stCondLst>
                                        </p:cTn>
                                        <p:tgtEl>
                                          <p:spTgt spid="25"/>
                                        </p:tgtEl>
                                        <p:attrNameLst>
                                          <p:attrName>style.visibility</p:attrName>
                                        </p:attrNameLst>
                                      </p:cBhvr>
                                      <p:to>
                                        <p:strVal val="visible"/>
                                      </p:to>
                                    </p:set>
                                    <p:anim calcmode="lin" valueType="num">
                                      <p:cBhvr additive="base">
                                        <p:cTn id="159" dur="500" fill="hold"/>
                                        <p:tgtEl>
                                          <p:spTgt spid="25"/>
                                        </p:tgtEl>
                                        <p:attrNameLst>
                                          <p:attrName>ppt_x</p:attrName>
                                        </p:attrNameLst>
                                      </p:cBhvr>
                                      <p:tavLst>
                                        <p:tav tm="0">
                                          <p:val>
                                            <p:strVal val="#ppt_x"/>
                                          </p:val>
                                        </p:tav>
                                        <p:tav tm="100000">
                                          <p:val>
                                            <p:strVal val="#ppt_x"/>
                                          </p:val>
                                        </p:tav>
                                      </p:tavLst>
                                    </p:anim>
                                    <p:anim calcmode="lin" valueType="num">
                                      <p:cBhvr additive="base">
                                        <p:cTn id="16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p:bldP spid="22" grpId="0"/>
      <p:bldP spid="28" grpId="0"/>
      <p:bldP spid="30" grpId="0"/>
      <p:bldP spid="31" grpId="0"/>
      <p:bldP spid="32" grpId="0"/>
      <p:bldP spid="33" grpId="0"/>
      <p:bldP spid="38" grpId="0"/>
      <p:bldP spid="40" grpId="0"/>
      <p:bldP spid="42" grpId="0"/>
      <p:bldP spid="34" grpId="0"/>
      <p:bldP spid="45" grpId="0"/>
      <p:bldP spid="4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ADD6E1D-E564-4A67-9E4F-AEC6F8EE6C14}"/>
              </a:ext>
            </a:extLst>
          </p:cNvPr>
          <p:cNvSpPr>
            <a:spLocks noGrp="1"/>
          </p:cNvSpPr>
          <p:nvPr>
            <p:ph type="title"/>
          </p:nvPr>
        </p:nvSpPr>
        <p:spPr>
          <a:xfrm>
            <a:off x="4792717" y="642445"/>
            <a:ext cx="4351283" cy="1028700"/>
          </a:xfrm>
        </p:spPr>
        <p:txBody>
          <a:bodyPr/>
          <a:lstStyle/>
          <a:p>
            <a:r>
              <a:rPr lang="en-US" altLang="zh-TW" sz="2800" dirty="0"/>
              <a:t>Microsoft Majorana 1</a:t>
            </a:r>
            <a:br>
              <a:rPr lang="en-US" altLang="zh-TW" sz="2800" dirty="0"/>
            </a:br>
            <a:r>
              <a:rPr lang="en-US" altLang="zh-TW" sz="2800" dirty="0"/>
              <a:t> (8 </a:t>
            </a:r>
            <a:r>
              <a:rPr lang="en-US" altLang="zh-TW" sz="2800"/>
              <a:t>topological qubits,</a:t>
            </a:r>
            <a:br>
              <a:rPr lang="en-US" altLang="zh-TW" sz="2800" dirty="0"/>
            </a:br>
            <a:r>
              <a:rPr lang="en-US" altLang="zh-TW" sz="2800" dirty="0"/>
              <a:t> Feb. 2025)</a:t>
            </a:r>
            <a:endParaRPr lang="zh-TW" altLang="en-US" sz="2800" dirty="0"/>
          </a:p>
        </p:txBody>
      </p:sp>
      <p:sp>
        <p:nvSpPr>
          <p:cNvPr id="3" name="投影片編號版面配置區 2">
            <a:extLst>
              <a:ext uri="{FF2B5EF4-FFF2-40B4-BE49-F238E27FC236}">
                <a16:creationId xmlns:a16="http://schemas.microsoft.com/office/drawing/2014/main" id="{60914248-B174-43FB-AA6B-0AE668B535C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9</a:t>
            </a:fld>
            <a:endParaRPr lang="zh-TW" altLang="en-US"/>
          </a:p>
        </p:txBody>
      </p:sp>
      <p:pic>
        <p:nvPicPr>
          <p:cNvPr id="1026" name="Picture 2" descr="https://fs.mingpao.com/fin/20250220/s00010/4f4cfe42d3204a48ecaff12203712d9c.jpg">
            <a:extLst>
              <a:ext uri="{FF2B5EF4-FFF2-40B4-BE49-F238E27FC236}">
                <a16:creationId xmlns:a16="http://schemas.microsoft.com/office/drawing/2014/main" id="{6AC3EDC7-E186-4FAC-A2DD-CAB1E5A8258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759" r="16483"/>
          <a:stretch/>
        </p:blipFill>
        <p:spPr bwMode="auto">
          <a:xfrm>
            <a:off x="5223643" y="2054205"/>
            <a:ext cx="3164714" cy="25717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oogle Willow quantum chip explained: Faster than a supercomputer">
            <a:extLst>
              <a:ext uri="{FF2B5EF4-FFF2-40B4-BE49-F238E27FC236}">
                <a16:creationId xmlns:a16="http://schemas.microsoft.com/office/drawing/2014/main" id="{089CB7B2-0A6D-4D45-8190-59EF0F8F49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717" y="2054205"/>
            <a:ext cx="4572000" cy="2571750"/>
          </a:xfrm>
          <a:prstGeom prst="rect">
            <a:avLst/>
          </a:prstGeom>
          <a:noFill/>
          <a:extLst>
            <a:ext uri="{909E8E84-426E-40DD-AFC4-6F175D3DCCD1}">
              <a14:hiddenFill xmlns:a14="http://schemas.microsoft.com/office/drawing/2010/main">
                <a:solidFill>
                  <a:srgbClr val="FFFFFF"/>
                </a:solidFill>
              </a14:hiddenFill>
            </a:ext>
          </a:extLst>
        </p:spPr>
      </p:pic>
      <p:sp>
        <p:nvSpPr>
          <p:cNvPr id="6" name="標題 1">
            <a:extLst>
              <a:ext uri="{FF2B5EF4-FFF2-40B4-BE49-F238E27FC236}">
                <a16:creationId xmlns:a16="http://schemas.microsoft.com/office/drawing/2014/main" id="{4A2F7F7F-BDFA-43AA-9D62-0FF22FD0B59E}"/>
              </a:ext>
            </a:extLst>
          </p:cNvPr>
          <p:cNvSpPr txBox="1">
            <a:spLocks/>
          </p:cNvSpPr>
          <p:nvPr/>
        </p:nvSpPr>
        <p:spPr>
          <a:xfrm>
            <a:off x="161381" y="642732"/>
            <a:ext cx="4950945" cy="10287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9pPr>
          </a:lstStyle>
          <a:p>
            <a:r>
              <a:rPr lang="en-US" altLang="zh-TW" sz="2800" dirty="0"/>
              <a:t>Google Willow</a:t>
            </a:r>
            <a:br>
              <a:rPr lang="en-US" altLang="zh-TW" sz="2800" dirty="0"/>
            </a:br>
            <a:r>
              <a:rPr lang="en-US" altLang="zh-TW" sz="2800" dirty="0"/>
              <a:t>(105 superconductor qubits, Dec. 2024)</a:t>
            </a:r>
            <a:endParaRPr lang="zh-TW" altLang="en-US" sz="2800" dirty="0"/>
          </a:p>
        </p:txBody>
      </p:sp>
    </p:spTree>
    <p:extLst>
      <p:ext uri="{BB962C8B-B14F-4D97-AF65-F5344CB8AC3E}">
        <p14:creationId xmlns:p14="http://schemas.microsoft.com/office/powerpoint/2010/main" val="1831897349"/>
      </p:ext>
    </p:extLst>
  </p:cSld>
  <p:clrMapOvr>
    <a:masterClrMapping/>
  </p:clrMapOvr>
</p:sld>
</file>

<file path=ppt/theme/theme1.xml><?xml version="1.0" encoding="utf-8"?>
<a:theme xmlns:a="http://schemas.openxmlformats.org/drawingml/2006/main" name="acanlab">
  <a:themeElements>
    <a:clrScheme name="ACN Lab.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12208</TotalTime>
  <Words>5385</Words>
  <Application>Microsoft Office PowerPoint</Application>
  <PresentationFormat>如螢幕大小 (16:9)</PresentationFormat>
  <Paragraphs>316</Paragraphs>
  <Slides>26</Slides>
  <Notes>17</Notes>
  <HiddenSlides>0</HiddenSlides>
  <MMClips>0</MMClips>
  <ScaleCrop>false</ScaleCrop>
  <HeadingPairs>
    <vt:vector size="6" baseType="variant">
      <vt:variant>
        <vt:lpstr>使用字型</vt:lpstr>
      </vt:variant>
      <vt:variant>
        <vt:i4>9</vt:i4>
      </vt:variant>
      <vt:variant>
        <vt:lpstr>佈景主題</vt:lpstr>
      </vt:variant>
      <vt:variant>
        <vt:i4>1</vt:i4>
      </vt:variant>
      <vt:variant>
        <vt:lpstr>投影片標題</vt:lpstr>
      </vt:variant>
      <vt:variant>
        <vt:i4>26</vt:i4>
      </vt:variant>
    </vt:vector>
  </HeadingPairs>
  <TitlesOfParts>
    <vt:vector size="36" baseType="lpstr">
      <vt:lpstr>Arial</vt:lpstr>
      <vt:lpstr>Symbol</vt:lpstr>
      <vt:lpstr>Noto Sans</vt:lpstr>
      <vt:lpstr>標楷體</vt:lpstr>
      <vt:lpstr>Times New Roman</vt:lpstr>
      <vt:lpstr>Wingdings</vt:lpstr>
      <vt:lpstr>新細明體</vt:lpstr>
      <vt:lpstr>Noto Sans Symbols</vt:lpstr>
      <vt:lpstr>Times</vt:lpstr>
      <vt:lpstr>acanlab</vt:lpstr>
      <vt:lpstr>Quantum Entanglement Programming </vt:lpstr>
      <vt:lpstr>PowerPoint 簡報</vt:lpstr>
      <vt:lpstr>Source: M. Krelina, “Quantum warfare: definitions, overview and challenges,” arXiv:2103.12548 (2021). </vt:lpstr>
      <vt:lpstr>        Quantum Technologies</vt:lpstr>
      <vt:lpstr>PowerPoint 簡報</vt:lpstr>
      <vt:lpstr>n bits to represent one of 2n states at a time   vs n qubits to represent all 2n states at a time</vt:lpstr>
      <vt:lpstr>PowerPoint 簡報</vt:lpstr>
      <vt:lpstr>Classical Computers vs Quantum Computers</vt:lpstr>
      <vt:lpstr>Microsoft Majorana 1  (8 topological qubits,  Feb. 2025)</vt:lpstr>
      <vt:lpstr>Spin Coin vs Bloch Sphere</vt:lpstr>
      <vt:lpstr>Visualization of quantum gates</vt:lpstr>
      <vt:lpstr>Quantum Gate and Unitary Matrix</vt:lpstr>
      <vt:lpstr>The code of Bell-state (entanglement state)</vt:lpstr>
      <vt:lpstr>Einstein vs Bohr</vt:lpstr>
      <vt:lpstr>Multi-partite Entanglement:  GHZ states</vt:lpstr>
      <vt:lpstr>GHZ quantum entanglement of n (n=3) qubits</vt:lpstr>
      <vt:lpstr>Multi-partite Entanglement:  W states</vt:lpstr>
      <vt:lpstr>W quantum entanglement of n (n=3) qubit</vt:lpstr>
      <vt:lpstr>Multi-partite Entanglement:  Dicke states</vt:lpstr>
      <vt:lpstr>Dicke quantum entanglement of n (n=3) qubits</vt:lpstr>
      <vt:lpstr>Quantum internet (Quantum Internet)</vt:lpstr>
      <vt:lpstr>Quantum Entanglement Applications</vt:lpstr>
      <vt:lpstr>Homework (2026/04/16)</vt:lpstr>
      <vt:lpstr>PowerPoint 簡報</vt:lpstr>
      <vt:lpstr>PowerPoint 簡報</vt:lpstr>
      <vt:lpstr>Q&amp;A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工業控制系統資訊安全</dc:title>
  <dc:creator>Ray</dc:creator>
  <cp:lastModifiedBy>user</cp:lastModifiedBy>
  <cp:revision>425</cp:revision>
  <cp:lastPrinted>2022-10-04T01:12:08Z</cp:lastPrinted>
  <dcterms:modified xsi:type="dcterms:W3CDTF">2026-04-15T22:24:50Z</dcterms:modified>
</cp:coreProperties>
</file>